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304" r:id="rId4"/>
    <p:sldId id="316" r:id="rId5"/>
    <p:sldId id="317" r:id="rId6"/>
    <p:sldId id="363" r:id="rId7"/>
    <p:sldId id="353" r:id="rId8"/>
    <p:sldId id="354" r:id="rId9"/>
    <p:sldId id="359" r:id="rId10"/>
    <p:sldId id="364" r:id="rId11"/>
    <p:sldId id="360" r:id="rId12"/>
    <p:sldId id="368" r:id="rId13"/>
    <p:sldId id="367" r:id="rId14"/>
    <p:sldId id="342" r:id="rId15"/>
    <p:sldId id="323" r:id="rId16"/>
    <p:sldId id="369" r:id="rId17"/>
    <p:sldId id="344" r:id="rId18"/>
    <p:sldId id="315" r:id="rId19"/>
    <p:sldId id="375" r:id="rId20"/>
    <p:sldId id="374" r:id="rId21"/>
    <p:sldId id="380" r:id="rId22"/>
    <p:sldId id="381" r:id="rId23"/>
    <p:sldId id="378" r:id="rId24"/>
    <p:sldId id="373" r:id="rId25"/>
    <p:sldId id="377" r:id="rId26"/>
    <p:sldId id="376" r:id="rId27"/>
    <p:sldId id="351" r:id="rId28"/>
    <p:sldId id="306" r:id="rId29"/>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p:scale>
          <a:sx n="74" d="100"/>
          <a:sy n="74" d="100"/>
        </p:scale>
        <p:origin x="-1084" y="-7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E0FDC-8408-49FD-B6AD-F01C46F132E4}" type="datetimeFigureOut">
              <a:rPr lang="hr-HR" smtClean="0"/>
              <a:t>3.10.2014.</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B05501-CC5B-4B0E-A99F-8669FCD90131}" type="slidenum">
              <a:rPr lang="hr-HR" smtClean="0"/>
              <a:t>‹#›</a:t>
            </a:fld>
            <a:endParaRPr lang="hr-HR"/>
          </a:p>
        </p:txBody>
      </p:sp>
    </p:spTree>
    <p:extLst>
      <p:ext uri="{BB962C8B-B14F-4D97-AF65-F5344CB8AC3E}">
        <p14:creationId xmlns:p14="http://schemas.microsoft.com/office/powerpoint/2010/main" val="302893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r>
              <a:rPr lang="en-US" sz="1200" b="0"/>
              <a:t>Neuropathology of Parkinson’s Disease with Dementia (CN)</a:t>
            </a:r>
          </a:p>
        </p:txBody>
      </p:sp>
      <p:sp>
        <p:nvSpPr>
          <p:cNvPr id="34819"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A0BC4B14-C458-423E-88D5-E62A108F4AB2}" type="datetime8">
              <a:rPr lang="en-US" sz="1200" b="0"/>
              <a:pPr/>
              <a:t>10/3/2014 10:00 AM</a:t>
            </a:fld>
            <a:endParaRPr lang="en-US" sz="1200" b="0"/>
          </a:p>
        </p:txBody>
      </p:sp>
      <p:sp>
        <p:nvSpPr>
          <p:cNvPr id="348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3B273850-4A09-4575-95E3-1A779C958C07}" type="slidenum">
              <a:rPr lang="en-US" sz="1200" b="0"/>
              <a:pPr/>
              <a:t>1</a:t>
            </a:fld>
            <a:endParaRPr lang="en-US" sz="1200" b="0"/>
          </a:p>
        </p:txBody>
      </p:sp>
      <p:sp>
        <p:nvSpPr>
          <p:cNvPr id="34821" name="Rectangle 2"/>
          <p:cNvSpPr>
            <a:spLocks noGrp="1" noRot="1" noChangeAspect="1" noChangeArrowheads="1" noTextEdit="1"/>
          </p:cNvSpPr>
          <p:nvPr>
            <p:ph type="sldImg"/>
          </p:nvPr>
        </p:nvSpPr>
        <p:spPr>
          <a:xfrm>
            <a:off x="1149350" y="690563"/>
            <a:ext cx="4560888" cy="3421062"/>
          </a:xfrm>
          <a:ln w="12700" cap="flat"/>
        </p:spPr>
      </p:sp>
      <p:sp>
        <p:nvSpPr>
          <p:cNvPr id="34822" name="Rectangle 3"/>
          <p:cNvSpPr>
            <a:spLocks noGrp="1" noChangeArrowheads="1"/>
          </p:cNvSpPr>
          <p:nvPr>
            <p:ph type="body" idx="1"/>
          </p:nvPr>
        </p:nvSpPr>
        <p:spPr>
          <a:xfrm>
            <a:off x="374271" y="2743513"/>
            <a:ext cx="6109459" cy="58758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8" tIns="44515" rIns="90618" bIns="44515"/>
          <a:lstStyle/>
          <a:p>
            <a:pPr eaLnBrk="1" hangingPunct="1"/>
            <a:endParaRPr lang="hr-H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eaLnBrk="1" hangingPunct="1"/>
            <a:fld id="{1FDB1A71-B523-40FB-A793-B29932620DE6}" type="slidenum">
              <a:rPr lang="en-US" b="0">
                <a:solidFill>
                  <a:prstClr val="black"/>
                </a:solidFill>
              </a:rPr>
              <a:pPr eaLnBrk="1" hangingPunct="1"/>
              <a:t>19</a:t>
            </a:fld>
            <a:endParaRPr lang="en-US" b="0">
              <a:solidFill>
                <a:prstClr val="black"/>
              </a:solidFill>
            </a:endParaRPr>
          </a:p>
        </p:txBody>
      </p:sp>
      <p:sp>
        <p:nvSpPr>
          <p:cNvPr id="5123" name="Rectangle 2"/>
          <p:cNvSpPr>
            <a:spLocks noGrp="1" noRot="1" noChangeAspect="1" noChangeArrowheads="1" noTextEdit="1"/>
          </p:cNvSpPr>
          <p:nvPr>
            <p:ph type="sldImg"/>
          </p:nvPr>
        </p:nvSpPr>
        <p:spPr>
          <a:xfrm>
            <a:off x="1143000" y="685800"/>
            <a:ext cx="4572000" cy="34290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b="1" u="sng" dirty="0" smtClean="0"/>
              <a:t>Review:</a:t>
            </a:r>
          </a:p>
          <a:p>
            <a:pPr eaLnBrk="1" hangingPunct="1">
              <a:lnSpc>
                <a:spcPct val="80000"/>
              </a:lnSpc>
            </a:pPr>
            <a:endParaRPr lang="en-US" sz="800" b="1" u="sng" dirty="0" smtClean="0"/>
          </a:p>
          <a:p>
            <a:pPr eaLnBrk="1" hangingPunct="1">
              <a:lnSpc>
                <a:spcPct val="80000"/>
              </a:lnSpc>
            </a:pPr>
            <a:r>
              <a:rPr lang="en-US" sz="800" dirty="0" smtClean="0"/>
              <a:t>Apoptosis is a naturally occurring process by which a cell is directed to Programmed Cell Death. Apoptosis is based on a genetic program that is an indispensable part of the development and function of an organism. In this process, cells that are no longer needed or that will be detrimental to an organism or tissue are disposed of in a neat and orderly manner; this prevents the development of an inflammatory response, which is often associated with Necrotic cell death. There are at least two broad pathways that lead to Apoptosis, an "Extrinsic" and an "Intrinsic" Pathway. In both pathways, signaling results in the activation of a family of </a:t>
            </a:r>
            <a:r>
              <a:rPr lang="en-US" sz="800" dirty="0" err="1" smtClean="0"/>
              <a:t>Cys</a:t>
            </a:r>
            <a:r>
              <a:rPr lang="en-US" sz="800" dirty="0" smtClean="0"/>
              <a:t> (Cysteine) Proteases, named </a:t>
            </a:r>
            <a:r>
              <a:rPr lang="en-US" sz="800" dirty="0" err="1" smtClean="0"/>
              <a:t>Caspases</a:t>
            </a:r>
            <a:r>
              <a:rPr lang="en-US" sz="800" dirty="0" smtClean="0"/>
              <a:t> that act in a </a:t>
            </a:r>
            <a:r>
              <a:rPr lang="en-US" sz="800" dirty="0" err="1" smtClean="0"/>
              <a:t>proteolytic</a:t>
            </a:r>
            <a:r>
              <a:rPr lang="en-US" sz="800" dirty="0" smtClean="0"/>
              <a:t> cascade to dismantle and remove the dying cell (Ref.1). </a:t>
            </a:r>
          </a:p>
          <a:p>
            <a:pPr eaLnBrk="1" hangingPunct="1">
              <a:lnSpc>
                <a:spcPct val="80000"/>
              </a:lnSpc>
            </a:pPr>
            <a:endParaRPr lang="en-US" sz="800" dirty="0" smtClean="0"/>
          </a:p>
          <a:p>
            <a:pPr eaLnBrk="1" hangingPunct="1">
              <a:lnSpc>
                <a:spcPct val="80000"/>
              </a:lnSpc>
            </a:pPr>
            <a:r>
              <a:rPr lang="en-US" sz="800" dirty="0" smtClean="0"/>
              <a:t>The Extrinsic pathway begins outside a cell, when conditions in the extracellular environment determine that a cell must die. Based on the triggering stimulus and nature of the components involved, at least two Apoptotic pathways can be differentiated; one involving Receptor Systems and the other triggered by Cytotoxic Stress. Receptor mediated pathways include those activated by Death ligands. Death Receptors are Cell surface Receptors that transmit Apoptotic signals initiated by specific ligands and play a central role in instructive Apoptosis. These receptors activate Death </a:t>
            </a:r>
            <a:r>
              <a:rPr lang="en-US" sz="800" dirty="0" err="1" smtClean="0"/>
              <a:t>Caspases</a:t>
            </a:r>
            <a:r>
              <a:rPr lang="en-US" sz="800" dirty="0" smtClean="0"/>
              <a:t> within seconds of ligand binding, causing an Apoptotic demise of the cell within hours. DRs (Death Receptors) belong to the superfamily of TNFR (Tumor Necrosis Factor Receptor), which are characterized by a </a:t>
            </a:r>
            <a:r>
              <a:rPr lang="en-US" sz="800" dirty="0" err="1" smtClean="0"/>
              <a:t>Cys</a:t>
            </a:r>
            <a:r>
              <a:rPr lang="en-US" sz="800" dirty="0" smtClean="0"/>
              <a:t>-rich Extracellular Domain and a homologous Intracellular Domain known as the Death Domain. Adapter-molecules like FADD (Fas-Associated via Death Domain), TRADD (Tumor Necrosis Factor Receptor-1-Associated Death Domain) or </a:t>
            </a:r>
            <a:r>
              <a:rPr lang="en-US" sz="800" dirty="0" err="1" smtClean="0"/>
              <a:t>Daxx</a:t>
            </a:r>
            <a:r>
              <a:rPr lang="en-US" sz="800" dirty="0" smtClean="0"/>
              <a:t> contain Death Domains so that they can interact with the DRs and transmit the Apoptotic signal to the death-machinery. The best-characterized Death Receptors are Fas and TNFR1 (Tumor Necrosis Factor Receptor-1). Other DRs include Apo2 and Apo3 (Ref.2). </a:t>
            </a:r>
          </a:p>
          <a:p>
            <a:pPr eaLnBrk="1" hangingPunct="1">
              <a:lnSpc>
                <a:spcPct val="80000"/>
              </a:lnSpc>
            </a:pPr>
            <a:endParaRPr lang="en-US" sz="800" dirty="0" smtClean="0"/>
          </a:p>
          <a:p>
            <a:pPr eaLnBrk="1" hangingPunct="1">
              <a:lnSpc>
                <a:spcPct val="80000"/>
              </a:lnSpc>
            </a:pPr>
            <a:r>
              <a:rPr lang="en-US" sz="800" dirty="0" err="1" smtClean="0"/>
              <a:t>FasL</a:t>
            </a:r>
            <a:r>
              <a:rPr lang="en-US" sz="800" dirty="0" smtClean="0"/>
              <a:t> (Fas Ligand), a </a:t>
            </a:r>
            <a:r>
              <a:rPr lang="en-US" sz="800" dirty="0" err="1" smtClean="0"/>
              <a:t>homotrimeric</a:t>
            </a:r>
            <a:r>
              <a:rPr lang="en-US" sz="800" dirty="0" smtClean="0"/>
              <a:t> protein acts as ligand for Fas and causes </a:t>
            </a:r>
            <a:r>
              <a:rPr lang="en-US" sz="800" dirty="0" err="1" smtClean="0"/>
              <a:t>oligomerization</a:t>
            </a:r>
            <a:r>
              <a:rPr lang="en-US" sz="800" dirty="0" smtClean="0"/>
              <a:t> of its Receptor on binding. Associated with this is the clustering of the Death Domains and binding of cofactor FADD. The FADD protein binds via its DED (Death Effector Domain) motif to a homologous motif in Procaspase8. The complex of Fas, FADD and ProCaspase8 is called the DISC (Death Inducing Signaling Complex). The cofactor function of FADD, in turn, is blocked by interaction with the regulator FLIP (FLICE Inhibitory Protein). Upon recruitment by FADD, Procaspase8 </a:t>
            </a:r>
            <a:r>
              <a:rPr lang="en-US" sz="800" dirty="0" err="1" smtClean="0"/>
              <a:t>oligomerization</a:t>
            </a:r>
            <a:r>
              <a:rPr lang="en-US" sz="800" dirty="0" smtClean="0"/>
              <a:t> drives its activation through self-cleavage. Active Caspase8 then activates downstream </a:t>
            </a:r>
            <a:r>
              <a:rPr lang="en-US" sz="800" dirty="0" err="1" smtClean="0"/>
              <a:t>Caspases</a:t>
            </a:r>
            <a:r>
              <a:rPr lang="en-US" sz="800" dirty="0" smtClean="0"/>
              <a:t> (Caspase3 and 7), committing the cell to Apoptosis. Activated Caspase8 activates Caspase3 through two pathways. In the first pathway Caspase8 cleaves BID (Bcl2 Interacting Protein) and its COOH-terminal part </a:t>
            </a:r>
            <a:r>
              <a:rPr lang="en-US" sz="800" dirty="0" err="1" smtClean="0"/>
              <a:t>translocates</a:t>
            </a:r>
            <a:r>
              <a:rPr lang="en-US" sz="800" dirty="0" smtClean="0"/>
              <a:t> to Mitochondria where it triggers </a:t>
            </a:r>
            <a:r>
              <a:rPr lang="en-US" sz="800" dirty="0" err="1" smtClean="0"/>
              <a:t>CytoC</a:t>
            </a:r>
            <a:r>
              <a:rPr lang="en-US" sz="800" dirty="0" smtClean="0"/>
              <a:t> (Cytochrome-C) release. The released </a:t>
            </a:r>
            <a:r>
              <a:rPr lang="en-US" sz="800" dirty="0" err="1" smtClean="0"/>
              <a:t>CytoC</a:t>
            </a:r>
            <a:r>
              <a:rPr lang="en-US" sz="800" dirty="0" smtClean="0"/>
              <a:t> binds to APAF1 (Apoptotic Protease Activating Factor-1) together with </a:t>
            </a:r>
            <a:r>
              <a:rPr lang="en-US" sz="800" dirty="0" err="1" smtClean="0"/>
              <a:t>dATP</a:t>
            </a:r>
            <a:r>
              <a:rPr lang="en-US" sz="800" dirty="0" smtClean="0"/>
              <a:t> and Procaspase9 and activates Caspase9. The Caspase9 cleaves Procaspase3 and activates Caspase3. Another pathway is that Caspase8 cleaves Procaspase3 directly and activates it. The Caspase3 cleaves DNA fragmentation factor ICAD (Inhibitor of </a:t>
            </a:r>
            <a:r>
              <a:rPr lang="en-US" sz="800" dirty="0" err="1" smtClean="0"/>
              <a:t>Caspase</a:t>
            </a:r>
            <a:r>
              <a:rPr lang="en-US" sz="800" dirty="0" smtClean="0"/>
              <a:t>-Activated </a:t>
            </a:r>
            <a:r>
              <a:rPr lang="en-US" sz="800" dirty="0" err="1" smtClean="0"/>
              <a:t>DNase</a:t>
            </a:r>
            <a:r>
              <a:rPr lang="en-US" sz="800" dirty="0" smtClean="0"/>
              <a:t>)  in a </a:t>
            </a:r>
            <a:r>
              <a:rPr lang="en-US" sz="800" dirty="0" err="1" smtClean="0"/>
              <a:t>heterodimeric</a:t>
            </a:r>
            <a:r>
              <a:rPr lang="en-US" sz="800" dirty="0" smtClean="0"/>
              <a:t> form consisting of CAD and cleaved ICAD. Cleaved ICAD dissociates from CAD, inducing </a:t>
            </a:r>
            <a:r>
              <a:rPr lang="en-US" sz="800" dirty="0" err="1" smtClean="0"/>
              <a:t>oligomerization</a:t>
            </a:r>
            <a:r>
              <a:rPr lang="en-US" sz="800" dirty="0" smtClean="0"/>
              <a:t> of CAD that has </a:t>
            </a:r>
            <a:r>
              <a:rPr lang="en-US" sz="800" dirty="0" err="1" smtClean="0"/>
              <a:t>DNase</a:t>
            </a:r>
            <a:r>
              <a:rPr lang="en-US" sz="800" dirty="0" smtClean="0"/>
              <a:t> activity. The active CAD oligomer causes the </a:t>
            </a:r>
            <a:r>
              <a:rPr lang="en-US" sz="800" dirty="0" err="1" smtClean="0"/>
              <a:t>internucleosomal</a:t>
            </a:r>
            <a:r>
              <a:rPr lang="en-US" sz="800" dirty="0" smtClean="0"/>
              <a:t> DNA fragmentation, which is an Apoptotic hallmark indicative of chromatin condensation (Ref.3). Recently, a nuclear pathway linked to Apoptosis has also been suggested. (ZIPK) ZIP Kinase triggers Apoptosis from nuclear PODs (PML (</a:t>
            </a:r>
            <a:r>
              <a:rPr lang="en-US" sz="800" dirty="0" err="1" smtClean="0"/>
              <a:t>Promyelocytic</a:t>
            </a:r>
            <a:r>
              <a:rPr lang="en-US" sz="800" dirty="0" smtClean="0"/>
              <a:t> Leukemia) Oncogenic Domains) and in collaboration with </a:t>
            </a:r>
            <a:r>
              <a:rPr lang="en-US" sz="800" dirty="0" err="1" smtClean="0"/>
              <a:t>Daxx</a:t>
            </a:r>
            <a:r>
              <a:rPr lang="en-US" sz="800" dirty="0" smtClean="0"/>
              <a:t> and Par-4 (Prostate Apoptosis Response Protein-4), mediates a novel nuclear pathway for Apoptosis. Another set of DRs Apo2 and Apo3 has been characterized that share a different death ligand, known as Apo2L (Apo2 Ligand), Apo3L(Apo3 Ligand). DISC complex formation and BID cleavage downstream of Apo2/Apo3 is similar to the Fas pathway (Ref.4). </a:t>
            </a:r>
          </a:p>
          <a:p>
            <a:pPr eaLnBrk="1" hangingPunct="1">
              <a:lnSpc>
                <a:spcPct val="80000"/>
              </a:lnSpc>
            </a:pPr>
            <a:endParaRPr lang="en-US" sz="800" dirty="0" smtClean="0"/>
          </a:p>
          <a:p>
            <a:pPr eaLnBrk="1" hangingPunct="1">
              <a:lnSpc>
                <a:spcPct val="80000"/>
              </a:lnSpc>
            </a:pPr>
            <a:r>
              <a:rPr lang="en-US" sz="800" dirty="0" smtClean="0"/>
              <a:t>In the case of TNFR1, various Death Domain-containing proteins can form distinct complexes in a temporal manner once the receptor is activated. A TNFR1 complex possessing the DD-containing protein TRADD, TRAF2  (TNF Receptor Associated Factor-2), CIAP1 (Cellular Inhibitor of Apoptosis-1), and the kinase RIP1 (Receptor-Interacting Protein-1) assembles at the </a:t>
            </a:r>
            <a:r>
              <a:rPr lang="en-US" sz="800" dirty="0" err="1" smtClean="0"/>
              <a:t>Plasmamembrane</a:t>
            </a:r>
            <a:r>
              <a:rPr lang="en-US" sz="800" dirty="0" smtClean="0"/>
              <a:t> within minutes after activation in order to recruit IKK (I-</a:t>
            </a:r>
            <a:r>
              <a:rPr lang="en-US" sz="800" dirty="0" err="1" smtClean="0"/>
              <a:t>KappaB</a:t>
            </a:r>
            <a:r>
              <a:rPr lang="en-US" sz="800" dirty="0" smtClean="0"/>
              <a:t>-Kinase) leading to NF-</a:t>
            </a:r>
            <a:r>
              <a:rPr lang="en-US" sz="800" dirty="0" err="1" smtClean="0"/>
              <a:t>KappaB</a:t>
            </a:r>
            <a:r>
              <a:rPr lang="en-US" sz="800" dirty="0" smtClean="0"/>
              <a:t> (Nuclear Factor-</a:t>
            </a:r>
            <a:r>
              <a:rPr lang="en-US" sz="800" dirty="0" err="1" smtClean="0"/>
              <a:t>KappaB</a:t>
            </a:r>
            <a:r>
              <a:rPr lang="en-US" sz="800" dirty="0" smtClean="0"/>
              <a:t>) activation and survival. In a second step, Complex II is formed after the TRADD-based complex dissociates from the receptor and recruits FADD and the initiator Caspase8. The balance of effects by complex I versus II rest with FLIP, an inhibitor of Caspase8. When Complex I NF-</a:t>
            </a:r>
            <a:r>
              <a:rPr lang="en-US" sz="800" dirty="0" err="1" smtClean="0"/>
              <a:t>KappaB</a:t>
            </a:r>
            <a:r>
              <a:rPr lang="en-US" sz="800" dirty="0" smtClean="0"/>
              <a:t> activation is sufficient, adequate FLIP is expressed to inhibit Caspase8 of complex II. Complex II can mediate Apoptosis only when Complex I-mediated NF-</a:t>
            </a:r>
            <a:r>
              <a:rPr lang="en-US" sz="800" dirty="0" err="1" smtClean="0"/>
              <a:t>KappaB</a:t>
            </a:r>
            <a:r>
              <a:rPr lang="en-US" sz="800" dirty="0" smtClean="0"/>
              <a:t> activation is insufficient (Ref.5). Besides DRs, Growth factors also influence Apoptosis via PI3K (Phosphatidylinositde-3 Kinase) and </a:t>
            </a:r>
            <a:r>
              <a:rPr lang="en-US" sz="800" dirty="0" err="1" smtClean="0"/>
              <a:t>Akt</a:t>
            </a:r>
            <a:r>
              <a:rPr lang="en-US" sz="800" dirty="0" smtClean="0"/>
              <a:t> (v-</a:t>
            </a:r>
            <a:r>
              <a:rPr lang="en-US" sz="800" dirty="0" err="1" smtClean="0"/>
              <a:t>Akt</a:t>
            </a:r>
            <a:r>
              <a:rPr lang="en-US" sz="800" dirty="0" smtClean="0"/>
              <a:t> Murine </a:t>
            </a:r>
            <a:r>
              <a:rPr lang="en-US" sz="800" dirty="0" err="1" smtClean="0"/>
              <a:t>Thymoma</a:t>
            </a:r>
            <a:r>
              <a:rPr lang="en-US" sz="800" dirty="0" smtClean="0"/>
              <a:t> Viral Oncogene Homolog) pathways. Growth factors binds to growth factor receptors and activates PI3K. Activation of PI3K pathways leads to </a:t>
            </a:r>
            <a:r>
              <a:rPr lang="en-US" sz="800" dirty="0" err="1" smtClean="0"/>
              <a:t>Akt</a:t>
            </a:r>
            <a:r>
              <a:rPr lang="en-US" sz="800" dirty="0" smtClean="0"/>
              <a:t> activation. </a:t>
            </a:r>
            <a:r>
              <a:rPr lang="en-US" sz="800" dirty="0" err="1" smtClean="0"/>
              <a:t>Akt</a:t>
            </a:r>
            <a:r>
              <a:rPr lang="en-US" sz="800" dirty="0" smtClean="0"/>
              <a:t> is very important in BAD (Bcl2-Antagonist of Cell Death) regulation, which is a </a:t>
            </a:r>
            <a:r>
              <a:rPr lang="en-US" sz="800" dirty="0" err="1" smtClean="0"/>
              <a:t>proapoptotic</a:t>
            </a:r>
            <a:r>
              <a:rPr lang="en-US" sz="800" dirty="0" smtClean="0"/>
              <a:t> member of Bcl2 (B-Cell Leukemia-2) family and is involved in Mitochondrial Apoptosis (Ref.6).  PKC (Protein Kinase-C) may also play an important role in Apoptosis by activating p90RSKs (Ribosomal-S6 Kinases), which inhibits BAD. </a:t>
            </a:r>
          </a:p>
          <a:p>
            <a:pPr eaLnBrk="1" hangingPunct="1">
              <a:lnSpc>
                <a:spcPct val="80000"/>
              </a:lnSpc>
            </a:pPr>
            <a:endParaRPr lang="en-US" sz="800" dirty="0" smtClean="0"/>
          </a:p>
          <a:p>
            <a:pPr eaLnBrk="1" hangingPunct="1">
              <a:lnSpc>
                <a:spcPct val="80000"/>
              </a:lnSpc>
            </a:pPr>
            <a:r>
              <a:rPr lang="en-US" sz="800" dirty="0" smtClean="0"/>
              <a:t>In addition to Receptor-mediated Apoptosis, there is another pathway activated by various forms of Cellular Stress. Stress effects that can induce Apoptosis are Gamma- and UV radiation, treatment with cytotoxic drugs such as </a:t>
            </a:r>
            <a:r>
              <a:rPr lang="en-US" sz="800" dirty="0" err="1" smtClean="0"/>
              <a:t>Actinomycin</a:t>
            </a:r>
            <a:r>
              <a:rPr lang="en-US" sz="800" dirty="0" smtClean="0"/>
              <a:t> D and removal of cytokines. Stress induced Apoptosis occurs by a mechanism that involves altering mitochondrial permeability and subsequent </a:t>
            </a:r>
            <a:r>
              <a:rPr lang="en-US" sz="800" dirty="0" err="1" smtClean="0"/>
              <a:t>CytoC</a:t>
            </a:r>
            <a:r>
              <a:rPr lang="en-US" sz="800" dirty="0" smtClean="0"/>
              <a:t> release and formation of the </a:t>
            </a:r>
            <a:r>
              <a:rPr lang="en-US" sz="800" dirty="0" err="1" smtClean="0"/>
              <a:t>Apoptosome</a:t>
            </a:r>
            <a:r>
              <a:rPr lang="en-US" sz="800" dirty="0" smtClean="0"/>
              <a:t>, a catalytic </a:t>
            </a:r>
            <a:r>
              <a:rPr lang="en-US" sz="800" dirty="0" err="1" smtClean="0"/>
              <a:t>multiprotein</a:t>
            </a:r>
            <a:r>
              <a:rPr lang="en-US" sz="800" dirty="0" smtClean="0"/>
              <a:t> platform that activates Caspase9.  Activated Caspase9 then cleaves Caspase3 resulting in downstream events involved in cell death. Release of </a:t>
            </a:r>
            <a:r>
              <a:rPr lang="en-US" sz="800" dirty="0" err="1" smtClean="0"/>
              <a:t>CytoC</a:t>
            </a:r>
            <a:r>
              <a:rPr lang="en-US" sz="800" dirty="0" smtClean="0"/>
              <a:t> is regulated by Bcl2 family proteins. Bcl2L (Bcl2-Like), </a:t>
            </a:r>
            <a:r>
              <a:rPr lang="en-US" sz="800" dirty="0" err="1" smtClean="0"/>
              <a:t>BclXL</a:t>
            </a:r>
            <a:r>
              <a:rPr lang="en-US" sz="800" dirty="0" smtClean="0"/>
              <a:t> (Bcl2 Related Protein Long Isoform) and other Anti-Apoptotic Bcl2 family members reside in the outer mitochondrial membrane and prevent </a:t>
            </a:r>
            <a:r>
              <a:rPr lang="en-US" sz="800" dirty="0" err="1" smtClean="0"/>
              <a:t>CytoC</a:t>
            </a:r>
            <a:r>
              <a:rPr lang="en-US" sz="800" dirty="0" smtClean="0"/>
              <a:t> release. BAX (Bcl2 Associated X-protein), BID (BH3 Interacting Death Domain) and BIM (Bcl2-Interacting Protein) are initially inactive and must translocate to mitochondria to induce Apoptosis, either by forming pores in mitochondria directly or by binding via BH3 domains to Bcl2, </a:t>
            </a:r>
            <a:r>
              <a:rPr lang="en-US" sz="800" dirty="0" err="1" smtClean="0"/>
              <a:t>BclXL</a:t>
            </a:r>
            <a:r>
              <a:rPr lang="en-US" sz="800" dirty="0" smtClean="0"/>
              <a:t> and Bfl1, and antagonizing these Anti-Apoptotic proteins. MMP (Mitochondrial Membrane </a:t>
            </a:r>
            <a:r>
              <a:rPr lang="en-US" sz="800" dirty="0" err="1" smtClean="0"/>
              <a:t>Permeabilization</a:t>
            </a:r>
            <a:r>
              <a:rPr lang="en-US" sz="800" dirty="0" smtClean="0"/>
              <a:t>) is clearly a pivotal event in the progression of Apoptosis in many systems. At least two mechanisms of MMP have been described. First mechanism proposes that VDAC (Voltage-Dependent Anion Channel), ANT (Adenine Nucleotide Transporter), PBR (Peripheral-type Benzodiazepine Receptor) and </a:t>
            </a:r>
            <a:r>
              <a:rPr lang="en-US" sz="800" dirty="0" err="1" smtClean="0"/>
              <a:t>CypD</a:t>
            </a:r>
            <a:r>
              <a:rPr lang="en-US" sz="800" dirty="0" smtClean="0"/>
              <a:t> (</a:t>
            </a:r>
            <a:r>
              <a:rPr lang="en-US" sz="800" dirty="0" err="1" smtClean="0"/>
              <a:t>Cyclophilin</a:t>
            </a:r>
            <a:r>
              <a:rPr lang="en-US" sz="800" dirty="0" smtClean="0"/>
              <a:t>-D) come together to form the PTPC (Permeability Transition Pore Complex). This pore complex may also associate with BAX, BAK1 (Bcl2 Antagonist Killer-1) or BIM, which accelerate channel opening or </a:t>
            </a:r>
            <a:r>
              <a:rPr lang="en-US" sz="800" dirty="0" err="1" smtClean="0"/>
              <a:t>BclXL</a:t>
            </a:r>
            <a:r>
              <a:rPr lang="en-US" sz="800" dirty="0" smtClean="0"/>
              <a:t>, which causes closure. According to the second mechanism BAX is released from its interaction with 14-3-3 and </a:t>
            </a:r>
            <a:r>
              <a:rPr lang="en-US" sz="800" dirty="0" err="1" smtClean="0"/>
              <a:t>translocates</a:t>
            </a:r>
            <a:r>
              <a:rPr lang="en-US" sz="800" dirty="0" smtClean="0"/>
              <a:t> from cytosol to mitochondria in response to diverse signals. Here it </a:t>
            </a:r>
            <a:r>
              <a:rPr lang="en-US" sz="800" dirty="0" err="1" smtClean="0"/>
              <a:t>oligomerizes</a:t>
            </a:r>
            <a:r>
              <a:rPr lang="en-US" sz="800" dirty="0" smtClean="0"/>
              <a:t> forming protein pores. Pore formation also takes place in conjunction with the BH3-only Bcl-2 family member BID upon proteolysis to </a:t>
            </a:r>
            <a:r>
              <a:rPr lang="en-US" sz="800" dirty="0" err="1" smtClean="0"/>
              <a:t>tBID</a:t>
            </a:r>
            <a:r>
              <a:rPr lang="en-US" sz="800" dirty="0" smtClean="0"/>
              <a:t> (Truncated BID). BAK1 is located at mitochondria and has similar pore forming properties to BAX, via its </a:t>
            </a:r>
            <a:r>
              <a:rPr lang="en-US" sz="800" dirty="0" err="1" smtClean="0"/>
              <a:t>oligomerization</a:t>
            </a:r>
            <a:r>
              <a:rPr lang="en-US" sz="800" dirty="0" smtClean="0"/>
              <a:t> and association with </a:t>
            </a:r>
            <a:r>
              <a:rPr lang="en-US" sz="800" dirty="0" err="1" smtClean="0"/>
              <a:t>tBID</a:t>
            </a:r>
            <a:r>
              <a:rPr lang="en-US" sz="800" dirty="0" smtClean="0"/>
              <a:t>. BID is activated by Caspase8-induced cleavage during DR signaling, whereas BIM is released from its association with microtubules (Ref.7). </a:t>
            </a:r>
          </a:p>
          <a:p>
            <a:pPr eaLnBrk="1" hangingPunct="1">
              <a:lnSpc>
                <a:spcPct val="80000"/>
              </a:lnSpc>
            </a:pPr>
            <a:endParaRPr lang="en-US" sz="800" dirty="0" smtClean="0"/>
          </a:p>
          <a:p>
            <a:pPr eaLnBrk="1" hangingPunct="1">
              <a:lnSpc>
                <a:spcPct val="80000"/>
              </a:lnSpc>
            </a:pPr>
            <a:r>
              <a:rPr lang="en-US" sz="800" dirty="0" smtClean="0"/>
              <a:t>Apoptosis can also occur via Intrinsic pathways. The Intrinsic Apoptosis pathway begins when an injury occurs within the cell. Intrinsic stresses such as Oncogenes, direct DNA damage, Hypoxia, and survival factor deprivation, can activate the Intrinsic Apoptotic pathway. p53 is a sensor of cellular stress and is a critical activator of the intrinsic pathway. The DNA checkpoints proteins, ATM (Ataxia Telangiectasia Mutated protein), and Chk2 (Checkpoints Factor-2) directly phosphorylate and stabilize p53 and inhibit MDM2 (Mouse Double Minute-2 Homolog) mediated </a:t>
            </a:r>
            <a:r>
              <a:rPr lang="en-US" sz="800" dirty="0" err="1" smtClean="0"/>
              <a:t>ubiquitination</a:t>
            </a:r>
            <a:r>
              <a:rPr lang="en-US" sz="800" dirty="0" smtClean="0"/>
              <a:t> of p53. MDM2 binds p53 and mediates the nuclear export. When bound to MDM2, p53 can no longer function as an activator of transcription. p53 initiates Apoptosis by transcriptionally activating </a:t>
            </a:r>
            <a:r>
              <a:rPr lang="en-US" sz="800" dirty="0" err="1" smtClean="0"/>
              <a:t>proapoptotic</a:t>
            </a:r>
            <a:r>
              <a:rPr lang="en-US" sz="800" dirty="0" smtClean="0"/>
              <a:t> Bcl2 family members and repressing </a:t>
            </a:r>
            <a:r>
              <a:rPr lang="en-US" sz="800" dirty="0" err="1" smtClean="0"/>
              <a:t>antiapoptotic</a:t>
            </a:r>
            <a:r>
              <a:rPr lang="en-US" sz="800" dirty="0" smtClean="0"/>
              <a:t> Bcl2 proteins and CIAPs. Other p53 targets include BAX, </a:t>
            </a:r>
            <a:r>
              <a:rPr lang="en-US" sz="800" dirty="0" err="1" smtClean="0"/>
              <a:t>Noxa</a:t>
            </a:r>
            <a:r>
              <a:rPr lang="en-US" sz="800" dirty="0" smtClean="0"/>
              <a:t>, PUMA (p53-Upregulated Modulator of Apoptosis) and the most recently identified, BID.  p53 also </a:t>
            </a:r>
            <a:r>
              <a:rPr lang="en-US" sz="800" dirty="0" err="1" smtClean="0"/>
              <a:t>transactivates</a:t>
            </a:r>
            <a:r>
              <a:rPr lang="en-US" sz="800" dirty="0" smtClean="0"/>
              <a:t> other genes that may contribute to Apoptosis including PTEN (Phosphatase and </a:t>
            </a:r>
            <a:r>
              <a:rPr lang="en-US" sz="800" dirty="0" err="1" smtClean="0"/>
              <a:t>Tensin</a:t>
            </a:r>
            <a:r>
              <a:rPr lang="en-US" sz="800" dirty="0" smtClean="0"/>
              <a:t> Homolog Deleted On Chromosome-10), APAF1, </a:t>
            </a:r>
            <a:r>
              <a:rPr lang="en-US" sz="800" dirty="0" err="1" smtClean="0"/>
              <a:t>Perp</a:t>
            </a:r>
            <a:r>
              <a:rPr lang="en-US" sz="800" dirty="0" smtClean="0"/>
              <a:t>, p53AIP1 (p53-regulated Apoptosis-Inducing Protein-1), and genes that lead to increases in ROS (Reactive Oxygen Species). These ROS lead to generalized oxidative damage to all Mitochondrial components. Damage to Mitochondrial DNA disrupts Mitochondrial oxidative phosphorylation, contributing to a number of Human diseases (Ref.8). </a:t>
            </a:r>
          </a:p>
          <a:p>
            <a:pPr eaLnBrk="1" hangingPunct="1">
              <a:lnSpc>
                <a:spcPct val="80000"/>
              </a:lnSpc>
            </a:pPr>
            <a:endParaRPr lang="en-US" sz="800" dirty="0" smtClean="0"/>
          </a:p>
          <a:p>
            <a:pPr eaLnBrk="1" hangingPunct="1">
              <a:lnSpc>
                <a:spcPct val="80000"/>
              </a:lnSpc>
            </a:pPr>
            <a:r>
              <a:rPr lang="en-US" sz="800" dirty="0" smtClean="0"/>
              <a:t>Other proteins released from Damaged Mitochondria, SMAC (Second Mitochondria-Derived Activator of </a:t>
            </a:r>
            <a:r>
              <a:rPr lang="en-US" sz="800" dirty="0" err="1" smtClean="0"/>
              <a:t>Caspase</a:t>
            </a:r>
            <a:r>
              <a:rPr lang="en-US" sz="800" dirty="0" smtClean="0"/>
              <a:t>)/ Diablo, Arts and Omi/HTRA2 (High Temperature Requirement Protein-A2), counteract the effect of IAPs (Inhibitor of Apoptosis Proteins), which normally bind and prevent activation of Caspase3. The interaction between </a:t>
            </a:r>
            <a:r>
              <a:rPr lang="en-US" sz="800" dirty="0" err="1" smtClean="0"/>
              <a:t>Bcl</a:t>
            </a:r>
            <a:r>
              <a:rPr lang="en-US" sz="800" dirty="0" smtClean="0"/>
              <a:t> family members, IAPs, SMAC and Omi/HTRA2 is central to the intrinsic Apoptosis pathway. Recent studies demonstrated that another nuclease, </a:t>
            </a:r>
            <a:r>
              <a:rPr lang="en-US" sz="800" dirty="0" err="1" smtClean="0"/>
              <a:t>EndoG</a:t>
            </a:r>
            <a:r>
              <a:rPr lang="en-US" sz="800" dirty="0" smtClean="0"/>
              <a:t> (Endonuclease-G), is specifically activated by Apoptotic stimuli and is able to induce </a:t>
            </a:r>
            <a:r>
              <a:rPr lang="en-US" sz="800" dirty="0" err="1" smtClean="0"/>
              <a:t>nucleosomal</a:t>
            </a:r>
            <a:r>
              <a:rPr lang="en-US" sz="800" dirty="0" smtClean="0"/>
              <a:t> fragmentation of DNA independently of </a:t>
            </a:r>
            <a:r>
              <a:rPr lang="en-US" sz="800" dirty="0" err="1" smtClean="0"/>
              <a:t>Caspase</a:t>
            </a:r>
            <a:r>
              <a:rPr lang="en-US" sz="800" dirty="0" smtClean="0"/>
              <a:t> and DFF (DNA-Fragmentation Factor)/ CAD (</a:t>
            </a:r>
            <a:r>
              <a:rPr lang="en-US" sz="800" dirty="0" err="1" smtClean="0"/>
              <a:t>Caspase</a:t>
            </a:r>
            <a:r>
              <a:rPr lang="en-US" sz="800" dirty="0" smtClean="0"/>
              <a:t>-Activated </a:t>
            </a:r>
            <a:r>
              <a:rPr lang="en-US" sz="800" dirty="0" err="1" smtClean="0"/>
              <a:t>DNAse</a:t>
            </a:r>
            <a:r>
              <a:rPr lang="en-US" sz="800" dirty="0" smtClean="0"/>
              <a:t>). </a:t>
            </a:r>
            <a:r>
              <a:rPr lang="en-US" sz="800" dirty="0" err="1" smtClean="0"/>
              <a:t>EndoG</a:t>
            </a:r>
            <a:r>
              <a:rPr lang="en-US" sz="800" dirty="0" smtClean="0"/>
              <a:t> is a mitochondrion-specific nuclease that </a:t>
            </a:r>
            <a:r>
              <a:rPr lang="en-US" sz="800" dirty="0" err="1" smtClean="0"/>
              <a:t>translocates</a:t>
            </a:r>
            <a:r>
              <a:rPr lang="en-US" sz="800" dirty="0" smtClean="0"/>
              <a:t> to the nucleus and cleaves chromatin DNA during Apoptosis. Another protein, AIF (Apoptosis Inducing Factor) has also been attributed a role in Apoptosis, becoming active upon translocation from mitochondria to nuclei, where it initiates chromatin condensation and large-scale DNA fragmentation (Ref.9).  Programmed cell death and its morphologic manifestation of Apoptosis is a conserved pathway that in its basic tenets appears operative in all metazoans. Apoptosis also operates in adult organisms to maintain normal cellular homeostasis. This is especially critical in long-lived mammals that must integrate multiple physiological as well as pathological death signals, which for example includes regulating the response to infectious agents. Gain and loss of function models of genes in the core Apoptotic pathway indicate that the violation of cellular homeostasis can be a primary pathogenic event that results in disease. Evidence indicates that insufficient Apoptosis can manifest as Cancer or Autoimmunity, while accelerated cell death is evident in Acute and Chronic Degenerative diseases, Immunodeficiency, and Infertility (Ref.10).</a:t>
            </a:r>
          </a:p>
          <a:p>
            <a:pPr eaLnBrk="1" hangingPunct="1">
              <a:lnSpc>
                <a:spcPct val="80000"/>
              </a:lnSpc>
            </a:pPr>
            <a:endParaRPr lang="en-US" sz="800" dirty="0" smtClean="0"/>
          </a:p>
          <a:p>
            <a:pPr eaLnBrk="1" hangingPunct="1">
              <a:lnSpc>
                <a:spcPct val="80000"/>
              </a:lnSpc>
            </a:pPr>
            <a:r>
              <a:rPr lang="en-US" sz="800" b="1" u="sng" dirty="0" smtClean="0"/>
              <a:t>References:</a:t>
            </a:r>
          </a:p>
          <a:p>
            <a:pPr eaLnBrk="1" hangingPunct="1">
              <a:lnSpc>
                <a:spcPct val="80000"/>
              </a:lnSpc>
            </a:pPr>
            <a:endParaRPr lang="en-US" sz="800" b="1" u="sng" dirty="0" smtClean="0"/>
          </a:p>
          <a:p>
            <a:pPr eaLnBrk="1" hangingPunct="1">
              <a:lnSpc>
                <a:spcPct val="80000"/>
              </a:lnSpc>
            </a:pPr>
            <a:r>
              <a:rPr lang="en-US" sz="800" dirty="0" smtClean="0"/>
              <a:t>1. </a:t>
            </a:r>
            <a:r>
              <a:rPr lang="en-US" sz="800" dirty="0" err="1" smtClean="0"/>
              <a:t>Czerski</a:t>
            </a:r>
            <a:r>
              <a:rPr lang="en-US" sz="800" dirty="0" smtClean="0"/>
              <a:t> L, Nunez G.</a:t>
            </a:r>
          </a:p>
          <a:p>
            <a:pPr eaLnBrk="1" hangingPunct="1">
              <a:lnSpc>
                <a:spcPct val="80000"/>
              </a:lnSpc>
            </a:pPr>
            <a:r>
              <a:rPr lang="en-US" sz="800" b="1" dirty="0" err="1" smtClean="0"/>
              <a:t>Apoptosome</a:t>
            </a:r>
            <a:r>
              <a:rPr lang="en-US" sz="800" b="1" dirty="0" smtClean="0"/>
              <a:t> formation and </a:t>
            </a:r>
            <a:r>
              <a:rPr lang="en-US" sz="800" b="1" dirty="0" err="1" smtClean="0"/>
              <a:t>Caspase</a:t>
            </a:r>
            <a:r>
              <a:rPr lang="en-US" sz="800" b="1" dirty="0" smtClean="0"/>
              <a:t> activation: is it different in the heart?</a:t>
            </a:r>
          </a:p>
          <a:p>
            <a:pPr eaLnBrk="1" hangingPunct="1">
              <a:lnSpc>
                <a:spcPct val="80000"/>
              </a:lnSpc>
            </a:pPr>
            <a:r>
              <a:rPr lang="en-US" sz="800" dirty="0" smtClean="0"/>
              <a:t>J. Mol. Cell </a:t>
            </a:r>
            <a:r>
              <a:rPr lang="en-US" sz="800" dirty="0" err="1" smtClean="0"/>
              <a:t>Cardiol</a:t>
            </a:r>
            <a:r>
              <a:rPr lang="en-US" sz="800" dirty="0" smtClean="0"/>
              <a:t>. 2004 Sep;37(3):643-52.</a:t>
            </a:r>
          </a:p>
          <a:p>
            <a:pPr eaLnBrk="1" hangingPunct="1">
              <a:lnSpc>
                <a:spcPct val="80000"/>
              </a:lnSpc>
            </a:pPr>
            <a:r>
              <a:rPr lang="en-US" sz="800" dirty="0" smtClean="0"/>
              <a:t>PubMed ID: 15350837</a:t>
            </a:r>
          </a:p>
          <a:p>
            <a:pPr eaLnBrk="1" hangingPunct="1">
              <a:lnSpc>
                <a:spcPct val="80000"/>
              </a:lnSpc>
            </a:pPr>
            <a:endParaRPr lang="en-US" sz="800" dirty="0" smtClean="0"/>
          </a:p>
          <a:p>
            <a:pPr eaLnBrk="1" hangingPunct="1">
              <a:lnSpc>
                <a:spcPct val="80000"/>
              </a:lnSpc>
            </a:pPr>
            <a:r>
              <a:rPr lang="en-US" sz="800" dirty="0" smtClean="0"/>
              <a:t>2. Jung JY, Kim WJ.</a:t>
            </a:r>
          </a:p>
          <a:p>
            <a:pPr eaLnBrk="1" hangingPunct="1">
              <a:lnSpc>
                <a:spcPct val="80000"/>
              </a:lnSpc>
            </a:pPr>
            <a:r>
              <a:rPr lang="en-US" sz="800" b="1" dirty="0" smtClean="0"/>
              <a:t>Involvement of mitochondrial- and Fas-mediated dual mechanism in </a:t>
            </a:r>
            <a:r>
              <a:rPr lang="en-US" sz="800" b="1" dirty="0" err="1" smtClean="0"/>
              <a:t>CoCl</a:t>
            </a:r>
            <a:r>
              <a:rPr lang="en-US" sz="800" b="1" dirty="0" smtClean="0"/>
              <a:t>(2)-induced apoptosis of rat PC12 cells.</a:t>
            </a:r>
          </a:p>
          <a:p>
            <a:pPr eaLnBrk="1" hangingPunct="1">
              <a:lnSpc>
                <a:spcPct val="80000"/>
              </a:lnSpc>
            </a:pPr>
            <a:r>
              <a:rPr lang="en-US" sz="800" dirty="0" err="1" smtClean="0"/>
              <a:t>Neurosci</a:t>
            </a:r>
            <a:r>
              <a:rPr lang="en-US" sz="800" dirty="0" smtClean="0"/>
              <a:t>. </a:t>
            </a:r>
            <a:r>
              <a:rPr lang="en-US" sz="800" dirty="0" err="1" smtClean="0"/>
              <a:t>Lett</a:t>
            </a:r>
            <a:r>
              <a:rPr lang="en-US" sz="800" dirty="0" smtClean="0"/>
              <a:t>. 2004 Nov 23;371(2-3):85-90.</a:t>
            </a:r>
          </a:p>
          <a:p>
            <a:pPr eaLnBrk="1" hangingPunct="1">
              <a:lnSpc>
                <a:spcPct val="80000"/>
              </a:lnSpc>
            </a:pPr>
            <a:r>
              <a:rPr lang="en-US" sz="800" dirty="0" smtClean="0"/>
              <a:t>PubMed ID: 15519734</a:t>
            </a:r>
          </a:p>
          <a:p>
            <a:pPr eaLnBrk="1" hangingPunct="1">
              <a:lnSpc>
                <a:spcPct val="80000"/>
              </a:lnSpc>
            </a:pPr>
            <a:endParaRPr lang="en-US" sz="800" dirty="0" smtClean="0"/>
          </a:p>
          <a:p>
            <a:pPr eaLnBrk="1" hangingPunct="1">
              <a:lnSpc>
                <a:spcPct val="80000"/>
              </a:lnSpc>
            </a:pPr>
            <a:r>
              <a:rPr lang="en-US" sz="800" dirty="0" smtClean="0"/>
              <a:t>3. </a:t>
            </a:r>
            <a:r>
              <a:rPr lang="en-US" sz="800" dirty="0" err="1" smtClean="0"/>
              <a:t>Pirnia</a:t>
            </a:r>
            <a:r>
              <a:rPr lang="en-US" sz="800" dirty="0" smtClean="0"/>
              <a:t> F, Schneider E, </a:t>
            </a:r>
            <a:r>
              <a:rPr lang="en-US" sz="800" dirty="0" err="1" smtClean="0"/>
              <a:t>Betticher</a:t>
            </a:r>
            <a:r>
              <a:rPr lang="en-US" sz="800" dirty="0" smtClean="0"/>
              <a:t> DC, </a:t>
            </a:r>
            <a:r>
              <a:rPr lang="en-US" sz="800" dirty="0" err="1" smtClean="0"/>
              <a:t>Borner</a:t>
            </a:r>
            <a:r>
              <a:rPr lang="en-US" sz="800" dirty="0" smtClean="0"/>
              <a:t> MM.</a:t>
            </a:r>
          </a:p>
          <a:p>
            <a:pPr eaLnBrk="1" hangingPunct="1">
              <a:lnSpc>
                <a:spcPct val="80000"/>
              </a:lnSpc>
            </a:pPr>
            <a:r>
              <a:rPr lang="en-US" sz="800" b="1" dirty="0" err="1" smtClean="0"/>
              <a:t>Mitomycin</a:t>
            </a:r>
            <a:r>
              <a:rPr lang="en-US" sz="800" b="1" dirty="0" smtClean="0"/>
              <a:t> C induces apoptosis and caspase-8 and -9 processing through a caspase-3 and Fas-independent pathway.</a:t>
            </a:r>
          </a:p>
          <a:p>
            <a:pPr eaLnBrk="1" hangingPunct="1">
              <a:lnSpc>
                <a:spcPct val="80000"/>
              </a:lnSpc>
            </a:pPr>
            <a:r>
              <a:rPr lang="en-US" sz="800" dirty="0" smtClean="0"/>
              <a:t>Cell Death Differ. 2002 Sep;9(9):905-14.</a:t>
            </a:r>
          </a:p>
          <a:p>
            <a:pPr eaLnBrk="1" hangingPunct="1">
              <a:lnSpc>
                <a:spcPct val="80000"/>
              </a:lnSpc>
            </a:pPr>
            <a:r>
              <a:rPr lang="en-US" sz="800" dirty="0" smtClean="0"/>
              <a:t>PubMed ID: 12181741</a:t>
            </a:r>
          </a:p>
          <a:p>
            <a:pPr eaLnBrk="1" hangingPunct="1">
              <a:lnSpc>
                <a:spcPct val="80000"/>
              </a:lnSpc>
            </a:pPr>
            <a:endParaRPr lang="en-US" sz="800" dirty="0" smtClean="0"/>
          </a:p>
          <a:p>
            <a:pPr eaLnBrk="1" hangingPunct="1">
              <a:lnSpc>
                <a:spcPct val="80000"/>
              </a:lnSpc>
            </a:pPr>
            <a:r>
              <a:rPr lang="en-US" sz="800" dirty="0" smtClean="0"/>
              <a:t>4. Kelley RF, </a:t>
            </a:r>
            <a:r>
              <a:rPr lang="en-US" sz="800" dirty="0" err="1" smtClean="0"/>
              <a:t>Totpal</a:t>
            </a:r>
            <a:r>
              <a:rPr lang="en-US" sz="800" dirty="0" smtClean="0"/>
              <a:t> K, Lindstrom SH, Mathieu M, </a:t>
            </a:r>
            <a:r>
              <a:rPr lang="en-US" sz="800" dirty="0" err="1" smtClean="0"/>
              <a:t>Billeci</a:t>
            </a:r>
            <a:r>
              <a:rPr lang="en-US" sz="800" dirty="0" smtClean="0"/>
              <a:t> K, </a:t>
            </a:r>
            <a:r>
              <a:rPr lang="en-US" sz="800" dirty="0" err="1" smtClean="0"/>
              <a:t>Deforge</a:t>
            </a:r>
            <a:r>
              <a:rPr lang="en-US" sz="800" dirty="0" smtClean="0"/>
              <a:t> L, </a:t>
            </a:r>
            <a:r>
              <a:rPr lang="en-US" sz="800" dirty="0" err="1" smtClean="0"/>
              <a:t>Pai</a:t>
            </a:r>
            <a:r>
              <a:rPr lang="en-US" sz="800" dirty="0" smtClean="0"/>
              <a:t> R, </a:t>
            </a:r>
            <a:r>
              <a:rPr lang="en-US" sz="800" dirty="0" err="1" smtClean="0"/>
              <a:t>Hymowitz</a:t>
            </a:r>
            <a:r>
              <a:rPr lang="en-US" sz="800" dirty="0" smtClean="0"/>
              <a:t> SG, Ashkenazi A.</a:t>
            </a:r>
          </a:p>
          <a:p>
            <a:pPr eaLnBrk="1" hangingPunct="1">
              <a:lnSpc>
                <a:spcPct val="80000"/>
              </a:lnSpc>
            </a:pPr>
            <a:r>
              <a:rPr lang="en-US" sz="800" b="1" dirty="0" smtClean="0"/>
              <a:t>Receptor-selective mutants of Apo2L/TRAIL reveal a greater contribution of DR5 than DR4 to apoptosis signaling.</a:t>
            </a:r>
          </a:p>
          <a:p>
            <a:pPr eaLnBrk="1" hangingPunct="1">
              <a:lnSpc>
                <a:spcPct val="80000"/>
              </a:lnSpc>
            </a:pPr>
            <a:r>
              <a:rPr lang="en-US" sz="800" dirty="0" smtClean="0"/>
              <a:t>J. Biol. Chem. 2004 Nov 1</a:t>
            </a:r>
          </a:p>
          <a:p>
            <a:pPr eaLnBrk="1" hangingPunct="1">
              <a:lnSpc>
                <a:spcPct val="80000"/>
              </a:lnSpc>
            </a:pPr>
            <a:r>
              <a:rPr lang="en-US" sz="800" dirty="0" smtClean="0"/>
              <a:t>PubMed ID: 15520016</a:t>
            </a:r>
          </a:p>
          <a:p>
            <a:pPr eaLnBrk="1" hangingPunct="1">
              <a:lnSpc>
                <a:spcPct val="80000"/>
              </a:lnSpc>
            </a:pPr>
            <a:endParaRPr lang="en-US" sz="800" dirty="0" smtClean="0"/>
          </a:p>
          <a:p>
            <a:pPr eaLnBrk="1" hangingPunct="1">
              <a:lnSpc>
                <a:spcPct val="80000"/>
              </a:lnSpc>
            </a:pPr>
            <a:r>
              <a:rPr lang="en-US" sz="800" dirty="0" smtClean="0"/>
              <a:t>5. </a:t>
            </a:r>
            <a:r>
              <a:rPr lang="en-US" sz="800" dirty="0" err="1" smtClean="0"/>
              <a:t>Sutheesophon</a:t>
            </a:r>
            <a:r>
              <a:rPr lang="en-US" sz="800" dirty="0" smtClean="0"/>
              <a:t> K, Nishimura N, Kobayashi Y, Furukawa Y, Kawano M, </a:t>
            </a:r>
            <a:r>
              <a:rPr lang="en-US" sz="800" dirty="0" err="1" smtClean="0"/>
              <a:t>Itoh</a:t>
            </a:r>
            <a:r>
              <a:rPr lang="en-US" sz="800" dirty="0" smtClean="0"/>
              <a:t> K, Kano Y, Ishii H, Furukawa Y.</a:t>
            </a:r>
          </a:p>
          <a:p>
            <a:pPr eaLnBrk="1" hangingPunct="1">
              <a:lnSpc>
                <a:spcPct val="80000"/>
              </a:lnSpc>
            </a:pPr>
            <a:r>
              <a:rPr lang="en-US" sz="800" b="1" dirty="0" smtClean="0"/>
              <a:t>Involvement of the tumor necrosis factor (TNF)/TNF receptor system in leukemic cell apoptosis induced by histone </a:t>
            </a:r>
            <a:r>
              <a:rPr lang="en-US" sz="800" b="1" dirty="0" err="1" smtClean="0"/>
              <a:t>deacetylase</a:t>
            </a:r>
            <a:r>
              <a:rPr lang="en-US" sz="800" b="1" dirty="0" smtClean="0"/>
              <a:t> inhibitor </a:t>
            </a:r>
            <a:r>
              <a:rPr lang="en-US" sz="800" b="1" dirty="0" err="1" smtClean="0"/>
              <a:t>depsipeptide</a:t>
            </a:r>
            <a:r>
              <a:rPr lang="en-US" sz="800" b="1" dirty="0" smtClean="0"/>
              <a:t> (FK228).</a:t>
            </a:r>
          </a:p>
          <a:p>
            <a:pPr eaLnBrk="1" hangingPunct="1">
              <a:lnSpc>
                <a:spcPct val="80000"/>
              </a:lnSpc>
            </a:pPr>
            <a:r>
              <a:rPr lang="en-US" sz="800" dirty="0" smtClean="0"/>
              <a:t>J. Cell Physiol. 2004 Oct 28</a:t>
            </a:r>
          </a:p>
          <a:p>
            <a:pPr eaLnBrk="1" hangingPunct="1">
              <a:lnSpc>
                <a:spcPct val="80000"/>
              </a:lnSpc>
            </a:pPr>
            <a:r>
              <a:rPr lang="en-US" sz="800" dirty="0" smtClean="0"/>
              <a:t>PubMed ID: 15515013</a:t>
            </a:r>
          </a:p>
          <a:p>
            <a:pPr eaLnBrk="1" hangingPunct="1">
              <a:lnSpc>
                <a:spcPct val="80000"/>
              </a:lnSpc>
            </a:pPr>
            <a:endParaRPr lang="en-US" sz="800" dirty="0" smtClean="0"/>
          </a:p>
          <a:p>
            <a:pPr eaLnBrk="1" hangingPunct="1">
              <a:lnSpc>
                <a:spcPct val="80000"/>
              </a:lnSpc>
            </a:pPr>
            <a:r>
              <a:rPr lang="en-US" sz="800" dirty="0" smtClean="0"/>
              <a:t>6. Thompson JE, Thompson CB.</a:t>
            </a:r>
          </a:p>
          <a:p>
            <a:pPr eaLnBrk="1" hangingPunct="1">
              <a:lnSpc>
                <a:spcPct val="80000"/>
              </a:lnSpc>
            </a:pPr>
            <a:r>
              <a:rPr lang="en-US" sz="800" b="1" dirty="0" smtClean="0"/>
              <a:t>Putting the rap on </a:t>
            </a:r>
            <a:r>
              <a:rPr lang="en-US" sz="800" b="1" dirty="0" err="1" smtClean="0"/>
              <a:t>Akt</a:t>
            </a:r>
            <a:r>
              <a:rPr lang="en-US" sz="800" b="1" dirty="0" smtClean="0"/>
              <a:t>.</a:t>
            </a:r>
          </a:p>
          <a:p>
            <a:pPr eaLnBrk="1" hangingPunct="1">
              <a:lnSpc>
                <a:spcPct val="80000"/>
              </a:lnSpc>
            </a:pPr>
            <a:r>
              <a:rPr lang="en-US" sz="800" dirty="0" smtClean="0"/>
              <a:t>J. </a:t>
            </a:r>
            <a:r>
              <a:rPr lang="en-US" sz="800" dirty="0" err="1" smtClean="0"/>
              <a:t>Clin</a:t>
            </a:r>
            <a:r>
              <a:rPr lang="en-US" sz="800" dirty="0" smtClean="0"/>
              <a:t>. </a:t>
            </a:r>
            <a:r>
              <a:rPr lang="en-US" sz="800" dirty="0" err="1" smtClean="0"/>
              <a:t>Oncol</a:t>
            </a:r>
            <a:r>
              <a:rPr lang="en-US" sz="800" dirty="0" smtClean="0"/>
              <a:t>. 2004 Oct 15;22(20):4217-26. </a:t>
            </a:r>
          </a:p>
          <a:p>
            <a:pPr eaLnBrk="1" hangingPunct="1">
              <a:lnSpc>
                <a:spcPct val="80000"/>
              </a:lnSpc>
            </a:pPr>
            <a:r>
              <a:rPr lang="en-US" sz="800" dirty="0" smtClean="0"/>
              <a:t>PubMed ID: 15483033</a:t>
            </a:r>
          </a:p>
          <a:p>
            <a:pPr eaLnBrk="1" hangingPunct="1">
              <a:lnSpc>
                <a:spcPct val="80000"/>
              </a:lnSpc>
            </a:pPr>
            <a:endParaRPr lang="en-US" sz="800" dirty="0" smtClean="0"/>
          </a:p>
          <a:p>
            <a:pPr eaLnBrk="1" hangingPunct="1">
              <a:lnSpc>
                <a:spcPct val="80000"/>
              </a:lnSpc>
            </a:pPr>
            <a:r>
              <a:rPr lang="en-US" sz="800" dirty="0" smtClean="0"/>
              <a:t>7. Crow MT, Mani K, Nam YJ, </a:t>
            </a:r>
            <a:r>
              <a:rPr lang="en-US" sz="800" dirty="0" err="1" smtClean="0"/>
              <a:t>Kitsis</a:t>
            </a:r>
            <a:r>
              <a:rPr lang="en-US" sz="800" dirty="0" smtClean="0"/>
              <a:t> RN.</a:t>
            </a:r>
          </a:p>
          <a:p>
            <a:pPr eaLnBrk="1" hangingPunct="1">
              <a:lnSpc>
                <a:spcPct val="80000"/>
              </a:lnSpc>
            </a:pPr>
            <a:r>
              <a:rPr lang="en-US" sz="800" b="1" dirty="0" smtClean="0"/>
              <a:t>The mitochondrial death pathway and cardiac </a:t>
            </a:r>
            <a:r>
              <a:rPr lang="en-US" sz="800" b="1" dirty="0" err="1" smtClean="0"/>
              <a:t>myocyte</a:t>
            </a:r>
            <a:r>
              <a:rPr lang="en-US" sz="800" b="1" dirty="0" smtClean="0"/>
              <a:t> apoptosis.</a:t>
            </a:r>
          </a:p>
          <a:p>
            <a:pPr eaLnBrk="1" hangingPunct="1">
              <a:lnSpc>
                <a:spcPct val="80000"/>
              </a:lnSpc>
            </a:pPr>
            <a:r>
              <a:rPr lang="en-US" sz="800" dirty="0" smtClean="0"/>
              <a:t>Circ. Res. 2004 Nov 12;95(10):957-70.</a:t>
            </a:r>
          </a:p>
          <a:p>
            <a:pPr eaLnBrk="1" hangingPunct="1">
              <a:lnSpc>
                <a:spcPct val="80000"/>
              </a:lnSpc>
            </a:pPr>
            <a:r>
              <a:rPr lang="en-US" sz="800" dirty="0" smtClean="0"/>
              <a:t>PubMed ID: 15539639</a:t>
            </a:r>
          </a:p>
          <a:p>
            <a:pPr eaLnBrk="1" hangingPunct="1">
              <a:lnSpc>
                <a:spcPct val="80000"/>
              </a:lnSpc>
            </a:pPr>
            <a:endParaRPr lang="en-US" sz="800" dirty="0" smtClean="0"/>
          </a:p>
          <a:p>
            <a:pPr eaLnBrk="1" hangingPunct="1">
              <a:lnSpc>
                <a:spcPct val="80000"/>
              </a:lnSpc>
            </a:pPr>
            <a:r>
              <a:rPr lang="en-US" sz="800" dirty="0" smtClean="0"/>
              <a:t>8. </a:t>
            </a:r>
            <a:r>
              <a:rPr lang="en-US" sz="800" dirty="0" err="1" smtClean="0"/>
              <a:t>Haupt</a:t>
            </a:r>
            <a:r>
              <a:rPr lang="en-US" sz="800" dirty="0" smtClean="0"/>
              <a:t> S, Berger M, Goldberg Z, </a:t>
            </a:r>
            <a:r>
              <a:rPr lang="en-US" sz="800" dirty="0" err="1" smtClean="0"/>
              <a:t>Haupt</a:t>
            </a:r>
            <a:r>
              <a:rPr lang="en-US" sz="800" dirty="0" smtClean="0"/>
              <a:t> Y.</a:t>
            </a:r>
          </a:p>
          <a:p>
            <a:pPr eaLnBrk="1" hangingPunct="1">
              <a:lnSpc>
                <a:spcPct val="80000"/>
              </a:lnSpc>
            </a:pPr>
            <a:r>
              <a:rPr lang="en-US" sz="800" b="1" dirty="0" smtClean="0"/>
              <a:t>Apoptosis - the p53 network.</a:t>
            </a:r>
          </a:p>
          <a:p>
            <a:pPr eaLnBrk="1" hangingPunct="1">
              <a:lnSpc>
                <a:spcPct val="80000"/>
              </a:lnSpc>
            </a:pPr>
            <a:r>
              <a:rPr lang="en-US" sz="800" dirty="0" smtClean="0"/>
              <a:t>J. Cell Sci. 2003 Oct 15;116(</a:t>
            </a:r>
            <a:r>
              <a:rPr lang="en-US" sz="800" dirty="0" err="1" smtClean="0"/>
              <a:t>Pt</a:t>
            </a:r>
            <a:r>
              <a:rPr lang="en-US" sz="800" dirty="0" smtClean="0"/>
              <a:t> 20):4077-85. </a:t>
            </a:r>
          </a:p>
          <a:p>
            <a:pPr eaLnBrk="1" hangingPunct="1">
              <a:lnSpc>
                <a:spcPct val="80000"/>
              </a:lnSpc>
            </a:pPr>
            <a:r>
              <a:rPr lang="en-US" sz="800" dirty="0" smtClean="0"/>
              <a:t>PubMed ID: 12972501</a:t>
            </a:r>
          </a:p>
          <a:p>
            <a:pPr eaLnBrk="1" hangingPunct="1">
              <a:lnSpc>
                <a:spcPct val="80000"/>
              </a:lnSpc>
            </a:pPr>
            <a:endParaRPr lang="en-US" sz="800" dirty="0" smtClean="0"/>
          </a:p>
          <a:p>
            <a:pPr eaLnBrk="1" hangingPunct="1">
              <a:lnSpc>
                <a:spcPct val="80000"/>
              </a:lnSpc>
            </a:pPr>
            <a:r>
              <a:rPr lang="en-US" sz="800" dirty="0" smtClean="0"/>
              <a:t>9. Uren RT, </a:t>
            </a:r>
            <a:r>
              <a:rPr lang="en-US" sz="800" dirty="0" err="1" smtClean="0"/>
              <a:t>Dewson</a:t>
            </a:r>
            <a:r>
              <a:rPr lang="en-US" sz="800" dirty="0" smtClean="0"/>
              <a:t> G, </a:t>
            </a:r>
            <a:r>
              <a:rPr lang="en-US" sz="800" dirty="0" err="1" smtClean="0"/>
              <a:t>Bonzon</a:t>
            </a:r>
            <a:r>
              <a:rPr lang="en-US" sz="800" dirty="0" smtClean="0"/>
              <a:t> C, Lithgow T, </a:t>
            </a:r>
            <a:r>
              <a:rPr lang="en-US" sz="800" dirty="0" err="1" smtClean="0"/>
              <a:t>Newmeyer</a:t>
            </a:r>
            <a:r>
              <a:rPr lang="en-US" sz="800" dirty="0" smtClean="0"/>
              <a:t> DD, </a:t>
            </a:r>
            <a:r>
              <a:rPr lang="en-US" sz="800" dirty="0" err="1" smtClean="0"/>
              <a:t>Kluck</a:t>
            </a:r>
            <a:r>
              <a:rPr lang="en-US" sz="800" dirty="0" smtClean="0"/>
              <a:t> RM.</a:t>
            </a:r>
          </a:p>
          <a:p>
            <a:pPr eaLnBrk="1" hangingPunct="1">
              <a:lnSpc>
                <a:spcPct val="80000"/>
              </a:lnSpc>
            </a:pPr>
            <a:r>
              <a:rPr lang="en-US" sz="800" b="1" dirty="0" smtClean="0"/>
              <a:t>Mitochondrial release of pro-apoptotic proteins: electrostatic interactions can hold cytochrome c but not </a:t>
            </a:r>
            <a:r>
              <a:rPr lang="en-US" sz="800" b="1" dirty="0" err="1" smtClean="0"/>
              <a:t>Smac</a:t>
            </a:r>
            <a:r>
              <a:rPr lang="en-US" sz="800" b="1" dirty="0" smtClean="0"/>
              <a:t>/DIABLO to mitochondrial membranes.</a:t>
            </a:r>
          </a:p>
          <a:p>
            <a:pPr eaLnBrk="1" hangingPunct="1">
              <a:lnSpc>
                <a:spcPct val="80000"/>
              </a:lnSpc>
            </a:pPr>
            <a:r>
              <a:rPr lang="en-US" sz="800" dirty="0" smtClean="0"/>
              <a:t>J. Biol. Chem. 2004 Nov 9</a:t>
            </a:r>
          </a:p>
          <a:p>
            <a:pPr eaLnBrk="1" hangingPunct="1">
              <a:lnSpc>
                <a:spcPct val="80000"/>
              </a:lnSpc>
            </a:pPr>
            <a:r>
              <a:rPr lang="en-US" sz="800" dirty="0" smtClean="0"/>
              <a:t>PubMed ID: 15537572</a:t>
            </a:r>
          </a:p>
          <a:p>
            <a:pPr eaLnBrk="1" hangingPunct="1">
              <a:lnSpc>
                <a:spcPct val="80000"/>
              </a:lnSpc>
            </a:pPr>
            <a:endParaRPr lang="en-US" sz="800" dirty="0" smtClean="0"/>
          </a:p>
          <a:p>
            <a:pPr eaLnBrk="1" hangingPunct="1">
              <a:lnSpc>
                <a:spcPct val="80000"/>
              </a:lnSpc>
            </a:pPr>
            <a:r>
              <a:rPr lang="en-US" sz="800" dirty="0" smtClean="0"/>
              <a:t>10. </a:t>
            </a:r>
            <a:r>
              <a:rPr lang="en-US" sz="800" dirty="0" err="1" smtClean="0"/>
              <a:t>Grzasko</a:t>
            </a:r>
            <a:r>
              <a:rPr lang="en-US" sz="800" dirty="0" smtClean="0"/>
              <a:t> N.</a:t>
            </a:r>
          </a:p>
          <a:p>
            <a:pPr eaLnBrk="1" hangingPunct="1">
              <a:lnSpc>
                <a:spcPct val="80000"/>
              </a:lnSpc>
            </a:pPr>
            <a:r>
              <a:rPr lang="en-US" sz="800" b="1" dirty="0" smtClean="0"/>
              <a:t>Involvement of apoptosis and </a:t>
            </a:r>
            <a:r>
              <a:rPr lang="en-US" sz="800" b="1" dirty="0" err="1" smtClean="0"/>
              <a:t>proinflammatory</a:t>
            </a:r>
            <a:r>
              <a:rPr lang="en-US" sz="800" b="1" dirty="0" smtClean="0"/>
              <a:t> cytokines in the pathogenesis of anemia in multiple myeloma.</a:t>
            </a:r>
          </a:p>
          <a:p>
            <a:pPr eaLnBrk="1" hangingPunct="1">
              <a:lnSpc>
                <a:spcPct val="80000"/>
              </a:lnSpc>
            </a:pPr>
            <a:r>
              <a:rPr lang="en-US" sz="800" dirty="0" err="1" smtClean="0"/>
              <a:t>Postepy</a:t>
            </a:r>
            <a:r>
              <a:rPr lang="en-US" sz="800" dirty="0" smtClean="0"/>
              <a:t> </a:t>
            </a:r>
            <a:r>
              <a:rPr lang="en-US" sz="800" dirty="0" err="1" smtClean="0"/>
              <a:t>Hig</a:t>
            </a:r>
            <a:r>
              <a:rPr lang="en-US" sz="800" dirty="0" smtClean="0"/>
              <a:t>. Med. </a:t>
            </a:r>
            <a:r>
              <a:rPr lang="en-US" sz="800" dirty="0" err="1" smtClean="0"/>
              <a:t>Dosw</a:t>
            </a:r>
            <a:r>
              <a:rPr lang="en-US" sz="800" dirty="0" smtClean="0"/>
              <a:t> (Online). 2004 Oct 7;58:364-71.</a:t>
            </a:r>
          </a:p>
          <a:p>
            <a:pPr eaLnBrk="1" hangingPunct="1">
              <a:lnSpc>
                <a:spcPct val="80000"/>
              </a:lnSpc>
            </a:pPr>
            <a:r>
              <a:rPr lang="en-US" sz="800" dirty="0" smtClean="0"/>
              <a:t>PubMed ID: 15536394</a:t>
            </a:r>
          </a:p>
          <a:p>
            <a:pPr eaLnBrk="1" hangingPunct="1">
              <a:lnSpc>
                <a:spcPct val="80000"/>
              </a:lnSpc>
            </a:pPr>
            <a:endParaRPr lang="en-US" sz="800" dirty="0" smtClean="0"/>
          </a:p>
          <a:p>
            <a:pPr eaLnBrk="1" hangingPunct="1">
              <a:lnSpc>
                <a:spcPct val="80000"/>
              </a:lnSpc>
            </a:pPr>
            <a:endParaRPr lang="en-US" sz="8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fld id="{68A5FE70-F3C4-41B9-A7D5-A90AACCCAD4F}" type="slidenum">
              <a:rPr lang="en-US">
                <a:solidFill>
                  <a:prstClr val="black"/>
                </a:solidFill>
              </a:rPr>
              <a:pPr eaLnBrk="1" hangingPunct="1"/>
              <a:t>20</a:t>
            </a:fld>
            <a:endParaRPr lang="en-US">
              <a:solidFill>
                <a:prstClr val="black"/>
              </a:solidFill>
            </a:endParaRPr>
          </a:p>
        </p:txBody>
      </p:sp>
      <p:sp>
        <p:nvSpPr>
          <p:cNvPr id="5123" name="Rectangle 2"/>
          <p:cNvSpPr>
            <a:spLocks noGrp="1" noRot="1" noChangeAspect="1" noChangeArrowheads="1" noTextEdit="1"/>
          </p:cNvSpPr>
          <p:nvPr>
            <p:ph type="sldImg"/>
          </p:nvPr>
        </p:nvSpPr>
        <p:spPr>
          <a:xfrm>
            <a:off x="1143000" y="685800"/>
            <a:ext cx="4572000" cy="34290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b="1" u="sng" dirty="0" smtClean="0"/>
              <a:t>Review:</a:t>
            </a:r>
          </a:p>
          <a:p>
            <a:pPr eaLnBrk="1" hangingPunct="1">
              <a:lnSpc>
                <a:spcPct val="80000"/>
              </a:lnSpc>
            </a:pPr>
            <a:endParaRPr lang="en-US" sz="800" b="1" u="sng" dirty="0" smtClean="0"/>
          </a:p>
          <a:p>
            <a:pPr eaLnBrk="1" hangingPunct="1">
              <a:lnSpc>
                <a:spcPct val="80000"/>
              </a:lnSpc>
            </a:pPr>
            <a:r>
              <a:rPr lang="en-US" sz="800" dirty="0" smtClean="0"/>
              <a:t>Apoptosis is a naturally occurring process by which a cell is directed to Programmed Cell Death. Apoptosis is based on a genetic program that is an indispensable part of the development and function of an organism. In this process, cells that are no longer needed or that will be detrimental to an organism or tissue are disposed of in a neat and orderly manner; this prevents the development of an inflammatory response, which is often associated with Necrotic cell death. There are at least two broad pathways that lead to Apoptosis, an "Extrinsic" and an "Intrinsic" Pathway. In both pathways, signaling results in the activation of a family of </a:t>
            </a:r>
            <a:r>
              <a:rPr lang="en-US" sz="800" dirty="0" err="1" smtClean="0"/>
              <a:t>Cys</a:t>
            </a:r>
            <a:r>
              <a:rPr lang="en-US" sz="800" dirty="0" smtClean="0"/>
              <a:t> (Cysteine) Proteases, named </a:t>
            </a:r>
            <a:r>
              <a:rPr lang="en-US" sz="800" dirty="0" err="1" smtClean="0"/>
              <a:t>Caspases</a:t>
            </a:r>
            <a:r>
              <a:rPr lang="en-US" sz="800" dirty="0" smtClean="0"/>
              <a:t> that act in a </a:t>
            </a:r>
            <a:r>
              <a:rPr lang="en-US" sz="800" dirty="0" err="1" smtClean="0"/>
              <a:t>proteolytic</a:t>
            </a:r>
            <a:r>
              <a:rPr lang="en-US" sz="800" dirty="0" smtClean="0"/>
              <a:t> cascade to dismantle and remove the dying cell. The extrinsic pathway begins outside a cell, when conditions in the extracellular environment determine that a cell must die. The intrinsic apoptosis pathway begins when an injury occurs within the cell. The injury could result in necrosis and produce an inflammatory response, but the apoptotic machinery is in place to ensure that the damaged cell is packaged and removed cleanly, in order to prevent inflammation. Apoptosis in Mitochondria is the best known intrinsic apoptosis pathway (Ref.1 &amp; 2). </a:t>
            </a:r>
          </a:p>
          <a:p>
            <a:pPr eaLnBrk="1" hangingPunct="1">
              <a:lnSpc>
                <a:spcPct val="80000"/>
              </a:lnSpc>
            </a:pPr>
            <a:endParaRPr lang="en-US" sz="800" dirty="0" smtClean="0"/>
          </a:p>
          <a:p>
            <a:pPr eaLnBrk="1" hangingPunct="1">
              <a:lnSpc>
                <a:spcPct val="80000"/>
              </a:lnSpc>
            </a:pPr>
            <a:r>
              <a:rPr lang="en-US" sz="800" dirty="0" smtClean="0"/>
              <a:t>The Mitochondrial pathway of apoptosis functions in response to various types of intracellular stress including Growth Factor withdrawal, DNA damage, unfolding stresses in the Endoplasmic reticulum and Death Receptor stimulation. Fas (CD95/Apo1), a member of the TNFR family, typify the classical view of DR (Death Receptor) function and play an important role in stimulating Mitochondrial apoptotic pathway. </a:t>
            </a:r>
            <a:r>
              <a:rPr lang="en-US" sz="800" dirty="0" err="1" smtClean="0"/>
              <a:t>FasL</a:t>
            </a:r>
            <a:r>
              <a:rPr lang="en-US" sz="800" dirty="0" smtClean="0"/>
              <a:t> (Fas Ligand), a </a:t>
            </a:r>
            <a:r>
              <a:rPr lang="en-US" sz="800" dirty="0" err="1" smtClean="0"/>
              <a:t>homotrimeric</a:t>
            </a:r>
            <a:r>
              <a:rPr lang="en-US" sz="800" dirty="0" smtClean="0"/>
              <a:t> protein acts as ligand for Fas and causes </a:t>
            </a:r>
            <a:r>
              <a:rPr lang="en-US" sz="800" dirty="0" err="1" smtClean="0"/>
              <a:t>oligomerization</a:t>
            </a:r>
            <a:r>
              <a:rPr lang="en-US" sz="800" dirty="0" smtClean="0"/>
              <a:t> of its Receptor on binding. Associated with this is the clustering of the Death Domains and binding of cofactor FADD (Fas-Associated via Death Domain). The FADD protein binds via its DED (Death Effector Domain) motif to a homologous motif in Procaspase8. The complex of Fas, FADD and ProCaspase8 is called the DISC (Death Inducing Signaling Complex). The cofactor function of FADD, in turn, is blocked by interaction with the regulator FLIP (FLICE Inhibitory Protein). Upon recruitment by FADD, Procaspase8 </a:t>
            </a:r>
            <a:r>
              <a:rPr lang="en-US" sz="800" dirty="0" err="1" smtClean="0"/>
              <a:t>oligomerization</a:t>
            </a:r>
            <a:r>
              <a:rPr lang="en-US" sz="800" dirty="0" smtClean="0"/>
              <a:t> drives its activation through self-cleavage. Active Caspase8 then activates downstream </a:t>
            </a:r>
            <a:r>
              <a:rPr lang="en-US" sz="800" dirty="0" err="1" smtClean="0"/>
              <a:t>Caspases</a:t>
            </a:r>
            <a:r>
              <a:rPr lang="en-US" sz="800" dirty="0" smtClean="0"/>
              <a:t> (Caspase3 and 7). Activated Caspase8 activates Caspase3 through two pathways. In the first pathway Caspase8 cleaves BID (Bcl2 Interacting Protein) and its COOH-terminal part </a:t>
            </a:r>
            <a:r>
              <a:rPr lang="en-US" sz="800" dirty="0" err="1" smtClean="0"/>
              <a:t>translocates</a:t>
            </a:r>
            <a:r>
              <a:rPr lang="en-US" sz="800" dirty="0" smtClean="0"/>
              <a:t> to Mitochondria where it triggers </a:t>
            </a:r>
            <a:r>
              <a:rPr lang="en-US" sz="800" dirty="0" err="1" smtClean="0"/>
              <a:t>CytoC</a:t>
            </a:r>
            <a:r>
              <a:rPr lang="en-US" sz="800" dirty="0" smtClean="0"/>
              <a:t> (Cytochrome-C) release. The released </a:t>
            </a:r>
            <a:r>
              <a:rPr lang="en-US" sz="800" dirty="0" err="1" smtClean="0"/>
              <a:t>CytoC</a:t>
            </a:r>
            <a:r>
              <a:rPr lang="en-US" sz="800" dirty="0" smtClean="0"/>
              <a:t> binds to APAF1 (Apoptotic Protease Activating Factor-1) together with </a:t>
            </a:r>
            <a:r>
              <a:rPr lang="en-US" sz="800" dirty="0" err="1" smtClean="0"/>
              <a:t>dATP</a:t>
            </a:r>
            <a:r>
              <a:rPr lang="en-US" sz="800" dirty="0" smtClean="0"/>
              <a:t> and Procaspase9 and activates Caspase9. The Caspase9 cleaves Procaspase3 and activates Caspase3. Another pathway is that Caspase8 cleaves Procaspase3 directly and activates it. </a:t>
            </a:r>
            <a:r>
              <a:rPr lang="en-US" sz="800" dirty="0" err="1" smtClean="0"/>
              <a:t>Caspase</a:t>
            </a:r>
            <a:r>
              <a:rPr lang="en-US" sz="800" dirty="0" smtClean="0"/>
              <a:t> 3 then commits the cell to Apoptosis. Besides DRs, Growth Factors also influence Mitochondrial Apoptosis via PI3K (Phosphatidylinositde-3 Kinase) and </a:t>
            </a:r>
            <a:r>
              <a:rPr lang="en-US" sz="800" dirty="0" err="1" smtClean="0"/>
              <a:t>Akt</a:t>
            </a:r>
            <a:r>
              <a:rPr lang="en-US" sz="800" dirty="0" smtClean="0"/>
              <a:t> (v-</a:t>
            </a:r>
            <a:r>
              <a:rPr lang="en-US" sz="800" dirty="0" err="1" smtClean="0"/>
              <a:t>Akt</a:t>
            </a:r>
            <a:r>
              <a:rPr lang="en-US" sz="800" dirty="0" smtClean="0"/>
              <a:t> Murine </a:t>
            </a:r>
            <a:r>
              <a:rPr lang="en-US" sz="800" dirty="0" err="1" smtClean="0"/>
              <a:t>Thymoma</a:t>
            </a:r>
            <a:r>
              <a:rPr lang="en-US" sz="800" dirty="0" smtClean="0"/>
              <a:t> Viral Oncogene Homolog) pathways. Growth Factors bind to Growth factor receptors and activate PI3K. Activation of PI3K pathways leads to </a:t>
            </a:r>
            <a:r>
              <a:rPr lang="en-US" sz="800" dirty="0" err="1" smtClean="0"/>
              <a:t>Akt</a:t>
            </a:r>
            <a:r>
              <a:rPr lang="en-US" sz="800" dirty="0" smtClean="0"/>
              <a:t> activation. </a:t>
            </a:r>
            <a:r>
              <a:rPr lang="en-US" sz="800" dirty="0" err="1" smtClean="0"/>
              <a:t>Akt</a:t>
            </a:r>
            <a:r>
              <a:rPr lang="en-US" sz="800" dirty="0" smtClean="0"/>
              <a:t> is very important in BAD (Bcl2-Antagonist of Cell Death) regulation, which is a </a:t>
            </a:r>
            <a:r>
              <a:rPr lang="en-US" sz="800" dirty="0" err="1" smtClean="0"/>
              <a:t>proapoptotic</a:t>
            </a:r>
            <a:r>
              <a:rPr lang="en-US" sz="800" dirty="0" smtClean="0"/>
              <a:t> member of Bcl2 (B-Cell Leukemia-2) family and is involved in Mitochondrial Apoptosis (Ref.6). PKC (Protein Kinase-C) may also play an important role in Apoptosis by activating p90RSKs (Ribosomal-S6 Kinases), which inhibits BAD (Ref. 3, 4 &amp; 5). </a:t>
            </a:r>
          </a:p>
          <a:p>
            <a:pPr eaLnBrk="1" hangingPunct="1">
              <a:lnSpc>
                <a:spcPct val="80000"/>
              </a:lnSpc>
            </a:pPr>
            <a:endParaRPr lang="en-US" sz="800" dirty="0" smtClean="0"/>
          </a:p>
          <a:p>
            <a:pPr eaLnBrk="1" hangingPunct="1">
              <a:lnSpc>
                <a:spcPct val="80000"/>
              </a:lnSpc>
            </a:pPr>
            <a:r>
              <a:rPr lang="en-US" sz="800" dirty="0" smtClean="0"/>
              <a:t>In addition to Receptor-mediated Apoptosis, there is another pathway activated by various forms of Cellular Stress. Intrinsic stresses such as Oncogenes, direct DNA damage, Hypoxia, and Survival factor deprivation, can activate the Intrinsic Apoptotic pathway. p53 is a sensor of cellular stress and is a critical activator of the intrinsic pathway. The DNA checkpoints proteins, ATM (Ataxia Telangiectasia Mutated protein), and Chk2 (Checkpoints Factor-2) directly phosphorylate and stabilize p53 and inhibit MDM2 (Mouse Double Minute-2 Homolog) mediated </a:t>
            </a:r>
            <a:r>
              <a:rPr lang="en-US" sz="800" dirty="0" err="1" smtClean="0"/>
              <a:t>ubiquitination</a:t>
            </a:r>
            <a:r>
              <a:rPr lang="en-US" sz="800" dirty="0" smtClean="0"/>
              <a:t> of p53. MDM2 binds p53 and mediates the nuclear export. When bound to MDM2, p53 can no longer function as an activator of transcription. p53 initiates Apoptosis by transcriptionally activating </a:t>
            </a:r>
            <a:r>
              <a:rPr lang="en-US" sz="800" dirty="0" err="1" smtClean="0"/>
              <a:t>proapoptotic</a:t>
            </a:r>
            <a:r>
              <a:rPr lang="en-US" sz="800" dirty="0" smtClean="0"/>
              <a:t> Bcl2 family members and repressing </a:t>
            </a:r>
            <a:r>
              <a:rPr lang="en-US" sz="800" dirty="0" err="1" smtClean="0"/>
              <a:t>antiapoptotic</a:t>
            </a:r>
            <a:r>
              <a:rPr lang="en-US" sz="800" dirty="0" smtClean="0"/>
              <a:t> Bcl2 proteins and CIAPs (Cellular Inhibitor of Apoptosis). Other p53 targets include BAX (BCL2 Associated X-protein), </a:t>
            </a:r>
            <a:r>
              <a:rPr lang="en-US" sz="800" dirty="0" err="1" smtClean="0"/>
              <a:t>Noxa</a:t>
            </a:r>
            <a:r>
              <a:rPr lang="en-US" sz="800" dirty="0" smtClean="0"/>
              <a:t>, PUMA (p53-Upregulated Modulator of Apoptosis) and the most recently identified, BID. p53 also </a:t>
            </a:r>
            <a:r>
              <a:rPr lang="en-US" sz="800" dirty="0" err="1" smtClean="0"/>
              <a:t>transactivates</a:t>
            </a:r>
            <a:r>
              <a:rPr lang="en-US" sz="800" dirty="0" smtClean="0"/>
              <a:t> other genes that may contribute to Apoptosis including PTEN (Phosphatase and </a:t>
            </a:r>
            <a:r>
              <a:rPr lang="en-US" sz="800" dirty="0" err="1" smtClean="0"/>
              <a:t>Tensin</a:t>
            </a:r>
            <a:r>
              <a:rPr lang="en-US" sz="800" dirty="0" smtClean="0"/>
              <a:t> Homolog Deleted On Chromosome-10), APAF1, </a:t>
            </a:r>
            <a:r>
              <a:rPr lang="en-US" sz="800" dirty="0" err="1" smtClean="0"/>
              <a:t>Perp</a:t>
            </a:r>
            <a:r>
              <a:rPr lang="en-US" sz="800" dirty="0" smtClean="0"/>
              <a:t>, p53AIP1 (p53-regulated Apoptosis-Inducing Protein-1), and genes that lead to increases in ROS (Reactive Oxygen Species). These ROS lead to generalized oxidative damage to all Mitochondrial components. Damage to Mitochondrial DNA disrupts Mitochondrial oxidative phosphorylation, contributing to a number of Human diseases (Ref. 5 &amp; 6). </a:t>
            </a:r>
          </a:p>
          <a:p>
            <a:pPr eaLnBrk="1" hangingPunct="1">
              <a:lnSpc>
                <a:spcPct val="80000"/>
              </a:lnSpc>
            </a:pPr>
            <a:r>
              <a:rPr lang="en-US" sz="800" dirty="0" smtClean="0"/>
              <a:t>Following the reception of stress signals, </a:t>
            </a:r>
            <a:r>
              <a:rPr lang="en-US" sz="800" dirty="0" err="1" smtClean="0"/>
              <a:t>proapoptotic</a:t>
            </a:r>
            <a:r>
              <a:rPr lang="en-US" sz="800" dirty="0" smtClean="0"/>
              <a:t> Bcl2 family proteins are activated and subsequently interact with and inactivate </a:t>
            </a:r>
            <a:r>
              <a:rPr lang="en-US" sz="800" dirty="0" err="1" smtClean="0"/>
              <a:t>antiapoptotic</a:t>
            </a:r>
            <a:r>
              <a:rPr lang="en-US" sz="800" dirty="0" smtClean="0"/>
              <a:t> Bcl2 proteins. Bcl2 family consists of both anti- and </a:t>
            </a:r>
            <a:r>
              <a:rPr lang="en-US" sz="800" dirty="0" err="1" smtClean="0"/>
              <a:t>proapoptotic</a:t>
            </a:r>
            <a:r>
              <a:rPr lang="en-US" sz="800" dirty="0" smtClean="0"/>
              <a:t> members that possess conserved alpha-helices with sequence conservation clustered in Bcl2 </a:t>
            </a:r>
            <a:r>
              <a:rPr lang="en-US" sz="800" dirty="0" err="1" smtClean="0"/>
              <a:t>Homlogy</a:t>
            </a:r>
            <a:r>
              <a:rPr lang="en-US" sz="800" dirty="0" smtClean="0"/>
              <a:t> domains. </a:t>
            </a:r>
            <a:r>
              <a:rPr lang="en-US" sz="800" dirty="0" err="1" smtClean="0"/>
              <a:t>Proapoptotic</a:t>
            </a:r>
            <a:r>
              <a:rPr lang="en-US" sz="800" dirty="0" smtClean="0"/>
              <a:t> members include "</a:t>
            </a:r>
            <a:r>
              <a:rPr lang="en-US" sz="800" dirty="0" err="1" smtClean="0"/>
              <a:t>Multidomain</a:t>
            </a:r>
            <a:r>
              <a:rPr lang="en-US" sz="800" dirty="0" smtClean="0"/>
              <a:t>" BAX family proteins such as BAX, BAK (Bcl2 Antagonist Killer) etc. that display sequence conservation in BH1-3 region and "BH3-only" proteins such as BID, BAD, </a:t>
            </a:r>
            <a:r>
              <a:rPr lang="en-US" sz="800" dirty="0" err="1" smtClean="0"/>
              <a:t>Noxa</a:t>
            </a:r>
            <a:r>
              <a:rPr lang="en-US" sz="800" dirty="0" smtClean="0"/>
              <a:t>, PUMA and BIM (BCL2-Interacting Protein) that have only the short BH3 motif. BAX family proteins act downstream in Mitochondrial disruption, whereas BH3-only proteins act upstream in the pathway, detecting developmental death cures or intracellular damages. Anti-apoptotic members like Bcl2, </a:t>
            </a:r>
            <a:r>
              <a:rPr lang="en-US" sz="800" dirty="0" err="1" smtClean="0"/>
              <a:t>BclXL</a:t>
            </a:r>
            <a:r>
              <a:rPr lang="en-US" sz="800" dirty="0" smtClean="0"/>
              <a:t> and their relatives exhibit homology in all segments BH1-4. The </a:t>
            </a:r>
            <a:r>
              <a:rPr lang="en-US" sz="800" dirty="0" err="1" smtClean="0"/>
              <a:t>antiapoptotic</a:t>
            </a:r>
            <a:r>
              <a:rPr lang="en-US" sz="800" dirty="0" smtClean="0"/>
              <a:t> and </a:t>
            </a:r>
            <a:r>
              <a:rPr lang="en-US" sz="800" dirty="0" err="1" smtClean="0"/>
              <a:t>proapoptotic</a:t>
            </a:r>
            <a:r>
              <a:rPr lang="en-US" sz="800" dirty="0" smtClean="0"/>
              <a:t> protein interaction leads to the destabilization of the Mitochondrial membrane and release of apoptotic factors including </a:t>
            </a:r>
            <a:r>
              <a:rPr lang="en-US" sz="800" dirty="0" err="1" smtClean="0"/>
              <a:t>CytoC</a:t>
            </a:r>
            <a:r>
              <a:rPr lang="en-US" sz="800" dirty="0" smtClean="0"/>
              <a:t>, SMAC (Second Mitochondria-Derived Activator of </a:t>
            </a:r>
            <a:r>
              <a:rPr lang="en-US" sz="800" dirty="0" err="1" smtClean="0"/>
              <a:t>Caspase</a:t>
            </a:r>
            <a:r>
              <a:rPr lang="en-US" sz="800" dirty="0" smtClean="0"/>
              <a:t>), Arts and Omi/HTRA2 (High Temperature Requirement Protein-A2). Bcl2L (Bcl2-Like), BCLXL and other anti-apoptotic BCL2 family members reside in the outer Mitochondrial membrane and prevent </a:t>
            </a:r>
            <a:r>
              <a:rPr lang="en-US" sz="800" dirty="0" err="1" smtClean="0"/>
              <a:t>CytoC</a:t>
            </a:r>
            <a:r>
              <a:rPr lang="en-US" sz="800" dirty="0" smtClean="0"/>
              <a:t> release. BAX , BID and BIM are initially inactive and must translocate to Mitochondria to induce apoptosis, either by forming pores in Mitochondria directly or by binding via BH3 domains to BCL2, BCLXL and BFL1, and antagonizing these anti-apoptotic proteins. MMP (Mitochondrial Membrane </a:t>
            </a:r>
            <a:r>
              <a:rPr lang="en-US" sz="800" dirty="0" err="1" smtClean="0"/>
              <a:t>Permeabilization</a:t>
            </a:r>
            <a:r>
              <a:rPr lang="en-US" sz="800" dirty="0" smtClean="0"/>
              <a:t>) is clearly a pivotal event in the progression of Apoptosis in many systems. At least two mechanisms of MMP have been described. First mechanism proposes that VDAC (Voltage-Dependent Anion Channel), ANT (Adenine Nucleotide Transporter), PBR (Peripheral-type Benzodiazepine Receptor) and </a:t>
            </a:r>
            <a:r>
              <a:rPr lang="en-US" sz="800" dirty="0" err="1" smtClean="0"/>
              <a:t>CypD</a:t>
            </a:r>
            <a:r>
              <a:rPr lang="en-US" sz="800" dirty="0" smtClean="0"/>
              <a:t> (</a:t>
            </a:r>
            <a:r>
              <a:rPr lang="en-US" sz="800" dirty="0" err="1" smtClean="0"/>
              <a:t>Cyclophilin</a:t>
            </a:r>
            <a:r>
              <a:rPr lang="en-US" sz="800" dirty="0" smtClean="0"/>
              <a:t>-D) come together to form the PTPC (Permeability Transition Pore Complex). This pore complex may also associate with BAX, BAK1 or BIM, which accelerate channel opening or </a:t>
            </a:r>
            <a:r>
              <a:rPr lang="en-US" sz="800" dirty="0" err="1" smtClean="0"/>
              <a:t>BclXL</a:t>
            </a:r>
            <a:r>
              <a:rPr lang="en-US" sz="800" dirty="0" smtClean="0"/>
              <a:t>, which causes closure. According to the second mechanism BAX is released from its interaction with 14-3-3 and </a:t>
            </a:r>
            <a:r>
              <a:rPr lang="en-US" sz="800" dirty="0" err="1" smtClean="0"/>
              <a:t>translocates</a:t>
            </a:r>
            <a:r>
              <a:rPr lang="en-US" sz="800" dirty="0" smtClean="0"/>
              <a:t> from cytosol to Mitochondria in response to diverse signals. Here it </a:t>
            </a:r>
            <a:r>
              <a:rPr lang="en-US" sz="800" dirty="0" err="1" smtClean="0"/>
              <a:t>oligomerizes</a:t>
            </a:r>
            <a:r>
              <a:rPr lang="en-US" sz="800" dirty="0" smtClean="0"/>
              <a:t> forming protein pores. Pore formation also takes place in conjunction with the BH3-only Bcl-2 family member BID upon proteolysis to </a:t>
            </a:r>
            <a:r>
              <a:rPr lang="en-US" sz="800" dirty="0" err="1" smtClean="0"/>
              <a:t>tBID</a:t>
            </a:r>
            <a:r>
              <a:rPr lang="en-US" sz="800" dirty="0" smtClean="0"/>
              <a:t> (Truncated BID). BAK1 is located at Mitochondria and has similar pore forming properties to BAX, via its </a:t>
            </a:r>
            <a:r>
              <a:rPr lang="en-US" sz="800" dirty="0" err="1" smtClean="0"/>
              <a:t>oligomerization</a:t>
            </a:r>
            <a:r>
              <a:rPr lang="en-US" sz="800" dirty="0" smtClean="0"/>
              <a:t> and association with </a:t>
            </a:r>
            <a:r>
              <a:rPr lang="en-US" sz="800" dirty="0" err="1" smtClean="0"/>
              <a:t>tBID</a:t>
            </a:r>
            <a:r>
              <a:rPr lang="en-US" sz="800" dirty="0" smtClean="0"/>
              <a:t>. BID is activated by Caspase8-induced cleavage during DR signaling, whereas BIM is released from its association with microtubules (Ref. 5 &amp; 7). </a:t>
            </a:r>
          </a:p>
          <a:p>
            <a:pPr eaLnBrk="1" hangingPunct="1">
              <a:lnSpc>
                <a:spcPct val="80000"/>
              </a:lnSpc>
            </a:pPr>
            <a:endParaRPr lang="en-US" sz="800" dirty="0" smtClean="0"/>
          </a:p>
          <a:p>
            <a:pPr eaLnBrk="1" hangingPunct="1">
              <a:lnSpc>
                <a:spcPct val="80000"/>
              </a:lnSpc>
            </a:pPr>
            <a:r>
              <a:rPr lang="en-US" sz="800" dirty="0" smtClean="0"/>
              <a:t>Other proteins released from Damaged Mitochondria, SMAC (Second Mitochondria-Derived Activator of </a:t>
            </a:r>
            <a:r>
              <a:rPr lang="en-US" sz="800" dirty="0" err="1" smtClean="0"/>
              <a:t>Caspase</a:t>
            </a:r>
            <a:r>
              <a:rPr lang="en-US" sz="800" dirty="0" smtClean="0"/>
              <a:t>)/ Diablo, Arts and Omi/HTRA2 (High Temperature Requirement Protein-A2), counteract the effect of IAPs (Inhibitor of Apoptosis Proteins), which normally bind and prevent activation of Caspase3. The interaction between </a:t>
            </a:r>
            <a:r>
              <a:rPr lang="en-US" sz="800" dirty="0" err="1" smtClean="0"/>
              <a:t>Bcl</a:t>
            </a:r>
            <a:r>
              <a:rPr lang="en-US" sz="800" dirty="0" smtClean="0"/>
              <a:t> family members, IAPs, SMAC and Omi/HTRA2 is central to the intrinsic Apoptosis pathway. Recent studies demonstrated that another nuclease, </a:t>
            </a:r>
            <a:r>
              <a:rPr lang="en-US" sz="800" dirty="0" err="1" smtClean="0"/>
              <a:t>EndoG</a:t>
            </a:r>
            <a:r>
              <a:rPr lang="en-US" sz="800" dirty="0" smtClean="0"/>
              <a:t> (Endonuclease-G), is specifically activated by Apoptotic stimuli and is able to induce </a:t>
            </a:r>
            <a:r>
              <a:rPr lang="en-US" sz="800" dirty="0" err="1" smtClean="0"/>
              <a:t>nucleosomal</a:t>
            </a:r>
            <a:r>
              <a:rPr lang="en-US" sz="800" dirty="0" smtClean="0"/>
              <a:t> fragmentation of DNA independently of </a:t>
            </a:r>
            <a:r>
              <a:rPr lang="en-US" sz="800" dirty="0" err="1" smtClean="0"/>
              <a:t>Caspase</a:t>
            </a:r>
            <a:r>
              <a:rPr lang="en-US" sz="800" dirty="0" smtClean="0"/>
              <a:t> and DFF (DNA-Fragmentation Factor)/ CAD (</a:t>
            </a:r>
            <a:r>
              <a:rPr lang="en-US" sz="800" dirty="0" err="1" smtClean="0"/>
              <a:t>Caspase</a:t>
            </a:r>
            <a:r>
              <a:rPr lang="en-US" sz="800" dirty="0" smtClean="0"/>
              <a:t>-Activated </a:t>
            </a:r>
            <a:r>
              <a:rPr lang="en-US" sz="800" dirty="0" err="1" smtClean="0"/>
              <a:t>DNAse</a:t>
            </a:r>
            <a:r>
              <a:rPr lang="en-US" sz="800" dirty="0" smtClean="0"/>
              <a:t>). </a:t>
            </a:r>
            <a:r>
              <a:rPr lang="en-US" sz="800" dirty="0" err="1" smtClean="0"/>
              <a:t>EndoG</a:t>
            </a:r>
            <a:r>
              <a:rPr lang="en-US" sz="800" dirty="0" smtClean="0"/>
              <a:t> is a mitochondrion-specific nuclease that </a:t>
            </a:r>
            <a:r>
              <a:rPr lang="en-US" sz="800" dirty="0" err="1" smtClean="0"/>
              <a:t>translocates</a:t>
            </a:r>
            <a:r>
              <a:rPr lang="en-US" sz="800" dirty="0" smtClean="0"/>
              <a:t> to the nucleus and cleaves chromatin DNA during Apoptosis. Another protein, AIF (Apoptosis Inducing Factor) has also been attributed a role in Apoptosis, becoming active upon translocation from Mitochondria to nuclei, where it initiates chromatin condensation and large-scale DNA fragmentation (Ref.9). Endoplasmic reticulum stress also takes part in apoptosis by activating Caspase3 via Caspase12. Programmed cell death and its morphologic manifestation of Apoptosis is a conserved pathway that in its basic tenets appears operative in all metazoans. Apoptosis also operates in adult organisms to maintain normal cellular homeostasis. This is especially critical in long-lived mammals that must integrate multiple physiological as well as pathological death signals, which for example includes regulating the response to infectious agents. Gain and loss of function models of genes in the core Apoptotic pathway indicate that the violation of cellular homeostasis can be a primary pathogenic event that results in disease. Evidence indicates that insufficient Apoptosis can manifest as Cancer or Autoimmunity, while accelerated cell death is evident in Acute and Chronic Degenerative diseases, Immunodeficiency, and Infertility (Ref. 8 &amp; 9). </a:t>
            </a:r>
          </a:p>
          <a:p>
            <a:pPr eaLnBrk="1" hangingPunct="1">
              <a:lnSpc>
                <a:spcPct val="80000"/>
              </a:lnSpc>
            </a:pPr>
            <a:endParaRPr lang="en-US" sz="800" dirty="0" smtClean="0"/>
          </a:p>
          <a:p>
            <a:pPr eaLnBrk="1" hangingPunct="1">
              <a:lnSpc>
                <a:spcPct val="80000"/>
              </a:lnSpc>
            </a:pPr>
            <a:r>
              <a:rPr lang="en-US" sz="800" b="1" u="sng" dirty="0" smtClean="0"/>
              <a:t>References:</a:t>
            </a:r>
          </a:p>
          <a:p>
            <a:pPr eaLnBrk="1" hangingPunct="1">
              <a:lnSpc>
                <a:spcPct val="80000"/>
              </a:lnSpc>
            </a:pPr>
            <a:r>
              <a:rPr lang="en-US" sz="800" dirty="0" smtClean="0"/>
              <a:t> </a:t>
            </a:r>
          </a:p>
          <a:p>
            <a:pPr eaLnBrk="1" hangingPunct="1">
              <a:lnSpc>
                <a:spcPct val="80000"/>
              </a:lnSpc>
            </a:pPr>
            <a:r>
              <a:rPr lang="en-US" sz="800" dirty="0" smtClean="0"/>
              <a:t>1. </a:t>
            </a:r>
            <a:r>
              <a:rPr lang="en-US" sz="800" dirty="0" err="1" smtClean="0"/>
              <a:t>Wilk</a:t>
            </a:r>
            <a:r>
              <a:rPr lang="en-US" sz="800" dirty="0" smtClean="0"/>
              <a:t> S. 				</a:t>
            </a:r>
          </a:p>
          <a:p>
            <a:pPr eaLnBrk="1" hangingPunct="1">
              <a:lnSpc>
                <a:spcPct val="80000"/>
              </a:lnSpc>
            </a:pPr>
            <a:r>
              <a:rPr lang="en-US" sz="800" b="1" dirty="0" smtClean="0"/>
              <a:t>Teaching resources. Apoptosis.</a:t>
            </a:r>
          </a:p>
          <a:p>
            <a:pPr eaLnBrk="1" hangingPunct="1">
              <a:lnSpc>
                <a:spcPct val="80000"/>
              </a:lnSpc>
            </a:pPr>
            <a:r>
              <a:rPr lang="en-US" sz="800" dirty="0" smtClean="0"/>
              <a:t>Sci. STKE. 2005 May 24;2005(285):tr16. </a:t>
            </a:r>
          </a:p>
          <a:p>
            <a:pPr eaLnBrk="1" hangingPunct="1">
              <a:lnSpc>
                <a:spcPct val="80000"/>
              </a:lnSpc>
            </a:pPr>
            <a:r>
              <a:rPr lang="en-US" sz="800" dirty="0" smtClean="0"/>
              <a:t>PubMed ID: 15914728</a:t>
            </a:r>
          </a:p>
          <a:p>
            <a:pPr eaLnBrk="1" hangingPunct="1">
              <a:lnSpc>
                <a:spcPct val="80000"/>
              </a:lnSpc>
            </a:pPr>
            <a:endParaRPr lang="en-US" sz="800" dirty="0" smtClean="0"/>
          </a:p>
          <a:p>
            <a:pPr eaLnBrk="1" hangingPunct="1">
              <a:lnSpc>
                <a:spcPct val="80000"/>
              </a:lnSpc>
            </a:pPr>
            <a:r>
              <a:rPr lang="en-US" sz="800" dirty="0" smtClean="0"/>
              <a:t>2. </a:t>
            </a:r>
            <a:r>
              <a:rPr lang="en-US" sz="800" dirty="0" err="1" smtClean="0"/>
              <a:t>Czerski</a:t>
            </a:r>
            <a:r>
              <a:rPr lang="en-US" sz="800" dirty="0" smtClean="0"/>
              <a:t> L, Nunez G. </a:t>
            </a:r>
          </a:p>
          <a:p>
            <a:pPr eaLnBrk="1" hangingPunct="1">
              <a:lnSpc>
                <a:spcPct val="80000"/>
              </a:lnSpc>
            </a:pPr>
            <a:r>
              <a:rPr lang="en-US" sz="800" b="1" dirty="0" err="1" smtClean="0"/>
              <a:t>Apoptosome</a:t>
            </a:r>
            <a:r>
              <a:rPr lang="en-US" sz="800" b="1" dirty="0" smtClean="0"/>
              <a:t> formation and </a:t>
            </a:r>
            <a:r>
              <a:rPr lang="en-US" sz="800" b="1" dirty="0" err="1" smtClean="0"/>
              <a:t>caspase</a:t>
            </a:r>
            <a:r>
              <a:rPr lang="en-US" sz="800" b="1" dirty="0" smtClean="0"/>
              <a:t> activation: is it different in the heart? </a:t>
            </a:r>
          </a:p>
          <a:p>
            <a:pPr eaLnBrk="1" hangingPunct="1">
              <a:lnSpc>
                <a:spcPct val="80000"/>
              </a:lnSpc>
            </a:pPr>
            <a:r>
              <a:rPr lang="en-US" sz="800" dirty="0" smtClean="0"/>
              <a:t>J. Mol. Cell </a:t>
            </a:r>
            <a:r>
              <a:rPr lang="en-US" sz="800" dirty="0" err="1" smtClean="0"/>
              <a:t>Cardiol</a:t>
            </a:r>
            <a:r>
              <a:rPr lang="en-US" sz="800" dirty="0" smtClean="0"/>
              <a:t>. 2004 Sep;37(3):643-52. </a:t>
            </a:r>
          </a:p>
          <a:p>
            <a:pPr eaLnBrk="1" hangingPunct="1">
              <a:lnSpc>
                <a:spcPct val="80000"/>
              </a:lnSpc>
            </a:pPr>
            <a:r>
              <a:rPr lang="en-US" sz="800" dirty="0" smtClean="0"/>
              <a:t>PubMed ID: 15350837</a:t>
            </a:r>
          </a:p>
          <a:p>
            <a:pPr eaLnBrk="1" hangingPunct="1">
              <a:lnSpc>
                <a:spcPct val="80000"/>
              </a:lnSpc>
            </a:pPr>
            <a:endParaRPr lang="en-US" sz="800" dirty="0" smtClean="0"/>
          </a:p>
          <a:p>
            <a:pPr eaLnBrk="1" hangingPunct="1">
              <a:lnSpc>
                <a:spcPct val="80000"/>
              </a:lnSpc>
            </a:pPr>
            <a:r>
              <a:rPr lang="en-US" sz="800" dirty="0" smtClean="0"/>
              <a:t>3. Kim R, Emi M, Tanabe K </a:t>
            </a:r>
          </a:p>
          <a:p>
            <a:pPr eaLnBrk="1" hangingPunct="1">
              <a:lnSpc>
                <a:spcPct val="80000"/>
              </a:lnSpc>
            </a:pPr>
            <a:r>
              <a:rPr lang="en-US" sz="800" b="1" dirty="0" smtClean="0"/>
              <a:t>Role of mitochondria as the gardens of cell death.</a:t>
            </a:r>
            <a:r>
              <a:rPr lang="en-US" sz="800" dirty="0" smtClean="0"/>
              <a:t> </a:t>
            </a:r>
          </a:p>
          <a:p>
            <a:pPr eaLnBrk="1" hangingPunct="1">
              <a:lnSpc>
                <a:spcPct val="80000"/>
              </a:lnSpc>
            </a:pPr>
            <a:r>
              <a:rPr lang="en-US" sz="800" dirty="0" smtClean="0"/>
              <a:t>Cancer </a:t>
            </a:r>
            <a:r>
              <a:rPr lang="en-US" sz="800" dirty="0" err="1" smtClean="0"/>
              <a:t>Chemother</a:t>
            </a:r>
            <a:r>
              <a:rPr lang="en-US" sz="800" dirty="0" smtClean="0"/>
              <a:t>. </a:t>
            </a:r>
            <a:r>
              <a:rPr lang="en-US" sz="800" dirty="0" err="1" smtClean="0"/>
              <a:t>Pharmacol</a:t>
            </a:r>
            <a:r>
              <a:rPr lang="en-US" sz="800" dirty="0" smtClean="0"/>
              <a:t>. 2005 Sep 21;:1-9 </a:t>
            </a:r>
          </a:p>
          <a:p>
            <a:pPr eaLnBrk="1" hangingPunct="1">
              <a:lnSpc>
                <a:spcPct val="80000"/>
              </a:lnSpc>
            </a:pPr>
            <a:r>
              <a:rPr lang="en-US" sz="800" dirty="0" smtClean="0"/>
              <a:t>PubMed ID: 16175394</a:t>
            </a:r>
          </a:p>
          <a:p>
            <a:pPr eaLnBrk="1" hangingPunct="1">
              <a:lnSpc>
                <a:spcPct val="80000"/>
              </a:lnSpc>
            </a:pPr>
            <a:endParaRPr lang="en-US" sz="800" dirty="0" smtClean="0"/>
          </a:p>
          <a:p>
            <a:pPr eaLnBrk="1" hangingPunct="1">
              <a:lnSpc>
                <a:spcPct val="80000"/>
              </a:lnSpc>
            </a:pPr>
            <a:r>
              <a:rPr lang="en-US" sz="800" dirty="0" smtClean="0"/>
              <a:t>4. </a:t>
            </a:r>
            <a:r>
              <a:rPr lang="en-US" sz="800" dirty="0" err="1" smtClean="0"/>
              <a:t>Beisner</a:t>
            </a:r>
            <a:r>
              <a:rPr lang="en-US" sz="800" dirty="0" smtClean="0"/>
              <a:t> DR, </a:t>
            </a:r>
            <a:r>
              <a:rPr lang="en-US" sz="800" dirty="0" err="1" smtClean="0"/>
              <a:t>Ch'en</a:t>
            </a:r>
            <a:r>
              <a:rPr lang="en-US" sz="800" dirty="0" smtClean="0"/>
              <a:t> IL, </a:t>
            </a:r>
            <a:r>
              <a:rPr lang="en-US" sz="800" dirty="0" err="1" smtClean="0"/>
              <a:t>Kolla</a:t>
            </a:r>
            <a:r>
              <a:rPr lang="en-US" sz="800" dirty="0" smtClean="0"/>
              <a:t> RV, Hoffmann A, Hedrick SM. </a:t>
            </a:r>
          </a:p>
          <a:p>
            <a:pPr eaLnBrk="1" hangingPunct="1">
              <a:lnSpc>
                <a:spcPct val="80000"/>
              </a:lnSpc>
            </a:pPr>
            <a:r>
              <a:rPr lang="en-US" sz="800" b="1" dirty="0" smtClean="0"/>
              <a:t>Cutting edge: innate immunity conferred by B cells is regulated by caspase-8.</a:t>
            </a:r>
          </a:p>
          <a:p>
            <a:pPr eaLnBrk="1" hangingPunct="1">
              <a:lnSpc>
                <a:spcPct val="80000"/>
              </a:lnSpc>
            </a:pPr>
            <a:r>
              <a:rPr lang="en-US" sz="800" dirty="0" smtClean="0"/>
              <a:t>J. </a:t>
            </a:r>
            <a:r>
              <a:rPr lang="en-US" sz="800" dirty="0" err="1" smtClean="0"/>
              <a:t>Immunol</a:t>
            </a:r>
            <a:r>
              <a:rPr lang="en-US" sz="800" dirty="0" smtClean="0"/>
              <a:t>. 2005 Sep 15;175(6):3469-73. </a:t>
            </a:r>
          </a:p>
          <a:p>
            <a:pPr eaLnBrk="1" hangingPunct="1">
              <a:lnSpc>
                <a:spcPct val="80000"/>
              </a:lnSpc>
            </a:pPr>
            <a:r>
              <a:rPr lang="en-US" sz="800" dirty="0" smtClean="0"/>
              <a:t>PubMed ID: 16148088</a:t>
            </a:r>
          </a:p>
          <a:p>
            <a:pPr eaLnBrk="1" hangingPunct="1">
              <a:lnSpc>
                <a:spcPct val="80000"/>
              </a:lnSpc>
            </a:pPr>
            <a:endParaRPr lang="en-US" sz="800" dirty="0" smtClean="0"/>
          </a:p>
          <a:p>
            <a:pPr eaLnBrk="1" hangingPunct="1">
              <a:lnSpc>
                <a:spcPct val="80000"/>
              </a:lnSpc>
            </a:pPr>
            <a:r>
              <a:rPr lang="en-US" sz="800" dirty="0" smtClean="0"/>
              <a:t>5. </a:t>
            </a:r>
            <a:r>
              <a:rPr lang="en-US" sz="800" dirty="0" err="1" smtClean="0"/>
              <a:t>Alladina</a:t>
            </a:r>
            <a:r>
              <a:rPr lang="en-US" sz="800" dirty="0" smtClean="0"/>
              <a:t> SJ, Song JH, </a:t>
            </a:r>
            <a:r>
              <a:rPr lang="en-US" sz="800" dirty="0" err="1" smtClean="0"/>
              <a:t>Davidge</a:t>
            </a:r>
            <a:r>
              <a:rPr lang="en-US" sz="800" dirty="0" smtClean="0"/>
              <a:t> ST, </a:t>
            </a:r>
            <a:r>
              <a:rPr lang="en-US" sz="800" dirty="0" err="1" smtClean="0"/>
              <a:t>Hao</a:t>
            </a:r>
            <a:r>
              <a:rPr lang="en-US" sz="800" dirty="0" smtClean="0"/>
              <a:t> C, Easton AS. </a:t>
            </a:r>
          </a:p>
          <a:p>
            <a:pPr eaLnBrk="1" hangingPunct="1">
              <a:lnSpc>
                <a:spcPct val="80000"/>
              </a:lnSpc>
            </a:pPr>
            <a:r>
              <a:rPr lang="en-US" sz="800" b="1" dirty="0" smtClean="0"/>
              <a:t>TRAIL-induced apoptosis in human vascular endothelium is regulated by phosphatidylinositol 3-kinase/</a:t>
            </a:r>
            <a:r>
              <a:rPr lang="en-US" sz="800" b="1" dirty="0" err="1" smtClean="0"/>
              <a:t>Akt</a:t>
            </a:r>
            <a:r>
              <a:rPr lang="en-US" sz="800" b="1" dirty="0" smtClean="0"/>
              <a:t> through the short form of cellular FLIP and Bcl-2.</a:t>
            </a:r>
            <a:r>
              <a:rPr lang="en-US" sz="800" dirty="0" smtClean="0"/>
              <a:t> </a:t>
            </a:r>
          </a:p>
          <a:p>
            <a:pPr eaLnBrk="1" hangingPunct="1">
              <a:lnSpc>
                <a:spcPct val="80000"/>
              </a:lnSpc>
            </a:pPr>
            <a:r>
              <a:rPr lang="en-US" sz="800" dirty="0" smtClean="0"/>
              <a:t>J. </a:t>
            </a:r>
            <a:r>
              <a:rPr lang="en-US" sz="800" dirty="0" err="1" smtClean="0"/>
              <a:t>Vasc</a:t>
            </a:r>
            <a:r>
              <a:rPr lang="en-US" sz="800" dirty="0" smtClean="0"/>
              <a:t>. Res. 2005 Jul-Aug;42(4):337-47. </a:t>
            </a:r>
          </a:p>
          <a:p>
            <a:pPr eaLnBrk="1" hangingPunct="1">
              <a:lnSpc>
                <a:spcPct val="80000"/>
              </a:lnSpc>
            </a:pPr>
            <a:r>
              <a:rPr lang="en-US" sz="800" dirty="0" smtClean="0"/>
              <a:t>PubMed ID: 15985761</a:t>
            </a:r>
          </a:p>
          <a:p>
            <a:pPr eaLnBrk="1" hangingPunct="1">
              <a:lnSpc>
                <a:spcPct val="80000"/>
              </a:lnSpc>
            </a:pPr>
            <a:endParaRPr lang="en-US" sz="800" dirty="0" smtClean="0"/>
          </a:p>
          <a:p>
            <a:pPr eaLnBrk="1" hangingPunct="1">
              <a:lnSpc>
                <a:spcPct val="80000"/>
              </a:lnSpc>
            </a:pPr>
            <a:r>
              <a:rPr lang="en-US" sz="800" dirty="0" smtClean="0"/>
              <a:t>6. Harris SL, Levine AJ. </a:t>
            </a:r>
          </a:p>
          <a:p>
            <a:pPr eaLnBrk="1" hangingPunct="1">
              <a:lnSpc>
                <a:spcPct val="80000"/>
              </a:lnSpc>
            </a:pPr>
            <a:r>
              <a:rPr lang="en-US" sz="800" b="1" dirty="0" smtClean="0"/>
              <a:t>The p53 pathway: positive and negative feedback loops. </a:t>
            </a:r>
          </a:p>
          <a:p>
            <a:pPr eaLnBrk="1" hangingPunct="1">
              <a:lnSpc>
                <a:spcPct val="80000"/>
              </a:lnSpc>
            </a:pPr>
            <a:r>
              <a:rPr lang="en-US" sz="800" dirty="0" smtClean="0"/>
              <a:t>Oncogene. 2005 Apr 18;24(17):2899-908. </a:t>
            </a:r>
          </a:p>
          <a:p>
            <a:pPr eaLnBrk="1" hangingPunct="1">
              <a:lnSpc>
                <a:spcPct val="80000"/>
              </a:lnSpc>
            </a:pPr>
            <a:r>
              <a:rPr lang="en-US" sz="800" dirty="0" smtClean="0"/>
              <a:t>PubMed ID: 15838523</a:t>
            </a:r>
          </a:p>
          <a:p>
            <a:pPr eaLnBrk="1" hangingPunct="1">
              <a:lnSpc>
                <a:spcPct val="80000"/>
              </a:lnSpc>
            </a:pPr>
            <a:endParaRPr lang="en-US" sz="800" dirty="0" smtClean="0"/>
          </a:p>
          <a:p>
            <a:pPr eaLnBrk="1" hangingPunct="1">
              <a:lnSpc>
                <a:spcPct val="80000"/>
              </a:lnSpc>
            </a:pPr>
            <a:r>
              <a:rPr lang="en-US" sz="800" dirty="0" smtClean="0"/>
              <a:t>7. Kim R. </a:t>
            </a:r>
          </a:p>
          <a:p>
            <a:pPr eaLnBrk="1" hangingPunct="1">
              <a:lnSpc>
                <a:spcPct val="80000"/>
              </a:lnSpc>
            </a:pPr>
            <a:r>
              <a:rPr lang="en-US" sz="800" b="1" dirty="0" smtClean="0"/>
              <a:t>Unknotting the roles of Bcl-2 and </a:t>
            </a:r>
            <a:r>
              <a:rPr lang="en-US" sz="800" b="1" dirty="0" err="1" smtClean="0"/>
              <a:t>Bcl-xL</a:t>
            </a:r>
            <a:r>
              <a:rPr lang="en-US" sz="800" b="1" dirty="0" smtClean="0"/>
              <a:t> in cell death. </a:t>
            </a:r>
          </a:p>
          <a:p>
            <a:pPr eaLnBrk="1" hangingPunct="1">
              <a:lnSpc>
                <a:spcPct val="80000"/>
              </a:lnSpc>
            </a:pPr>
            <a:r>
              <a:rPr lang="en-US" sz="800" dirty="0" err="1" smtClean="0"/>
              <a:t>Biochem</a:t>
            </a:r>
            <a:r>
              <a:rPr lang="en-US" sz="800" dirty="0" smtClean="0"/>
              <a:t>. </a:t>
            </a:r>
            <a:r>
              <a:rPr lang="en-US" sz="800" dirty="0" err="1" smtClean="0"/>
              <a:t>Biophys</a:t>
            </a:r>
            <a:r>
              <a:rPr lang="en-US" sz="800" dirty="0" smtClean="0"/>
              <a:t>. Res. </a:t>
            </a:r>
            <a:r>
              <a:rPr lang="en-US" sz="800" dirty="0" err="1" smtClean="0"/>
              <a:t>Commun</a:t>
            </a:r>
            <a:r>
              <a:rPr lang="en-US" sz="800" dirty="0" smtClean="0"/>
              <a:t>. 2005 Jul 29;333(2):336-43. </a:t>
            </a:r>
          </a:p>
          <a:p>
            <a:pPr eaLnBrk="1" hangingPunct="1">
              <a:lnSpc>
                <a:spcPct val="80000"/>
              </a:lnSpc>
            </a:pPr>
            <a:r>
              <a:rPr lang="en-US" sz="800" dirty="0" smtClean="0"/>
              <a:t>PubMed ID: 15922292</a:t>
            </a:r>
          </a:p>
          <a:p>
            <a:pPr eaLnBrk="1" hangingPunct="1">
              <a:lnSpc>
                <a:spcPct val="80000"/>
              </a:lnSpc>
            </a:pPr>
            <a:endParaRPr lang="en-US" sz="800" dirty="0" smtClean="0"/>
          </a:p>
          <a:p>
            <a:pPr eaLnBrk="1" hangingPunct="1">
              <a:lnSpc>
                <a:spcPct val="80000"/>
              </a:lnSpc>
            </a:pPr>
            <a:r>
              <a:rPr lang="en-US" sz="800" dirty="0" smtClean="0"/>
              <a:t>8. </a:t>
            </a:r>
            <a:r>
              <a:rPr lang="en-US" sz="800" dirty="0" err="1" smtClean="0"/>
              <a:t>Groenendyk</a:t>
            </a:r>
            <a:r>
              <a:rPr lang="en-US" sz="800" dirty="0" smtClean="0"/>
              <a:t> J, </a:t>
            </a:r>
            <a:r>
              <a:rPr lang="en-US" sz="800" dirty="0" err="1" smtClean="0"/>
              <a:t>Michalak</a:t>
            </a:r>
            <a:r>
              <a:rPr lang="en-US" sz="800" dirty="0" smtClean="0"/>
              <a:t> M. </a:t>
            </a:r>
          </a:p>
          <a:p>
            <a:pPr eaLnBrk="1" hangingPunct="1">
              <a:lnSpc>
                <a:spcPct val="80000"/>
              </a:lnSpc>
            </a:pPr>
            <a:r>
              <a:rPr lang="en-US" sz="800" b="1" dirty="0" smtClean="0"/>
              <a:t>Endoplasmic reticulum quality control and apoptosis. </a:t>
            </a:r>
          </a:p>
          <a:p>
            <a:pPr eaLnBrk="1" hangingPunct="1">
              <a:lnSpc>
                <a:spcPct val="80000"/>
              </a:lnSpc>
            </a:pPr>
            <a:r>
              <a:rPr lang="en-US" sz="800" dirty="0" err="1" smtClean="0"/>
              <a:t>Acta</a:t>
            </a:r>
            <a:r>
              <a:rPr lang="en-US" sz="800" dirty="0" smtClean="0"/>
              <a:t>. </a:t>
            </a:r>
            <a:r>
              <a:rPr lang="en-US" sz="800" dirty="0" err="1" smtClean="0"/>
              <a:t>Biochim</a:t>
            </a:r>
            <a:r>
              <a:rPr lang="en-US" sz="800" dirty="0" smtClean="0"/>
              <a:t>. Pol. 2005;52(2):381-95. </a:t>
            </a:r>
          </a:p>
          <a:p>
            <a:pPr eaLnBrk="1" hangingPunct="1">
              <a:lnSpc>
                <a:spcPct val="80000"/>
              </a:lnSpc>
            </a:pPr>
            <a:r>
              <a:rPr lang="en-US" sz="800" dirty="0" smtClean="0"/>
              <a:t>PubMed ID: 15933766</a:t>
            </a:r>
          </a:p>
          <a:p>
            <a:pPr eaLnBrk="1" hangingPunct="1">
              <a:lnSpc>
                <a:spcPct val="80000"/>
              </a:lnSpc>
            </a:pPr>
            <a:endParaRPr lang="en-US" sz="800" dirty="0" smtClean="0"/>
          </a:p>
          <a:p>
            <a:pPr eaLnBrk="1" hangingPunct="1">
              <a:lnSpc>
                <a:spcPct val="80000"/>
              </a:lnSpc>
            </a:pPr>
            <a:r>
              <a:rPr lang="en-US" sz="800" dirty="0" smtClean="0"/>
              <a:t>9. Rosenberg P. </a:t>
            </a:r>
          </a:p>
          <a:p>
            <a:pPr eaLnBrk="1" hangingPunct="1">
              <a:lnSpc>
                <a:spcPct val="80000"/>
              </a:lnSpc>
            </a:pPr>
            <a:r>
              <a:rPr lang="en-US" sz="800" b="1" dirty="0" smtClean="0"/>
              <a:t>Mitochondrial dysfunction and heart disease. </a:t>
            </a:r>
          </a:p>
          <a:p>
            <a:pPr eaLnBrk="1" hangingPunct="1">
              <a:lnSpc>
                <a:spcPct val="80000"/>
              </a:lnSpc>
            </a:pPr>
            <a:r>
              <a:rPr lang="en-US" sz="800" dirty="0" smtClean="0"/>
              <a:t>Mitochondrion. 2004 Sep;4(5-6):621-8. </a:t>
            </a:r>
          </a:p>
          <a:p>
            <a:pPr eaLnBrk="1" hangingPunct="1">
              <a:lnSpc>
                <a:spcPct val="80000"/>
              </a:lnSpc>
            </a:pPr>
            <a:r>
              <a:rPr lang="en-US" sz="800" dirty="0" smtClean="0"/>
              <a:t>PubMed ID: 16120419</a:t>
            </a:r>
          </a:p>
          <a:p>
            <a:pPr eaLnBrk="1" hangingPunct="1">
              <a:lnSpc>
                <a:spcPct val="80000"/>
              </a:lnSpc>
            </a:pPr>
            <a:endParaRPr lang="en-US" sz="8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r>
              <a:rPr lang="en-US" sz="1200" b="0">
                <a:solidFill>
                  <a:srgbClr val="000000"/>
                </a:solidFill>
              </a:rPr>
              <a:t>Neuropathology of Parkinson’s Disease with Dementia (CN)</a:t>
            </a:r>
          </a:p>
        </p:txBody>
      </p:sp>
      <p:sp>
        <p:nvSpPr>
          <p:cNvPr id="35843"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4D3BC8CE-E761-4ADE-A2F0-69453DA3BCAF}" type="datetime8">
              <a:rPr lang="en-US" sz="1200" b="0">
                <a:solidFill>
                  <a:srgbClr val="000000"/>
                </a:solidFill>
              </a:rPr>
              <a:pPr/>
              <a:t>10/3/2014 10:00 AM</a:t>
            </a:fld>
            <a:endParaRPr lang="en-US" sz="1200" b="0">
              <a:solidFill>
                <a:srgbClr val="000000"/>
              </a:solidFill>
            </a:endParaRPr>
          </a:p>
        </p:txBody>
      </p:sp>
      <p:sp>
        <p:nvSpPr>
          <p:cNvPr id="3584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600" b="1">
                <a:solidFill>
                  <a:schemeClr val="tx1"/>
                </a:solidFill>
                <a:latin typeface="Arial" charset="0"/>
                <a:cs typeface="Arial" charset="0"/>
              </a:defRPr>
            </a:lvl1pPr>
            <a:lvl2pPr marL="729057" indent="-280406" defTabSz="914437">
              <a:defRPr sz="1600" b="1">
                <a:solidFill>
                  <a:schemeClr val="tx1"/>
                </a:solidFill>
                <a:latin typeface="Arial" charset="0"/>
                <a:cs typeface="Arial" charset="0"/>
              </a:defRPr>
            </a:lvl2pPr>
            <a:lvl3pPr marL="1121626" indent="-224325" defTabSz="914437">
              <a:defRPr sz="1600" b="1">
                <a:solidFill>
                  <a:schemeClr val="tx1"/>
                </a:solidFill>
                <a:latin typeface="Arial" charset="0"/>
                <a:cs typeface="Arial" charset="0"/>
              </a:defRPr>
            </a:lvl3pPr>
            <a:lvl4pPr marL="1570276" indent="-224325" defTabSz="914437">
              <a:defRPr sz="1600" b="1">
                <a:solidFill>
                  <a:schemeClr val="tx1"/>
                </a:solidFill>
                <a:latin typeface="Arial" charset="0"/>
                <a:cs typeface="Arial" charset="0"/>
              </a:defRPr>
            </a:lvl4pPr>
            <a:lvl5pPr marL="2018927" indent="-224325" defTabSz="914437">
              <a:defRPr sz="1600" b="1">
                <a:solidFill>
                  <a:schemeClr val="tx1"/>
                </a:solidFill>
                <a:latin typeface="Arial" charset="0"/>
                <a:cs typeface="Arial" charset="0"/>
              </a:defRPr>
            </a:lvl5pPr>
            <a:lvl6pPr marL="2467577" indent="-224325" defTabSz="914437" eaLnBrk="0" fontAlgn="base" hangingPunct="0">
              <a:spcBef>
                <a:spcPct val="0"/>
              </a:spcBef>
              <a:spcAft>
                <a:spcPct val="0"/>
              </a:spcAft>
              <a:defRPr sz="1600" b="1">
                <a:solidFill>
                  <a:schemeClr val="tx1"/>
                </a:solidFill>
                <a:latin typeface="Arial" charset="0"/>
                <a:cs typeface="Arial" charset="0"/>
              </a:defRPr>
            </a:lvl6pPr>
            <a:lvl7pPr marL="2916227" indent="-224325" defTabSz="914437" eaLnBrk="0" fontAlgn="base" hangingPunct="0">
              <a:spcBef>
                <a:spcPct val="0"/>
              </a:spcBef>
              <a:spcAft>
                <a:spcPct val="0"/>
              </a:spcAft>
              <a:defRPr sz="1600" b="1">
                <a:solidFill>
                  <a:schemeClr val="tx1"/>
                </a:solidFill>
                <a:latin typeface="Arial" charset="0"/>
                <a:cs typeface="Arial" charset="0"/>
              </a:defRPr>
            </a:lvl7pPr>
            <a:lvl8pPr marL="3364878" indent="-224325" defTabSz="914437" eaLnBrk="0" fontAlgn="base" hangingPunct="0">
              <a:spcBef>
                <a:spcPct val="0"/>
              </a:spcBef>
              <a:spcAft>
                <a:spcPct val="0"/>
              </a:spcAft>
              <a:defRPr sz="1600" b="1">
                <a:solidFill>
                  <a:schemeClr val="tx1"/>
                </a:solidFill>
                <a:latin typeface="Arial" charset="0"/>
                <a:cs typeface="Arial" charset="0"/>
              </a:defRPr>
            </a:lvl8pPr>
            <a:lvl9pPr marL="3813528" indent="-224325" defTabSz="914437" eaLnBrk="0" fontAlgn="base" hangingPunct="0">
              <a:spcBef>
                <a:spcPct val="0"/>
              </a:spcBef>
              <a:spcAft>
                <a:spcPct val="0"/>
              </a:spcAft>
              <a:defRPr sz="1600" b="1">
                <a:solidFill>
                  <a:schemeClr val="tx1"/>
                </a:solidFill>
                <a:latin typeface="Arial" charset="0"/>
                <a:cs typeface="Arial" charset="0"/>
              </a:defRPr>
            </a:lvl9pPr>
          </a:lstStyle>
          <a:p>
            <a:fld id="{49FB12EC-8526-4DC8-9D12-3FDAA6B22925}" type="slidenum">
              <a:rPr lang="en-US" sz="1200" b="0">
                <a:solidFill>
                  <a:srgbClr val="000000"/>
                </a:solidFill>
              </a:rPr>
              <a:pPr/>
              <a:t>26</a:t>
            </a:fld>
            <a:endParaRPr lang="en-US" sz="1200" b="0">
              <a:solidFill>
                <a:srgbClr val="000000"/>
              </a:solidFill>
            </a:endParaRPr>
          </a:p>
        </p:txBody>
      </p:sp>
      <p:sp>
        <p:nvSpPr>
          <p:cNvPr id="35845" name="Rectangle 2"/>
          <p:cNvSpPr>
            <a:spLocks noGrp="1" noRot="1" noChangeAspect="1" noChangeArrowheads="1" noTextEdit="1"/>
          </p:cNvSpPr>
          <p:nvPr>
            <p:ph type="sldImg"/>
          </p:nvPr>
        </p:nvSpPr>
        <p:spPr>
          <a:xfrm>
            <a:off x="1149350" y="690563"/>
            <a:ext cx="4560888" cy="3421062"/>
          </a:xfrm>
          <a:ln w="12700" cap="flat"/>
        </p:spPr>
      </p:sp>
      <p:sp>
        <p:nvSpPr>
          <p:cNvPr id="35846" name="Rectangle 3"/>
          <p:cNvSpPr>
            <a:spLocks noGrp="1" noChangeArrowheads="1"/>
          </p:cNvSpPr>
          <p:nvPr>
            <p:ph type="body" idx="1"/>
          </p:nvPr>
        </p:nvSpPr>
        <p:spPr>
          <a:xfrm>
            <a:off x="374271" y="2743513"/>
            <a:ext cx="6109459" cy="58758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18" tIns="44515" rIns="90618" bIns="44515"/>
          <a:lstStyle/>
          <a:p>
            <a:pPr eaLnBrk="1" hangingPunct="1"/>
            <a:endParaRPr lang="hr-H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3.10.2014.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14542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3.10.2014.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73701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3.10.2014.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19679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20" y="2130003"/>
            <a:ext cx="7771960" cy="147085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040" y="3886289"/>
            <a:ext cx="6399920" cy="1752857"/>
          </a:xfrm>
        </p:spPr>
        <p:txBody>
          <a:bodyPr/>
          <a:lstStyle>
            <a:lvl1pPr marL="0" indent="0" algn="ctr">
              <a:buNone/>
              <a:defRPr/>
            </a:lvl1pPr>
            <a:lvl2pPr marL="323522" indent="0" algn="ctr">
              <a:buNone/>
              <a:defRPr/>
            </a:lvl2pPr>
            <a:lvl3pPr marL="647046" indent="0" algn="ctr">
              <a:buNone/>
              <a:defRPr/>
            </a:lvl3pPr>
            <a:lvl4pPr marL="970566" indent="0" algn="ctr">
              <a:buNone/>
              <a:defRPr/>
            </a:lvl4pPr>
            <a:lvl5pPr marL="1294088" indent="0" algn="ctr">
              <a:buNone/>
              <a:defRPr/>
            </a:lvl5pPr>
            <a:lvl6pPr marL="1617609" indent="0" algn="ctr">
              <a:buNone/>
              <a:defRPr/>
            </a:lvl6pPr>
            <a:lvl7pPr marL="1941131" indent="0" algn="ctr">
              <a:buNone/>
              <a:defRPr/>
            </a:lvl7pPr>
            <a:lvl8pPr marL="2264654" indent="0" algn="ctr">
              <a:buNone/>
              <a:defRPr/>
            </a:lvl8pPr>
            <a:lvl9pPr marL="258817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04122-AFD0-4A74-AC44-BBE824B61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85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B259F8-B3FD-4EDC-A8E1-86BDD2BDA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017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67" y="4406572"/>
            <a:ext cx="7771960" cy="1362000"/>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667" y="2906572"/>
            <a:ext cx="7771960" cy="1500000"/>
          </a:xfrm>
        </p:spPr>
        <p:txBody>
          <a:bodyPr anchor="b"/>
          <a:lstStyle>
            <a:lvl1pPr marL="0" indent="0">
              <a:buNone/>
              <a:defRPr sz="1400"/>
            </a:lvl1pPr>
            <a:lvl2pPr marL="323522" indent="0">
              <a:buNone/>
              <a:defRPr sz="1300"/>
            </a:lvl2pPr>
            <a:lvl3pPr marL="647046" indent="0">
              <a:buNone/>
              <a:defRPr sz="1100"/>
            </a:lvl3pPr>
            <a:lvl4pPr marL="970566" indent="0">
              <a:buNone/>
              <a:defRPr sz="1000"/>
            </a:lvl4pPr>
            <a:lvl5pPr marL="1294088" indent="0">
              <a:buNone/>
              <a:defRPr sz="1000"/>
            </a:lvl5pPr>
            <a:lvl6pPr marL="1617609" indent="0">
              <a:buNone/>
              <a:defRPr sz="1000"/>
            </a:lvl6pPr>
            <a:lvl7pPr marL="1941131" indent="0">
              <a:buNone/>
              <a:defRPr sz="1000"/>
            </a:lvl7pPr>
            <a:lvl8pPr marL="2264654" indent="0">
              <a:buNone/>
              <a:defRPr sz="1000"/>
            </a:lvl8pPr>
            <a:lvl9pPr marL="2588177" indent="0">
              <a:buNone/>
              <a:defRPr sz="1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D9FED4-9AF2-480B-9787-8C1FD16DD2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69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50" y="1600286"/>
            <a:ext cx="4044293" cy="452571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61" y="1600286"/>
            <a:ext cx="4044292" cy="452571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10B31-7A36-46F2-AEBC-51A716A50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45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47" y="1535146"/>
            <a:ext cx="4039895" cy="639429"/>
          </a:xfrm>
        </p:spPr>
        <p:txBody>
          <a:bodyPr anchor="b"/>
          <a:lstStyle>
            <a:lvl1pPr marL="0" indent="0">
              <a:buNone/>
              <a:defRPr sz="1700" b="1"/>
            </a:lvl1pPr>
            <a:lvl2pPr marL="323522" indent="0">
              <a:buNone/>
              <a:defRPr sz="1400" b="1"/>
            </a:lvl2pPr>
            <a:lvl3pPr marL="647046" indent="0">
              <a:buNone/>
              <a:defRPr sz="1300" b="1"/>
            </a:lvl3pPr>
            <a:lvl4pPr marL="970566" indent="0">
              <a:buNone/>
              <a:defRPr sz="1100" b="1"/>
            </a:lvl4pPr>
            <a:lvl5pPr marL="1294088" indent="0">
              <a:buNone/>
              <a:defRPr sz="1100" b="1"/>
            </a:lvl5pPr>
            <a:lvl6pPr marL="1617609" indent="0">
              <a:buNone/>
              <a:defRPr sz="1100" b="1"/>
            </a:lvl6pPr>
            <a:lvl7pPr marL="1941131" indent="0">
              <a:buNone/>
              <a:defRPr sz="1100" b="1"/>
            </a:lvl7pPr>
            <a:lvl8pPr marL="2264654" indent="0">
              <a:buNone/>
              <a:defRPr sz="1100" b="1"/>
            </a:lvl8pPr>
            <a:lvl9pPr marL="258817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347" y="2174572"/>
            <a:ext cx="4039895" cy="3951428"/>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97" y="1535146"/>
            <a:ext cx="4041360" cy="639429"/>
          </a:xfrm>
        </p:spPr>
        <p:txBody>
          <a:bodyPr anchor="b"/>
          <a:lstStyle>
            <a:lvl1pPr marL="0" indent="0">
              <a:buNone/>
              <a:defRPr sz="1700" b="1"/>
            </a:lvl1pPr>
            <a:lvl2pPr marL="323522" indent="0">
              <a:buNone/>
              <a:defRPr sz="1400" b="1"/>
            </a:lvl2pPr>
            <a:lvl3pPr marL="647046" indent="0">
              <a:buNone/>
              <a:defRPr sz="1300" b="1"/>
            </a:lvl3pPr>
            <a:lvl4pPr marL="970566" indent="0">
              <a:buNone/>
              <a:defRPr sz="1100" b="1"/>
            </a:lvl4pPr>
            <a:lvl5pPr marL="1294088" indent="0">
              <a:buNone/>
              <a:defRPr sz="1100" b="1"/>
            </a:lvl5pPr>
            <a:lvl6pPr marL="1617609" indent="0">
              <a:buNone/>
              <a:defRPr sz="1100" b="1"/>
            </a:lvl6pPr>
            <a:lvl7pPr marL="1941131" indent="0">
              <a:buNone/>
              <a:defRPr sz="1100" b="1"/>
            </a:lvl7pPr>
            <a:lvl8pPr marL="2264654" indent="0">
              <a:buNone/>
              <a:defRPr sz="1100" b="1"/>
            </a:lvl8pPr>
            <a:lvl9pPr marL="258817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5297" y="2174572"/>
            <a:ext cx="4041360" cy="3951428"/>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0DC4A-B8D7-4AB5-BE6B-641A72206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84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E684D0-9E7E-4400-B18B-DDFBEBEA3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6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677B2A-178C-40BA-9FCE-A3A5F331E1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39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50" y="273429"/>
            <a:ext cx="3007933" cy="1161428"/>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19" y="273429"/>
            <a:ext cx="5111434" cy="5852571"/>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50" y="1434860"/>
            <a:ext cx="3007933" cy="4691143"/>
          </a:xfrm>
        </p:spPr>
        <p:txBody>
          <a:bodyPr/>
          <a:lstStyle>
            <a:lvl1pPr marL="0" indent="0">
              <a:buNone/>
              <a:defRPr sz="1000"/>
            </a:lvl1pPr>
            <a:lvl2pPr marL="323522" indent="0">
              <a:buNone/>
              <a:defRPr sz="800"/>
            </a:lvl2pPr>
            <a:lvl3pPr marL="647046" indent="0">
              <a:buNone/>
              <a:defRPr sz="700"/>
            </a:lvl3pPr>
            <a:lvl4pPr marL="970566" indent="0">
              <a:buNone/>
              <a:defRPr sz="600"/>
            </a:lvl4pPr>
            <a:lvl5pPr marL="1294088" indent="0">
              <a:buNone/>
              <a:defRPr sz="600"/>
            </a:lvl5pPr>
            <a:lvl6pPr marL="1617609" indent="0">
              <a:buNone/>
              <a:defRPr sz="600"/>
            </a:lvl6pPr>
            <a:lvl7pPr marL="1941131" indent="0">
              <a:buNone/>
              <a:defRPr sz="600"/>
            </a:lvl7pPr>
            <a:lvl8pPr marL="2264654" indent="0">
              <a:buNone/>
              <a:defRPr sz="600"/>
            </a:lvl8pPr>
            <a:lvl9pPr marL="2588177"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052F13-4EC9-4642-BB80-168D174B4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80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3.10.2014.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1304469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44" y="4800858"/>
            <a:ext cx="5485227" cy="566571"/>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44" y="612858"/>
            <a:ext cx="5485227" cy="4115142"/>
          </a:xfrm>
        </p:spPr>
        <p:txBody>
          <a:bodyPr/>
          <a:lstStyle>
            <a:lvl1pPr marL="0" indent="0">
              <a:buNone/>
              <a:defRPr sz="2300"/>
            </a:lvl1pPr>
            <a:lvl2pPr marL="323522" indent="0">
              <a:buNone/>
              <a:defRPr sz="2000"/>
            </a:lvl2pPr>
            <a:lvl3pPr marL="647046" indent="0">
              <a:buNone/>
              <a:defRPr sz="1700"/>
            </a:lvl3pPr>
            <a:lvl4pPr marL="970566" indent="0">
              <a:buNone/>
              <a:defRPr sz="1400"/>
            </a:lvl4pPr>
            <a:lvl5pPr marL="1294088" indent="0">
              <a:buNone/>
              <a:defRPr sz="1400"/>
            </a:lvl5pPr>
            <a:lvl6pPr marL="1617609" indent="0">
              <a:buNone/>
              <a:defRPr sz="1400"/>
            </a:lvl6pPr>
            <a:lvl7pPr marL="1941131" indent="0">
              <a:buNone/>
              <a:defRPr sz="1400"/>
            </a:lvl7pPr>
            <a:lvl8pPr marL="2264654" indent="0">
              <a:buNone/>
              <a:defRPr sz="1400"/>
            </a:lvl8pPr>
            <a:lvl9pPr marL="2588177" indent="0">
              <a:buNone/>
              <a:defRPr sz="1400"/>
            </a:lvl9pPr>
          </a:lstStyle>
          <a:p>
            <a:pPr lvl="0"/>
            <a:endParaRPr lang="en-US" noProof="0" smtClean="0"/>
          </a:p>
        </p:txBody>
      </p:sp>
      <p:sp>
        <p:nvSpPr>
          <p:cNvPr id="4" name="Text Placeholder 3"/>
          <p:cNvSpPr>
            <a:spLocks noGrp="1"/>
          </p:cNvSpPr>
          <p:nvPr>
            <p:ph type="body" sz="half" idx="2"/>
          </p:nvPr>
        </p:nvSpPr>
        <p:spPr>
          <a:xfrm>
            <a:off x="1792744" y="5367432"/>
            <a:ext cx="5485227" cy="804857"/>
          </a:xfrm>
        </p:spPr>
        <p:txBody>
          <a:bodyPr/>
          <a:lstStyle>
            <a:lvl1pPr marL="0" indent="0">
              <a:buNone/>
              <a:defRPr sz="1000"/>
            </a:lvl1pPr>
            <a:lvl2pPr marL="323522" indent="0">
              <a:buNone/>
              <a:defRPr sz="800"/>
            </a:lvl2pPr>
            <a:lvl3pPr marL="647046" indent="0">
              <a:buNone/>
              <a:defRPr sz="700"/>
            </a:lvl3pPr>
            <a:lvl4pPr marL="970566" indent="0">
              <a:buNone/>
              <a:defRPr sz="600"/>
            </a:lvl4pPr>
            <a:lvl5pPr marL="1294088" indent="0">
              <a:buNone/>
              <a:defRPr sz="600"/>
            </a:lvl5pPr>
            <a:lvl6pPr marL="1617609" indent="0">
              <a:buNone/>
              <a:defRPr sz="600"/>
            </a:lvl6pPr>
            <a:lvl7pPr marL="1941131" indent="0">
              <a:buNone/>
              <a:defRPr sz="600"/>
            </a:lvl7pPr>
            <a:lvl8pPr marL="2264654" indent="0">
              <a:buNone/>
              <a:defRPr sz="600"/>
            </a:lvl8pPr>
            <a:lvl9pPr marL="2588177"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EF0FDD-1DA6-4637-B5F8-DA1706D52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884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83F69-4BF0-4C05-B05F-ECDF68D5FB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23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60" y="274287"/>
            <a:ext cx="2056593" cy="58517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47" y="274287"/>
            <a:ext cx="6031991" cy="58517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A7A712-8D2E-47D8-A530-640C4985FF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649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20" y="2130430"/>
            <a:ext cx="7771960" cy="14696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040" y="3886231"/>
            <a:ext cx="6399920" cy="1752188"/>
          </a:xfrm>
        </p:spPr>
        <p:txBody>
          <a:bodyPr/>
          <a:lstStyle>
            <a:lvl1pPr marL="0" indent="0" algn="ctr">
              <a:buNone/>
              <a:defRPr/>
            </a:lvl1pPr>
            <a:lvl2pPr marL="333070" indent="0" algn="ctr">
              <a:buNone/>
              <a:defRPr/>
            </a:lvl2pPr>
            <a:lvl3pPr marL="666140" indent="0" algn="ctr">
              <a:buNone/>
              <a:defRPr/>
            </a:lvl3pPr>
            <a:lvl4pPr marL="999211" indent="0" algn="ctr">
              <a:buNone/>
              <a:defRPr/>
            </a:lvl4pPr>
            <a:lvl5pPr marL="1332281" indent="0" algn="ctr">
              <a:buNone/>
              <a:defRPr/>
            </a:lvl5pPr>
            <a:lvl6pPr marL="1665351" indent="0" algn="ctr">
              <a:buNone/>
              <a:defRPr/>
            </a:lvl6pPr>
            <a:lvl7pPr marL="1998421" indent="0" algn="ctr">
              <a:buNone/>
              <a:defRPr/>
            </a:lvl7pPr>
            <a:lvl8pPr marL="2331491" indent="0" algn="ctr">
              <a:buNone/>
              <a:defRPr/>
            </a:lvl8pPr>
            <a:lvl9pPr marL="266456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F7D28-346A-4C0C-A412-9F5B45DA3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93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BCDB8D-CFEE-487E-BCFC-DB569BD17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19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67" y="4407102"/>
            <a:ext cx="7771960" cy="1362212"/>
          </a:xfrm>
        </p:spPr>
        <p:txBody>
          <a:bodyPr anchor="t"/>
          <a:lstStyle>
            <a:lvl1pPr algn="l">
              <a:defRPr sz="2900" b="1" cap="all"/>
            </a:lvl1pPr>
          </a:lstStyle>
          <a:p>
            <a:r>
              <a:rPr lang="en-US" smtClean="0"/>
              <a:t>Click to edit Master title style</a:t>
            </a:r>
            <a:endParaRPr lang="en-US"/>
          </a:p>
        </p:txBody>
      </p:sp>
      <p:sp>
        <p:nvSpPr>
          <p:cNvPr id="3" name="Text Placeholder 2"/>
          <p:cNvSpPr>
            <a:spLocks noGrp="1"/>
          </p:cNvSpPr>
          <p:nvPr>
            <p:ph type="body" idx="1"/>
          </p:nvPr>
        </p:nvSpPr>
        <p:spPr>
          <a:xfrm>
            <a:off x="722667" y="2906774"/>
            <a:ext cx="7771960" cy="1500328"/>
          </a:xfrm>
        </p:spPr>
        <p:txBody>
          <a:bodyPr anchor="b"/>
          <a:lstStyle>
            <a:lvl1pPr marL="0" indent="0">
              <a:buNone/>
              <a:defRPr sz="1500"/>
            </a:lvl1pPr>
            <a:lvl2pPr marL="333070" indent="0">
              <a:buNone/>
              <a:defRPr sz="1300"/>
            </a:lvl2pPr>
            <a:lvl3pPr marL="666140" indent="0">
              <a:buNone/>
              <a:defRPr sz="1200"/>
            </a:lvl3pPr>
            <a:lvl4pPr marL="999211" indent="0">
              <a:buNone/>
              <a:defRPr sz="1000"/>
            </a:lvl4pPr>
            <a:lvl5pPr marL="1332281" indent="0">
              <a:buNone/>
              <a:defRPr sz="1000"/>
            </a:lvl5pPr>
            <a:lvl6pPr marL="1665351" indent="0">
              <a:buNone/>
              <a:defRPr sz="1000"/>
            </a:lvl6pPr>
            <a:lvl7pPr marL="1998421" indent="0">
              <a:buNone/>
              <a:defRPr sz="1000"/>
            </a:lvl7pPr>
            <a:lvl8pPr marL="2331491" indent="0">
              <a:buNone/>
              <a:defRPr sz="1000"/>
            </a:lvl8pPr>
            <a:lvl9pPr marL="2664562" indent="0">
              <a:buNone/>
              <a:defRPr sz="1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8ADDCA-194C-48D0-8AB4-F9BBA755A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13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47" y="1600531"/>
            <a:ext cx="4044293" cy="452535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61" y="1600531"/>
            <a:ext cx="4044292" cy="452535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F95884-BB4F-46A6-88B2-699147366E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237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47" y="1535535"/>
            <a:ext cx="4039895" cy="639129"/>
          </a:xfrm>
        </p:spPr>
        <p:txBody>
          <a:bodyPr anchor="b"/>
          <a:lstStyle>
            <a:lvl1pPr marL="0" indent="0">
              <a:buNone/>
              <a:defRPr sz="1700" b="1"/>
            </a:lvl1pPr>
            <a:lvl2pPr marL="333070" indent="0">
              <a:buNone/>
              <a:defRPr sz="1500" b="1"/>
            </a:lvl2pPr>
            <a:lvl3pPr marL="666140" indent="0">
              <a:buNone/>
              <a:defRPr sz="1300" b="1"/>
            </a:lvl3pPr>
            <a:lvl4pPr marL="999211" indent="0">
              <a:buNone/>
              <a:defRPr sz="1200" b="1"/>
            </a:lvl4pPr>
            <a:lvl5pPr marL="1332281" indent="0">
              <a:buNone/>
              <a:defRPr sz="1200" b="1"/>
            </a:lvl5pPr>
            <a:lvl6pPr marL="1665351" indent="0">
              <a:buNone/>
              <a:defRPr sz="1200" b="1"/>
            </a:lvl6pPr>
            <a:lvl7pPr marL="1998421" indent="0">
              <a:buNone/>
              <a:defRPr sz="1200" b="1"/>
            </a:lvl7pPr>
            <a:lvl8pPr marL="2331491" indent="0">
              <a:buNone/>
              <a:defRPr sz="1200" b="1"/>
            </a:lvl8pPr>
            <a:lvl9pPr marL="266456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347" y="2174664"/>
            <a:ext cx="4039895" cy="395122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94" y="1535535"/>
            <a:ext cx="4041360" cy="639129"/>
          </a:xfrm>
        </p:spPr>
        <p:txBody>
          <a:bodyPr anchor="b"/>
          <a:lstStyle>
            <a:lvl1pPr marL="0" indent="0">
              <a:buNone/>
              <a:defRPr sz="1700" b="1"/>
            </a:lvl1pPr>
            <a:lvl2pPr marL="333070" indent="0">
              <a:buNone/>
              <a:defRPr sz="1500" b="1"/>
            </a:lvl2pPr>
            <a:lvl3pPr marL="666140" indent="0">
              <a:buNone/>
              <a:defRPr sz="1300" b="1"/>
            </a:lvl3pPr>
            <a:lvl4pPr marL="999211" indent="0">
              <a:buNone/>
              <a:defRPr sz="1200" b="1"/>
            </a:lvl4pPr>
            <a:lvl5pPr marL="1332281" indent="0">
              <a:buNone/>
              <a:defRPr sz="1200" b="1"/>
            </a:lvl5pPr>
            <a:lvl6pPr marL="1665351" indent="0">
              <a:buNone/>
              <a:defRPr sz="1200" b="1"/>
            </a:lvl6pPr>
            <a:lvl7pPr marL="1998421" indent="0">
              <a:buNone/>
              <a:defRPr sz="1200" b="1"/>
            </a:lvl7pPr>
            <a:lvl8pPr marL="2331491" indent="0">
              <a:buNone/>
              <a:defRPr sz="1200" b="1"/>
            </a:lvl8pPr>
            <a:lvl9pPr marL="266456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294" y="2174664"/>
            <a:ext cx="4041360" cy="395122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3373B1-85DB-41E1-AB2D-BE703DB23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503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81F714-B467-4A91-8E8B-D268157D8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752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A50CDC-ECCA-4F7E-A136-F66651BA3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t>3.10.2014.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4011720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47" y="272623"/>
            <a:ext cx="3007933" cy="1162709"/>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219" y="272623"/>
            <a:ext cx="5111434" cy="5853267"/>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47" y="1435332"/>
            <a:ext cx="3007933" cy="4690558"/>
          </a:xfrm>
        </p:spPr>
        <p:txBody>
          <a:bodyPr/>
          <a:lstStyle>
            <a:lvl1pPr marL="0" indent="0">
              <a:buNone/>
              <a:defRPr sz="1000"/>
            </a:lvl1pPr>
            <a:lvl2pPr marL="333070" indent="0">
              <a:buNone/>
              <a:defRPr sz="900"/>
            </a:lvl2pPr>
            <a:lvl3pPr marL="666140" indent="0">
              <a:buNone/>
              <a:defRPr sz="700"/>
            </a:lvl3pPr>
            <a:lvl4pPr marL="999211" indent="0">
              <a:buNone/>
              <a:defRPr sz="700"/>
            </a:lvl4pPr>
            <a:lvl5pPr marL="1332281" indent="0">
              <a:buNone/>
              <a:defRPr sz="700"/>
            </a:lvl5pPr>
            <a:lvl6pPr marL="1665351" indent="0">
              <a:buNone/>
              <a:defRPr sz="700"/>
            </a:lvl6pPr>
            <a:lvl7pPr marL="1998421" indent="0">
              <a:buNone/>
              <a:defRPr sz="700"/>
            </a:lvl7pPr>
            <a:lvl8pPr marL="2331491" indent="0">
              <a:buNone/>
              <a:defRPr sz="700"/>
            </a:lvl8pPr>
            <a:lvl9pPr marL="2664562"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68D977-B4A6-4579-98AC-A85021F5C0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832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41" y="4800690"/>
            <a:ext cx="5485227" cy="566911"/>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741" y="612951"/>
            <a:ext cx="5485227" cy="4114619"/>
          </a:xfrm>
        </p:spPr>
        <p:txBody>
          <a:bodyPr/>
          <a:lstStyle>
            <a:lvl1pPr marL="0" indent="0">
              <a:buNone/>
              <a:defRPr sz="2300"/>
            </a:lvl1pPr>
            <a:lvl2pPr marL="333070" indent="0">
              <a:buNone/>
              <a:defRPr sz="2000"/>
            </a:lvl2pPr>
            <a:lvl3pPr marL="666140" indent="0">
              <a:buNone/>
              <a:defRPr sz="1700"/>
            </a:lvl3pPr>
            <a:lvl4pPr marL="999211" indent="0">
              <a:buNone/>
              <a:defRPr sz="1500"/>
            </a:lvl4pPr>
            <a:lvl5pPr marL="1332281" indent="0">
              <a:buNone/>
              <a:defRPr sz="1500"/>
            </a:lvl5pPr>
            <a:lvl6pPr marL="1665351" indent="0">
              <a:buNone/>
              <a:defRPr sz="1500"/>
            </a:lvl6pPr>
            <a:lvl7pPr marL="1998421" indent="0">
              <a:buNone/>
              <a:defRPr sz="1500"/>
            </a:lvl7pPr>
            <a:lvl8pPr marL="2331491" indent="0">
              <a:buNone/>
              <a:defRPr sz="1500"/>
            </a:lvl8pPr>
            <a:lvl9pPr marL="2664562" indent="0">
              <a:buNone/>
              <a:defRPr sz="1500"/>
            </a:lvl9pPr>
          </a:lstStyle>
          <a:p>
            <a:pPr lvl="0"/>
            <a:endParaRPr lang="en-US" noProof="0" smtClean="0"/>
          </a:p>
        </p:txBody>
      </p:sp>
      <p:sp>
        <p:nvSpPr>
          <p:cNvPr id="4" name="Text Placeholder 3"/>
          <p:cNvSpPr>
            <a:spLocks noGrp="1"/>
          </p:cNvSpPr>
          <p:nvPr>
            <p:ph type="body" sz="half" idx="2"/>
          </p:nvPr>
        </p:nvSpPr>
        <p:spPr>
          <a:xfrm>
            <a:off x="1792741" y="5367601"/>
            <a:ext cx="5485227" cy="804328"/>
          </a:xfrm>
        </p:spPr>
        <p:txBody>
          <a:bodyPr/>
          <a:lstStyle>
            <a:lvl1pPr marL="0" indent="0">
              <a:buNone/>
              <a:defRPr sz="1000"/>
            </a:lvl1pPr>
            <a:lvl2pPr marL="333070" indent="0">
              <a:buNone/>
              <a:defRPr sz="900"/>
            </a:lvl2pPr>
            <a:lvl3pPr marL="666140" indent="0">
              <a:buNone/>
              <a:defRPr sz="700"/>
            </a:lvl3pPr>
            <a:lvl4pPr marL="999211" indent="0">
              <a:buNone/>
              <a:defRPr sz="700"/>
            </a:lvl4pPr>
            <a:lvl5pPr marL="1332281" indent="0">
              <a:buNone/>
              <a:defRPr sz="700"/>
            </a:lvl5pPr>
            <a:lvl6pPr marL="1665351" indent="0">
              <a:buNone/>
              <a:defRPr sz="700"/>
            </a:lvl6pPr>
            <a:lvl7pPr marL="1998421" indent="0">
              <a:buNone/>
              <a:defRPr sz="700"/>
            </a:lvl7pPr>
            <a:lvl8pPr marL="2331491" indent="0">
              <a:buNone/>
              <a:defRPr sz="700"/>
            </a:lvl8pPr>
            <a:lvl9pPr marL="2664562"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6A7A1-0758-447D-B35F-33084E55A6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44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AE100E-51AF-4B72-8045-8F80DC95C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71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60" y="274428"/>
            <a:ext cx="2056593" cy="5851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47" y="274428"/>
            <a:ext cx="6031991" cy="5851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BF1557-871A-4B5E-B772-B3739CA2E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00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t>3.10.2014.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11908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t>3.10.2014.</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05141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t>3.10.2014.</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2456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t>3.10.2014.</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23494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3.10.2014.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61050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3.10.2014.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55071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t>3.10.2014.</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t>‹#›</a:t>
            </a:fld>
            <a:endParaRPr lang="hr-HR"/>
          </a:p>
        </p:txBody>
      </p:sp>
    </p:spTree>
    <p:extLst>
      <p:ext uri="{BB962C8B-B14F-4D97-AF65-F5344CB8AC3E}">
        <p14:creationId xmlns:p14="http://schemas.microsoft.com/office/powerpoint/2010/main" val="1701417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350" y="274287"/>
            <a:ext cx="8229307" cy="11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8" rIns="91395" bIns="4569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350" y="1600286"/>
            <a:ext cx="8229307" cy="45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8" rIns="91395"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50" y="6245146"/>
            <a:ext cx="2132819" cy="476571"/>
          </a:xfrm>
          <a:prstGeom prst="rect">
            <a:avLst/>
          </a:prstGeom>
          <a:noFill/>
          <a:ln w="9525">
            <a:noFill/>
            <a:miter lim="800000"/>
            <a:headEnd/>
            <a:tailEnd/>
          </a:ln>
          <a:effectLst/>
        </p:spPr>
        <p:txBody>
          <a:bodyPr vert="horz" wrap="square" lIns="91395" tIns="45698" rIns="91395" bIns="45698" numCol="1" anchor="t" anchorCtr="0" compatLnSpc="1">
            <a:prstTxWarp prst="textNoShape">
              <a:avLst/>
            </a:prstTxWarp>
          </a:bodyPr>
          <a:lstStyle>
            <a:lvl1pPr>
              <a:defRPr sz="1400" b="0"/>
            </a:lvl1pPr>
          </a:lstStyle>
          <a:p>
            <a:pPr defTabSz="914034"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3736" y="6245146"/>
            <a:ext cx="2896528" cy="476571"/>
          </a:xfrm>
          <a:prstGeom prst="rect">
            <a:avLst/>
          </a:prstGeom>
          <a:noFill/>
          <a:ln w="9525">
            <a:noFill/>
            <a:miter lim="800000"/>
            <a:headEnd/>
            <a:tailEnd/>
          </a:ln>
          <a:effectLst/>
        </p:spPr>
        <p:txBody>
          <a:bodyPr vert="horz" wrap="square" lIns="91395" tIns="45698" rIns="91395" bIns="45698" numCol="1" anchor="t" anchorCtr="0" compatLnSpc="1">
            <a:prstTxWarp prst="textNoShape">
              <a:avLst/>
            </a:prstTxWarp>
          </a:bodyPr>
          <a:lstStyle>
            <a:lvl1pPr algn="ctr">
              <a:defRPr sz="1400" b="0"/>
            </a:lvl1pPr>
          </a:lstStyle>
          <a:p>
            <a:pPr defTabSz="914034"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836" y="6245146"/>
            <a:ext cx="2132818" cy="476571"/>
          </a:xfrm>
          <a:prstGeom prst="rect">
            <a:avLst/>
          </a:prstGeom>
          <a:noFill/>
          <a:ln w="9525">
            <a:noFill/>
            <a:miter lim="800000"/>
            <a:headEnd/>
            <a:tailEnd/>
          </a:ln>
          <a:effectLst/>
        </p:spPr>
        <p:txBody>
          <a:bodyPr vert="horz" wrap="square" lIns="91395" tIns="45698" rIns="91395" bIns="45698" numCol="1" anchor="t" anchorCtr="0" compatLnSpc="1">
            <a:prstTxWarp prst="textNoShape">
              <a:avLst/>
            </a:prstTxWarp>
          </a:bodyPr>
          <a:lstStyle>
            <a:lvl1pPr algn="r">
              <a:defRPr sz="1400" b="0"/>
            </a:lvl1pPr>
          </a:lstStyle>
          <a:p>
            <a:pPr defTabSz="914034" fontAlgn="base">
              <a:spcBef>
                <a:spcPct val="0"/>
              </a:spcBef>
              <a:spcAft>
                <a:spcPct val="0"/>
              </a:spcAft>
              <a:defRPr/>
            </a:pPr>
            <a:fld id="{4D7755A7-9D2E-4AEE-806C-01BBABE124E2}" type="slidenum">
              <a:rPr lang="en-US" smtClean="0">
                <a:solidFill>
                  <a:srgbClr val="000000"/>
                </a:solidFill>
              </a:rPr>
              <a:pPr defTabSz="914034"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83500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99" rtl="0" eaLnBrk="0" fontAlgn="base" hangingPunct="0">
        <a:spcBef>
          <a:spcPct val="0"/>
        </a:spcBef>
        <a:spcAft>
          <a:spcPct val="0"/>
        </a:spcAft>
        <a:defRPr sz="4400">
          <a:solidFill>
            <a:schemeClr val="tx2"/>
          </a:solidFill>
          <a:latin typeface="+mj-lt"/>
          <a:ea typeface="+mj-ea"/>
          <a:cs typeface="+mj-cs"/>
        </a:defRPr>
      </a:lvl1pPr>
      <a:lvl2pPr algn="ctr" defTabSz="914399" rtl="0" eaLnBrk="0" fontAlgn="base" hangingPunct="0">
        <a:spcBef>
          <a:spcPct val="0"/>
        </a:spcBef>
        <a:spcAft>
          <a:spcPct val="0"/>
        </a:spcAft>
        <a:defRPr sz="4400">
          <a:solidFill>
            <a:schemeClr val="tx2"/>
          </a:solidFill>
          <a:latin typeface="Arial" charset="0"/>
        </a:defRPr>
      </a:lvl2pPr>
      <a:lvl3pPr algn="ctr" defTabSz="914399" rtl="0" eaLnBrk="0" fontAlgn="base" hangingPunct="0">
        <a:spcBef>
          <a:spcPct val="0"/>
        </a:spcBef>
        <a:spcAft>
          <a:spcPct val="0"/>
        </a:spcAft>
        <a:defRPr sz="4400">
          <a:solidFill>
            <a:schemeClr val="tx2"/>
          </a:solidFill>
          <a:latin typeface="Arial" charset="0"/>
        </a:defRPr>
      </a:lvl3pPr>
      <a:lvl4pPr algn="ctr" defTabSz="914399" rtl="0" eaLnBrk="0" fontAlgn="base" hangingPunct="0">
        <a:spcBef>
          <a:spcPct val="0"/>
        </a:spcBef>
        <a:spcAft>
          <a:spcPct val="0"/>
        </a:spcAft>
        <a:defRPr sz="4400">
          <a:solidFill>
            <a:schemeClr val="tx2"/>
          </a:solidFill>
          <a:latin typeface="Arial" charset="0"/>
        </a:defRPr>
      </a:lvl4pPr>
      <a:lvl5pPr algn="ctr" defTabSz="914399" rtl="0" eaLnBrk="0" fontAlgn="base" hangingPunct="0">
        <a:spcBef>
          <a:spcPct val="0"/>
        </a:spcBef>
        <a:spcAft>
          <a:spcPct val="0"/>
        </a:spcAft>
        <a:defRPr sz="4400">
          <a:solidFill>
            <a:schemeClr val="tx2"/>
          </a:solidFill>
          <a:latin typeface="Arial" charset="0"/>
        </a:defRPr>
      </a:lvl5pPr>
      <a:lvl6pPr marL="323522" algn="ctr" defTabSz="914399" rtl="0" fontAlgn="base">
        <a:spcBef>
          <a:spcPct val="0"/>
        </a:spcBef>
        <a:spcAft>
          <a:spcPct val="0"/>
        </a:spcAft>
        <a:defRPr sz="4400">
          <a:solidFill>
            <a:schemeClr val="tx2"/>
          </a:solidFill>
          <a:latin typeface="Arial" charset="0"/>
        </a:defRPr>
      </a:lvl6pPr>
      <a:lvl7pPr marL="647046" algn="ctr" defTabSz="914399" rtl="0" fontAlgn="base">
        <a:spcBef>
          <a:spcPct val="0"/>
        </a:spcBef>
        <a:spcAft>
          <a:spcPct val="0"/>
        </a:spcAft>
        <a:defRPr sz="4400">
          <a:solidFill>
            <a:schemeClr val="tx2"/>
          </a:solidFill>
          <a:latin typeface="Arial" charset="0"/>
        </a:defRPr>
      </a:lvl7pPr>
      <a:lvl8pPr marL="970566" algn="ctr" defTabSz="914399" rtl="0" fontAlgn="base">
        <a:spcBef>
          <a:spcPct val="0"/>
        </a:spcBef>
        <a:spcAft>
          <a:spcPct val="0"/>
        </a:spcAft>
        <a:defRPr sz="4400">
          <a:solidFill>
            <a:schemeClr val="tx2"/>
          </a:solidFill>
          <a:latin typeface="Arial" charset="0"/>
        </a:defRPr>
      </a:lvl8pPr>
      <a:lvl9pPr marL="1294088" algn="ctr" defTabSz="914399" rtl="0" fontAlgn="base">
        <a:spcBef>
          <a:spcPct val="0"/>
        </a:spcBef>
        <a:spcAft>
          <a:spcPct val="0"/>
        </a:spcAft>
        <a:defRPr sz="4400">
          <a:solidFill>
            <a:schemeClr val="tx2"/>
          </a:solidFill>
          <a:latin typeface="Arial" charset="0"/>
        </a:defRPr>
      </a:lvl9pPr>
    </p:titleStyle>
    <p:bodyStyle>
      <a:lvl1pPr marL="342619" indent="-342619" algn="l" defTabSz="914399" rtl="0" eaLnBrk="0" fontAlgn="base" hangingPunct="0">
        <a:spcBef>
          <a:spcPct val="20000"/>
        </a:spcBef>
        <a:spcAft>
          <a:spcPct val="0"/>
        </a:spcAft>
        <a:buChar char="•"/>
        <a:defRPr sz="3200">
          <a:solidFill>
            <a:schemeClr val="tx1"/>
          </a:solidFill>
          <a:latin typeface="+mn-lt"/>
          <a:ea typeface="+mn-ea"/>
          <a:cs typeface="+mn-cs"/>
        </a:defRPr>
      </a:lvl1pPr>
      <a:lvl2pPr marL="742529" indent="-285329" algn="l" defTabSz="914399" rtl="0" eaLnBrk="0" fontAlgn="base" hangingPunct="0">
        <a:spcBef>
          <a:spcPct val="20000"/>
        </a:spcBef>
        <a:spcAft>
          <a:spcPct val="0"/>
        </a:spcAft>
        <a:buChar char="–"/>
        <a:defRPr sz="2800">
          <a:solidFill>
            <a:schemeClr val="tx1"/>
          </a:solidFill>
          <a:latin typeface="+mn-lt"/>
        </a:defRPr>
      </a:lvl2pPr>
      <a:lvl3pPr marL="1142437" indent="-228039" algn="l" defTabSz="914399" rtl="0" eaLnBrk="0" fontAlgn="base" hangingPunct="0">
        <a:spcBef>
          <a:spcPct val="20000"/>
        </a:spcBef>
        <a:spcAft>
          <a:spcPct val="0"/>
        </a:spcAft>
        <a:buChar char="•"/>
        <a:defRPr sz="2400">
          <a:solidFill>
            <a:schemeClr val="tx1"/>
          </a:solidFill>
          <a:latin typeface="+mn-lt"/>
        </a:defRPr>
      </a:lvl3pPr>
      <a:lvl4pPr marL="1599637" indent="-229162" algn="l" defTabSz="914399" rtl="0" eaLnBrk="0" fontAlgn="base" hangingPunct="0">
        <a:spcBef>
          <a:spcPct val="20000"/>
        </a:spcBef>
        <a:spcAft>
          <a:spcPct val="0"/>
        </a:spcAft>
        <a:buChar char="–"/>
        <a:defRPr sz="2000">
          <a:solidFill>
            <a:schemeClr val="tx1"/>
          </a:solidFill>
          <a:latin typeface="+mn-lt"/>
        </a:defRPr>
      </a:lvl4pPr>
      <a:lvl5pPr marL="2056837" indent="-229162" algn="l" defTabSz="914399" rtl="0" eaLnBrk="0" fontAlgn="base" hangingPunct="0">
        <a:spcBef>
          <a:spcPct val="20000"/>
        </a:spcBef>
        <a:spcAft>
          <a:spcPct val="0"/>
        </a:spcAft>
        <a:buChar char="»"/>
        <a:defRPr sz="2000">
          <a:solidFill>
            <a:schemeClr val="tx1"/>
          </a:solidFill>
          <a:latin typeface="+mn-lt"/>
        </a:defRPr>
      </a:lvl5pPr>
      <a:lvl6pPr marL="2380358" indent="-229162" algn="l" defTabSz="914399" rtl="0" fontAlgn="base">
        <a:spcBef>
          <a:spcPct val="20000"/>
        </a:spcBef>
        <a:spcAft>
          <a:spcPct val="0"/>
        </a:spcAft>
        <a:buChar char="»"/>
        <a:defRPr sz="2000">
          <a:solidFill>
            <a:schemeClr val="tx1"/>
          </a:solidFill>
          <a:latin typeface="+mn-lt"/>
        </a:defRPr>
      </a:lvl6pPr>
      <a:lvl7pPr marL="2703880" indent="-229162" algn="l" defTabSz="914399" rtl="0" fontAlgn="base">
        <a:spcBef>
          <a:spcPct val="20000"/>
        </a:spcBef>
        <a:spcAft>
          <a:spcPct val="0"/>
        </a:spcAft>
        <a:buChar char="»"/>
        <a:defRPr sz="2000">
          <a:solidFill>
            <a:schemeClr val="tx1"/>
          </a:solidFill>
          <a:latin typeface="+mn-lt"/>
        </a:defRPr>
      </a:lvl7pPr>
      <a:lvl8pPr marL="3027403" indent="-229162" algn="l" defTabSz="914399" rtl="0" fontAlgn="base">
        <a:spcBef>
          <a:spcPct val="20000"/>
        </a:spcBef>
        <a:spcAft>
          <a:spcPct val="0"/>
        </a:spcAft>
        <a:buChar char="»"/>
        <a:defRPr sz="2000">
          <a:solidFill>
            <a:schemeClr val="tx1"/>
          </a:solidFill>
          <a:latin typeface="+mn-lt"/>
        </a:defRPr>
      </a:lvl8pPr>
      <a:lvl9pPr marL="3350926" indent="-229162" algn="l" defTabSz="914399" rtl="0" fontAlgn="base">
        <a:spcBef>
          <a:spcPct val="20000"/>
        </a:spcBef>
        <a:spcAft>
          <a:spcPct val="0"/>
        </a:spcAft>
        <a:buChar char="»"/>
        <a:defRPr sz="2000">
          <a:solidFill>
            <a:schemeClr val="tx1"/>
          </a:solidFill>
          <a:latin typeface="+mn-lt"/>
        </a:defRPr>
      </a:lvl9pPr>
    </p:bodyStyle>
    <p:otherStyle>
      <a:defPPr>
        <a:defRPr lang="en-US"/>
      </a:defPPr>
      <a:lvl1pPr marL="0" algn="l" defTabSz="647046" rtl="0" eaLnBrk="1" latinLnBrk="0" hangingPunct="1">
        <a:defRPr sz="1300" kern="1200">
          <a:solidFill>
            <a:schemeClr val="tx1"/>
          </a:solidFill>
          <a:latin typeface="+mn-lt"/>
          <a:ea typeface="+mn-ea"/>
          <a:cs typeface="+mn-cs"/>
        </a:defRPr>
      </a:lvl1pPr>
      <a:lvl2pPr marL="323522" algn="l" defTabSz="647046" rtl="0" eaLnBrk="1" latinLnBrk="0" hangingPunct="1">
        <a:defRPr sz="1300" kern="1200">
          <a:solidFill>
            <a:schemeClr val="tx1"/>
          </a:solidFill>
          <a:latin typeface="+mn-lt"/>
          <a:ea typeface="+mn-ea"/>
          <a:cs typeface="+mn-cs"/>
        </a:defRPr>
      </a:lvl2pPr>
      <a:lvl3pPr marL="647046" algn="l" defTabSz="647046" rtl="0" eaLnBrk="1" latinLnBrk="0" hangingPunct="1">
        <a:defRPr sz="1300" kern="1200">
          <a:solidFill>
            <a:schemeClr val="tx1"/>
          </a:solidFill>
          <a:latin typeface="+mn-lt"/>
          <a:ea typeface="+mn-ea"/>
          <a:cs typeface="+mn-cs"/>
        </a:defRPr>
      </a:lvl3pPr>
      <a:lvl4pPr marL="970566" algn="l" defTabSz="647046" rtl="0" eaLnBrk="1" latinLnBrk="0" hangingPunct="1">
        <a:defRPr sz="1300" kern="1200">
          <a:solidFill>
            <a:schemeClr val="tx1"/>
          </a:solidFill>
          <a:latin typeface="+mn-lt"/>
          <a:ea typeface="+mn-ea"/>
          <a:cs typeface="+mn-cs"/>
        </a:defRPr>
      </a:lvl4pPr>
      <a:lvl5pPr marL="1294088" algn="l" defTabSz="647046" rtl="0" eaLnBrk="1" latinLnBrk="0" hangingPunct="1">
        <a:defRPr sz="1300" kern="1200">
          <a:solidFill>
            <a:schemeClr val="tx1"/>
          </a:solidFill>
          <a:latin typeface="+mn-lt"/>
          <a:ea typeface="+mn-ea"/>
          <a:cs typeface="+mn-cs"/>
        </a:defRPr>
      </a:lvl5pPr>
      <a:lvl6pPr marL="1617609" algn="l" defTabSz="647046" rtl="0" eaLnBrk="1" latinLnBrk="0" hangingPunct="1">
        <a:defRPr sz="1300" kern="1200">
          <a:solidFill>
            <a:schemeClr val="tx1"/>
          </a:solidFill>
          <a:latin typeface="+mn-lt"/>
          <a:ea typeface="+mn-ea"/>
          <a:cs typeface="+mn-cs"/>
        </a:defRPr>
      </a:lvl6pPr>
      <a:lvl7pPr marL="1941131" algn="l" defTabSz="647046" rtl="0" eaLnBrk="1" latinLnBrk="0" hangingPunct="1">
        <a:defRPr sz="1300" kern="1200">
          <a:solidFill>
            <a:schemeClr val="tx1"/>
          </a:solidFill>
          <a:latin typeface="+mn-lt"/>
          <a:ea typeface="+mn-ea"/>
          <a:cs typeface="+mn-cs"/>
        </a:defRPr>
      </a:lvl7pPr>
      <a:lvl8pPr marL="2264654" algn="l" defTabSz="647046" rtl="0" eaLnBrk="1" latinLnBrk="0" hangingPunct="1">
        <a:defRPr sz="1300" kern="1200">
          <a:solidFill>
            <a:schemeClr val="tx1"/>
          </a:solidFill>
          <a:latin typeface="+mn-lt"/>
          <a:ea typeface="+mn-ea"/>
          <a:cs typeface="+mn-cs"/>
        </a:defRPr>
      </a:lvl8pPr>
      <a:lvl9pPr marL="2588177" algn="l" defTabSz="647046"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347" y="274429"/>
            <a:ext cx="8229307" cy="114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347" y="1600531"/>
            <a:ext cx="8229307" cy="452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47" y="6245049"/>
            <a:ext cx="2132819" cy="476639"/>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3736" y="6245049"/>
            <a:ext cx="2896528" cy="476639"/>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836" y="6245049"/>
            <a:ext cx="2132818" cy="476639"/>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fontAlgn="base">
              <a:spcBef>
                <a:spcPct val="0"/>
              </a:spcBef>
              <a:spcAft>
                <a:spcPct val="0"/>
              </a:spcAft>
              <a:defRPr/>
            </a:pPr>
            <a:fld id="{72905826-8CE6-43D2-9550-41BF6734923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46359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787" rtl="0" eaLnBrk="0" fontAlgn="base" hangingPunct="0">
        <a:spcBef>
          <a:spcPct val="0"/>
        </a:spcBef>
        <a:spcAft>
          <a:spcPct val="0"/>
        </a:spcAft>
        <a:defRPr sz="4400">
          <a:solidFill>
            <a:schemeClr val="tx2"/>
          </a:solidFill>
          <a:latin typeface="+mj-lt"/>
          <a:ea typeface="+mj-ea"/>
          <a:cs typeface="+mj-cs"/>
        </a:defRPr>
      </a:lvl1pPr>
      <a:lvl2pPr algn="ctr" defTabSz="914787" rtl="0" eaLnBrk="0" fontAlgn="base" hangingPunct="0">
        <a:spcBef>
          <a:spcPct val="0"/>
        </a:spcBef>
        <a:spcAft>
          <a:spcPct val="0"/>
        </a:spcAft>
        <a:defRPr sz="4400">
          <a:solidFill>
            <a:schemeClr val="tx2"/>
          </a:solidFill>
          <a:latin typeface="Arial" charset="0"/>
        </a:defRPr>
      </a:lvl2pPr>
      <a:lvl3pPr algn="ctr" defTabSz="914787" rtl="0" eaLnBrk="0" fontAlgn="base" hangingPunct="0">
        <a:spcBef>
          <a:spcPct val="0"/>
        </a:spcBef>
        <a:spcAft>
          <a:spcPct val="0"/>
        </a:spcAft>
        <a:defRPr sz="4400">
          <a:solidFill>
            <a:schemeClr val="tx2"/>
          </a:solidFill>
          <a:latin typeface="Arial" charset="0"/>
        </a:defRPr>
      </a:lvl3pPr>
      <a:lvl4pPr algn="ctr" defTabSz="914787" rtl="0" eaLnBrk="0" fontAlgn="base" hangingPunct="0">
        <a:spcBef>
          <a:spcPct val="0"/>
        </a:spcBef>
        <a:spcAft>
          <a:spcPct val="0"/>
        </a:spcAft>
        <a:defRPr sz="4400">
          <a:solidFill>
            <a:schemeClr val="tx2"/>
          </a:solidFill>
          <a:latin typeface="Arial" charset="0"/>
        </a:defRPr>
      </a:lvl4pPr>
      <a:lvl5pPr algn="ctr" defTabSz="914787" rtl="0" eaLnBrk="0" fontAlgn="base" hangingPunct="0">
        <a:spcBef>
          <a:spcPct val="0"/>
        </a:spcBef>
        <a:spcAft>
          <a:spcPct val="0"/>
        </a:spcAft>
        <a:defRPr sz="4400">
          <a:solidFill>
            <a:schemeClr val="tx2"/>
          </a:solidFill>
          <a:latin typeface="Arial" charset="0"/>
        </a:defRPr>
      </a:lvl5pPr>
      <a:lvl6pPr marL="333070" algn="ctr" defTabSz="914787" rtl="0" fontAlgn="base">
        <a:spcBef>
          <a:spcPct val="0"/>
        </a:spcBef>
        <a:spcAft>
          <a:spcPct val="0"/>
        </a:spcAft>
        <a:defRPr sz="4400">
          <a:solidFill>
            <a:schemeClr val="tx2"/>
          </a:solidFill>
          <a:latin typeface="Arial" charset="0"/>
        </a:defRPr>
      </a:lvl6pPr>
      <a:lvl7pPr marL="666140" algn="ctr" defTabSz="914787" rtl="0" fontAlgn="base">
        <a:spcBef>
          <a:spcPct val="0"/>
        </a:spcBef>
        <a:spcAft>
          <a:spcPct val="0"/>
        </a:spcAft>
        <a:defRPr sz="4400">
          <a:solidFill>
            <a:schemeClr val="tx2"/>
          </a:solidFill>
          <a:latin typeface="Arial" charset="0"/>
        </a:defRPr>
      </a:lvl7pPr>
      <a:lvl8pPr marL="999211" algn="ctr" defTabSz="914787" rtl="0" fontAlgn="base">
        <a:spcBef>
          <a:spcPct val="0"/>
        </a:spcBef>
        <a:spcAft>
          <a:spcPct val="0"/>
        </a:spcAft>
        <a:defRPr sz="4400">
          <a:solidFill>
            <a:schemeClr val="tx2"/>
          </a:solidFill>
          <a:latin typeface="Arial" charset="0"/>
        </a:defRPr>
      </a:lvl8pPr>
      <a:lvl9pPr marL="1332281" algn="ctr" defTabSz="914787" rtl="0" fontAlgn="base">
        <a:spcBef>
          <a:spcPct val="0"/>
        </a:spcBef>
        <a:spcAft>
          <a:spcPct val="0"/>
        </a:spcAft>
        <a:defRPr sz="4400">
          <a:solidFill>
            <a:schemeClr val="tx2"/>
          </a:solidFill>
          <a:latin typeface="Arial" charset="0"/>
        </a:defRPr>
      </a:lvl9pPr>
    </p:titleStyle>
    <p:bodyStyle>
      <a:lvl1pPr marL="342322" indent="-342322" algn="l" defTabSz="914787" rtl="0" eaLnBrk="0" fontAlgn="base" hangingPunct="0">
        <a:spcBef>
          <a:spcPct val="20000"/>
        </a:spcBef>
        <a:spcAft>
          <a:spcPct val="0"/>
        </a:spcAft>
        <a:buChar char="•"/>
        <a:defRPr sz="3200">
          <a:solidFill>
            <a:schemeClr val="tx1"/>
          </a:solidFill>
          <a:latin typeface="+mn-lt"/>
          <a:ea typeface="+mn-ea"/>
          <a:cs typeface="+mn-cs"/>
        </a:defRPr>
      </a:lvl1pPr>
      <a:lvl2pPr marL="742469" indent="-285654" algn="l" defTabSz="914787" rtl="0" eaLnBrk="0" fontAlgn="base" hangingPunct="0">
        <a:spcBef>
          <a:spcPct val="20000"/>
        </a:spcBef>
        <a:spcAft>
          <a:spcPct val="0"/>
        </a:spcAft>
        <a:buChar char="–"/>
        <a:defRPr sz="2800">
          <a:solidFill>
            <a:schemeClr val="tx1"/>
          </a:solidFill>
          <a:latin typeface="+mn-lt"/>
        </a:defRPr>
      </a:lvl2pPr>
      <a:lvl3pPr marL="1142616" indent="-227830" algn="l" defTabSz="914787" rtl="0" eaLnBrk="0" fontAlgn="base" hangingPunct="0">
        <a:spcBef>
          <a:spcPct val="20000"/>
        </a:spcBef>
        <a:spcAft>
          <a:spcPct val="0"/>
        </a:spcAft>
        <a:buChar char="•"/>
        <a:defRPr sz="2400">
          <a:solidFill>
            <a:schemeClr val="tx1"/>
          </a:solidFill>
          <a:latin typeface="+mn-lt"/>
        </a:defRPr>
      </a:lvl3pPr>
      <a:lvl4pPr marL="1599431" indent="-227830" algn="l" defTabSz="914787" rtl="0" eaLnBrk="0" fontAlgn="base" hangingPunct="0">
        <a:spcBef>
          <a:spcPct val="20000"/>
        </a:spcBef>
        <a:spcAft>
          <a:spcPct val="0"/>
        </a:spcAft>
        <a:buChar char="–"/>
        <a:defRPr sz="2000">
          <a:solidFill>
            <a:schemeClr val="tx1"/>
          </a:solidFill>
          <a:latin typeface="+mn-lt"/>
        </a:defRPr>
      </a:lvl4pPr>
      <a:lvl5pPr marL="2057403" indent="-228986" algn="l" defTabSz="914787" rtl="0" eaLnBrk="0" fontAlgn="base" hangingPunct="0">
        <a:spcBef>
          <a:spcPct val="20000"/>
        </a:spcBef>
        <a:spcAft>
          <a:spcPct val="0"/>
        </a:spcAft>
        <a:buChar char="»"/>
        <a:defRPr sz="2000">
          <a:solidFill>
            <a:schemeClr val="tx1"/>
          </a:solidFill>
          <a:latin typeface="+mn-lt"/>
        </a:defRPr>
      </a:lvl5pPr>
      <a:lvl6pPr marL="2390473" indent="-228986" algn="l" defTabSz="914787" rtl="0" fontAlgn="base">
        <a:spcBef>
          <a:spcPct val="20000"/>
        </a:spcBef>
        <a:spcAft>
          <a:spcPct val="0"/>
        </a:spcAft>
        <a:buChar char="»"/>
        <a:defRPr sz="2000">
          <a:solidFill>
            <a:schemeClr val="tx1"/>
          </a:solidFill>
          <a:latin typeface="+mn-lt"/>
        </a:defRPr>
      </a:lvl6pPr>
      <a:lvl7pPr marL="2723543" indent="-228986" algn="l" defTabSz="914787" rtl="0" fontAlgn="base">
        <a:spcBef>
          <a:spcPct val="20000"/>
        </a:spcBef>
        <a:spcAft>
          <a:spcPct val="0"/>
        </a:spcAft>
        <a:buChar char="»"/>
        <a:defRPr sz="2000">
          <a:solidFill>
            <a:schemeClr val="tx1"/>
          </a:solidFill>
          <a:latin typeface="+mn-lt"/>
        </a:defRPr>
      </a:lvl7pPr>
      <a:lvl8pPr marL="3056613" indent="-228986" algn="l" defTabSz="914787" rtl="0" fontAlgn="base">
        <a:spcBef>
          <a:spcPct val="20000"/>
        </a:spcBef>
        <a:spcAft>
          <a:spcPct val="0"/>
        </a:spcAft>
        <a:buChar char="»"/>
        <a:defRPr sz="2000">
          <a:solidFill>
            <a:schemeClr val="tx1"/>
          </a:solidFill>
          <a:latin typeface="+mn-lt"/>
        </a:defRPr>
      </a:lvl8pPr>
      <a:lvl9pPr marL="3389684" indent="-228986" algn="l" defTabSz="914787" rtl="0" fontAlgn="base">
        <a:spcBef>
          <a:spcPct val="20000"/>
        </a:spcBef>
        <a:spcAft>
          <a:spcPct val="0"/>
        </a:spcAft>
        <a:buChar char="»"/>
        <a:defRPr sz="2000">
          <a:solidFill>
            <a:schemeClr val="tx1"/>
          </a:solidFill>
          <a:latin typeface="+mn-lt"/>
        </a:defRPr>
      </a:lvl9pPr>
    </p:bodyStyle>
    <p:otherStyle>
      <a:defPPr>
        <a:defRPr lang="en-US"/>
      </a:defPPr>
      <a:lvl1pPr marL="0" algn="l" defTabSz="666140" rtl="0" eaLnBrk="1" latinLnBrk="0" hangingPunct="1">
        <a:defRPr sz="1300" kern="1200">
          <a:solidFill>
            <a:schemeClr val="tx1"/>
          </a:solidFill>
          <a:latin typeface="+mn-lt"/>
          <a:ea typeface="+mn-ea"/>
          <a:cs typeface="+mn-cs"/>
        </a:defRPr>
      </a:lvl1pPr>
      <a:lvl2pPr marL="333070" algn="l" defTabSz="666140" rtl="0" eaLnBrk="1" latinLnBrk="0" hangingPunct="1">
        <a:defRPr sz="1300" kern="1200">
          <a:solidFill>
            <a:schemeClr val="tx1"/>
          </a:solidFill>
          <a:latin typeface="+mn-lt"/>
          <a:ea typeface="+mn-ea"/>
          <a:cs typeface="+mn-cs"/>
        </a:defRPr>
      </a:lvl2pPr>
      <a:lvl3pPr marL="666140" algn="l" defTabSz="666140" rtl="0" eaLnBrk="1" latinLnBrk="0" hangingPunct="1">
        <a:defRPr sz="1300" kern="1200">
          <a:solidFill>
            <a:schemeClr val="tx1"/>
          </a:solidFill>
          <a:latin typeface="+mn-lt"/>
          <a:ea typeface="+mn-ea"/>
          <a:cs typeface="+mn-cs"/>
        </a:defRPr>
      </a:lvl3pPr>
      <a:lvl4pPr marL="999211" algn="l" defTabSz="666140" rtl="0" eaLnBrk="1" latinLnBrk="0" hangingPunct="1">
        <a:defRPr sz="1300" kern="1200">
          <a:solidFill>
            <a:schemeClr val="tx1"/>
          </a:solidFill>
          <a:latin typeface="+mn-lt"/>
          <a:ea typeface="+mn-ea"/>
          <a:cs typeface="+mn-cs"/>
        </a:defRPr>
      </a:lvl4pPr>
      <a:lvl5pPr marL="1332281" algn="l" defTabSz="666140" rtl="0" eaLnBrk="1" latinLnBrk="0" hangingPunct="1">
        <a:defRPr sz="1300" kern="1200">
          <a:solidFill>
            <a:schemeClr val="tx1"/>
          </a:solidFill>
          <a:latin typeface="+mn-lt"/>
          <a:ea typeface="+mn-ea"/>
          <a:cs typeface="+mn-cs"/>
        </a:defRPr>
      </a:lvl5pPr>
      <a:lvl6pPr marL="1665351" algn="l" defTabSz="666140" rtl="0" eaLnBrk="1" latinLnBrk="0" hangingPunct="1">
        <a:defRPr sz="1300" kern="1200">
          <a:solidFill>
            <a:schemeClr val="tx1"/>
          </a:solidFill>
          <a:latin typeface="+mn-lt"/>
          <a:ea typeface="+mn-ea"/>
          <a:cs typeface="+mn-cs"/>
        </a:defRPr>
      </a:lvl6pPr>
      <a:lvl7pPr marL="1998421" algn="l" defTabSz="666140" rtl="0" eaLnBrk="1" latinLnBrk="0" hangingPunct="1">
        <a:defRPr sz="1300" kern="1200">
          <a:solidFill>
            <a:schemeClr val="tx1"/>
          </a:solidFill>
          <a:latin typeface="+mn-lt"/>
          <a:ea typeface="+mn-ea"/>
          <a:cs typeface="+mn-cs"/>
        </a:defRPr>
      </a:lvl7pPr>
      <a:lvl8pPr marL="2331491" algn="l" defTabSz="666140" rtl="0" eaLnBrk="1" latinLnBrk="0" hangingPunct="1">
        <a:defRPr sz="1300" kern="1200">
          <a:solidFill>
            <a:schemeClr val="tx1"/>
          </a:solidFill>
          <a:latin typeface="+mn-lt"/>
          <a:ea typeface="+mn-ea"/>
          <a:cs typeface="+mn-cs"/>
        </a:defRPr>
      </a:lvl8pPr>
      <a:lvl9pPr marL="2664562" algn="l" defTabSz="6661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tif"/><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tif"/><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alzbiotrack.hiim.hr/" TargetMode="External"/><Relationship Id="rId4" Type="http://schemas.openxmlformats.org/officeDocument/2006/relationships/image" Target="../media/image2.pn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688" y="116632"/>
            <a:ext cx="9058275" cy="2736304"/>
          </a:xfrm>
          <a:noFill/>
        </p:spPr>
        <p:txBody>
          <a:bodyPr lIns="90487" tIns="44450" rIns="90487" bIns="44450" anchor="ctr" anchorCtr="0">
            <a:normAutofit/>
          </a:bodyPr>
          <a:lstStyle/>
          <a:p>
            <a:r>
              <a:rPr lang="en-US" sz="2800" b="1" dirty="0"/>
              <a:t>Proteolysis and fragmentation of tau </a:t>
            </a:r>
            <a:r>
              <a:rPr lang="en-US" sz="2800" b="1" dirty="0" smtClean="0"/>
              <a:t>protein:</a:t>
            </a:r>
            <a:r>
              <a:rPr lang="hr-HR" sz="2800" b="1" dirty="0" smtClean="0"/>
              <a:t/>
            </a:r>
            <a:br>
              <a:rPr lang="hr-HR" sz="2800" b="1" dirty="0" smtClean="0"/>
            </a:br>
            <a:r>
              <a:rPr lang="en-US" sz="2800" b="1" dirty="0" smtClean="0"/>
              <a:t>trans-synaptic </a:t>
            </a:r>
            <a:r>
              <a:rPr lang="en-US" sz="2800" b="1" dirty="0"/>
              <a:t>spreading of neurofibrillary </a:t>
            </a:r>
            <a:r>
              <a:rPr lang="en-US" sz="2800" b="1" dirty="0" smtClean="0"/>
              <a:t>degeneration</a:t>
            </a:r>
            <a:r>
              <a:rPr lang="hr-HR" sz="2800" b="1" dirty="0" smtClean="0"/>
              <a:t/>
            </a:r>
            <a:br>
              <a:rPr lang="hr-HR" sz="2800" b="1" dirty="0" smtClean="0"/>
            </a:br>
            <a:r>
              <a:rPr lang="en-US" sz="2800" b="1" dirty="0" smtClean="0"/>
              <a:t>in </a:t>
            </a:r>
            <a:r>
              <a:rPr lang="en-US" sz="2800" b="1" dirty="0"/>
              <a:t>Alzheimer's disease and other sporadic </a:t>
            </a:r>
            <a:r>
              <a:rPr lang="en-US" sz="2800" b="1" dirty="0" err="1"/>
              <a:t>tauopathies</a:t>
            </a:r>
            <a:r>
              <a:rPr lang="en-US" sz="2400" dirty="0"/>
              <a:t/>
            </a:r>
            <a:br>
              <a:rPr lang="en-US" sz="2400" dirty="0"/>
            </a:br>
            <a:r>
              <a:rPr lang="hr-HR" sz="2400" dirty="0" smtClean="0"/>
              <a:t/>
            </a:r>
            <a:br>
              <a:rPr lang="hr-HR" sz="2400" dirty="0" smtClean="0"/>
            </a:br>
            <a:r>
              <a:rPr lang="hr-HR" sz="2400" dirty="0" err="1" smtClean="0"/>
              <a:t>Croatian</a:t>
            </a:r>
            <a:r>
              <a:rPr lang="hr-HR" sz="2400" dirty="0" smtClean="0"/>
              <a:t> </a:t>
            </a:r>
            <a:r>
              <a:rPr lang="hr-HR" sz="2400" dirty="0" err="1" smtClean="0"/>
              <a:t>Congress</a:t>
            </a:r>
            <a:r>
              <a:rPr lang="hr-HR" sz="2400" dirty="0" smtClean="0"/>
              <a:t> on </a:t>
            </a:r>
            <a:r>
              <a:rPr lang="hr-HR" sz="2400" dirty="0" err="1" smtClean="0"/>
              <a:t>Alzheimer</a:t>
            </a:r>
            <a:r>
              <a:rPr lang="hr-HR" sz="2400" dirty="0" smtClean="0"/>
              <a:t>’s </a:t>
            </a:r>
            <a:r>
              <a:rPr lang="hr-HR" sz="2400" dirty="0" err="1" smtClean="0"/>
              <a:t>Disease</a:t>
            </a:r>
            <a:r>
              <a:rPr lang="hr-HR" sz="2400" dirty="0" smtClean="0"/>
              <a:t> – CRO CAD 2014 </a:t>
            </a:r>
            <a:br>
              <a:rPr lang="hr-HR" sz="2400" dirty="0" smtClean="0"/>
            </a:br>
            <a:r>
              <a:rPr lang="hr-HR" sz="2400" dirty="0" smtClean="0"/>
              <a:t>Brela, 3rd </a:t>
            </a:r>
            <a:r>
              <a:rPr lang="hr-HR" sz="2400" dirty="0" err="1" smtClean="0"/>
              <a:t>Oct</a:t>
            </a:r>
            <a:r>
              <a:rPr lang="hr-HR" sz="2400" dirty="0" smtClean="0"/>
              <a:t> 2014</a:t>
            </a:r>
            <a:endParaRPr lang="en-US" sz="2400" dirty="0" smtClean="0"/>
          </a:p>
        </p:txBody>
      </p:sp>
      <p:sp>
        <p:nvSpPr>
          <p:cNvPr id="5123" name="Rectangle 3"/>
          <p:cNvSpPr>
            <a:spLocks noGrp="1" noChangeArrowheads="1"/>
          </p:cNvSpPr>
          <p:nvPr>
            <p:ph type="subTitle" idx="1"/>
          </p:nvPr>
        </p:nvSpPr>
        <p:spPr>
          <a:xfrm>
            <a:off x="137981" y="4237930"/>
            <a:ext cx="8782050" cy="3511550"/>
          </a:xfrm>
          <a:noFill/>
        </p:spPr>
        <p:txBody>
          <a:bodyPr lIns="90487" tIns="44450" rIns="90487" bIns="44450" anchorCtr="0"/>
          <a:lstStyle/>
          <a:p>
            <a:pPr>
              <a:lnSpc>
                <a:spcPct val="80000"/>
              </a:lnSpc>
            </a:pPr>
            <a:r>
              <a:rPr lang="hr-HR" sz="2200" dirty="0" smtClean="0"/>
              <a:t>Goran Šimić</a:t>
            </a:r>
            <a:r>
              <a:rPr lang="en-US" sz="2200" dirty="0" smtClean="0"/>
              <a:t>, MD</a:t>
            </a:r>
            <a:r>
              <a:rPr lang="hr-HR" sz="2200" dirty="0" smtClean="0"/>
              <a:t>, </a:t>
            </a:r>
            <a:r>
              <a:rPr lang="hr-HR" sz="2200" dirty="0" err="1" smtClean="0"/>
              <a:t>PhD</a:t>
            </a:r>
            <a:endParaRPr lang="hr-HR" sz="2200" dirty="0" smtClean="0"/>
          </a:p>
          <a:p>
            <a:pPr>
              <a:lnSpc>
                <a:spcPct val="80000"/>
              </a:lnSpc>
            </a:pPr>
            <a:r>
              <a:rPr lang="en-US" sz="1600" dirty="0" smtClean="0"/>
              <a:t>Professor</a:t>
            </a:r>
            <a:r>
              <a:rPr lang="hr-HR" sz="1600" dirty="0" smtClean="0"/>
              <a:t> </a:t>
            </a:r>
            <a:r>
              <a:rPr lang="hr-HR" sz="1600" dirty="0" err="1" smtClean="0"/>
              <a:t>of</a:t>
            </a:r>
            <a:r>
              <a:rPr lang="hr-HR" sz="1600" dirty="0" smtClean="0"/>
              <a:t> </a:t>
            </a:r>
            <a:r>
              <a:rPr lang="hr-HR" sz="1600" dirty="0" err="1" smtClean="0"/>
              <a:t>Neuroscience</a:t>
            </a:r>
            <a:r>
              <a:rPr lang="hr-HR" sz="1600" dirty="0" smtClean="0"/>
              <a:t> </a:t>
            </a:r>
            <a:r>
              <a:rPr lang="hr-HR" sz="1600" dirty="0" err="1" smtClean="0"/>
              <a:t>and</a:t>
            </a:r>
            <a:r>
              <a:rPr lang="hr-HR" sz="1600" dirty="0" smtClean="0"/>
              <a:t> </a:t>
            </a:r>
            <a:r>
              <a:rPr lang="hr-HR" sz="1600" dirty="0" err="1" smtClean="0"/>
              <a:t>Anatomy</a:t>
            </a:r>
            <a:r>
              <a:rPr lang="en-US" sz="1600" dirty="0" smtClean="0"/>
              <a:t/>
            </a:r>
            <a:br>
              <a:rPr lang="en-US" sz="1600" dirty="0" smtClean="0"/>
            </a:br>
            <a:r>
              <a:rPr lang="hr-HR" sz="1600" dirty="0" smtClean="0"/>
              <a:t>Redoviti profesor </a:t>
            </a:r>
            <a:r>
              <a:rPr lang="hr-HR" sz="1600" dirty="0" err="1" smtClean="0"/>
              <a:t>neuroznanosti</a:t>
            </a:r>
            <a:r>
              <a:rPr lang="hr-HR" sz="1600" dirty="0" smtClean="0"/>
              <a:t> i anatomije</a:t>
            </a:r>
          </a:p>
          <a:p>
            <a:pPr>
              <a:lnSpc>
                <a:spcPct val="80000"/>
              </a:lnSpc>
            </a:pPr>
            <a:endParaRPr lang="hr-HR" sz="1600" b="0" dirty="0" smtClean="0"/>
          </a:p>
          <a:p>
            <a:pPr>
              <a:lnSpc>
                <a:spcPct val="60000"/>
              </a:lnSpc>
            </a:pPr>
            <a:r>
              <a:rPr lang="hr-HR" sz="1400" dirty="0" smtClean="0"/>
              <a:t>Department </a:t>
            </a:r>
            <a:r>
              <a:rPr lang="hr-HR" sz="1400" dirty="0" err="1" smtClean="0"/>
              <a:t>of</a:t>
            </a:r>
            <a:r>
              <a:rPr lang="hr-HR" sz="1400" dirty="0" smtClean="0"/>
              <a:t> </a:t>
            </a:r>
            <a:r>
              <a:rPr lang="hr-HR" sz="1400" dirty="0" err="1" smtClean="0"/>
              <a:t>Neuroscience</a:t>
            </a:r>
            <a:r>
              <a:rPr lang="hr-HR" sz="1400" dirty="0" smtClean="0"/>
              <a:t>, </a:t>
            </a:r>
            <a:r>
              <a:rPr lang="hr-HR" sz="1400" dirty="0" err="1" smtClean="0"/>
              <a:t>Croatian</a:t>
            </a:r>
            <a:r>
              <a:rPr lang="hr-HR" sz="1400" dirty="0" smtClean="0"/>
              <a:t> Institute for </a:t>
            </a:r>
            <a:r>
              <a:rPr lang="hr-HR" sz="1400" dirty="0" err="1" smtClean="0"/>
              <a:t>Brain</a:t>
            </a:r>
            <a:r>
              <a:rPr lang="hr-HR" sz="1400" dirty="0" smtClean="0"/>
              <a:t> </a:t>
            </a:r>
            <a:r>
              <a:rPr lang="hr-HR" sz="1400" dirty="0" err="1" smtClean="0"/>
              <a:t>Research</a:t>
            </a:r>
            <a:endParaRPr lang="hr-HR" sz="1400" dirty="0" smtClean="0"/>
          </a:p>
          <a:p>
            <a:pPr>
              <a:lnSpc>
                <a:spcPct val="60000"/>
              </a:lnSpc>
            </a:pPr>
            <a:r>
              <a:rPr lang="hr-HR" sz="1400" dirty="0" smtClean="0"/>
              <a:t>Zavod za </a:t>
            </a:r>
            <a:r>
              <a:rPr lang="hr-HR" sz="1400" dirty="0" err="1" smtClean="0"/>
              <a:t>neuroznanost</a:t>
            </a:r>
            <a:r>
              <a:rPr lang="hr-HR" sz="1400" dirty="0" smtClean="0"/>
              <a:t>, Hrvatski institut za istraživanje mozga</a:t>
            </a:r>
          </a:p>
          <a:p>
            <a:pPr>
              <a:lnSpc>
                <a:spcPct val="60000"/>
              </a:lnSpc>
            </a:pPr>
            <a:endParaRPr lang="hr-HR" sz="1400" dirty="0" smtClean="0"/>
          </a:p>
          <a:p>
            <a:pPr>
              <a:lnSpc>
                <a:spcPct val="60000"/>
              </a:lnSpc>
            </a:pPr>
            <a:r>
              <a:rPr lang="hr-HR" sz="1600" dirty="0" err="1" smtClean="0"/>
              <a:t>Medical</a:t>
            </a:r>
            <a:r>
              <a:rPr lang="hr-HR" sz="1600" dirty="0" smtClean="0"/>
              <a:t> </a:t>
            </a:r>
            <a:r>
              <a:rPr lang="hr-HR" sz="1600" dirty="0" err="1" smtClean="0"/>
              <a:t>School</a:t>
            </a:r>
            <a:r>
              <a:rPr lang="hr-HR" sz="1600" dirty="0" smtClean="0"/>
              <a:t> Zagreb</a:t>
            </a:r>
          </a:p>
          <a:p>
            <a:pPr>
              <a:lnSpc>
                <a:spcPct val="60000"/>
              </a:lnSpc>
            </a:pPr>
            <a:r>
              <a:rPr lang="hr-HR" sz="1600" dirty="0" smtClean="0"/>
              <a:t>Medicinski fakultet Zagreb</a:t>
            </a:r>
          </a:p>
          <a:p>
            <a:pPr>
              <a:lnSpc>
                <a:spcPct val="80000"/>
              </a:lnSpc>
            </a:pPr>
            <a:endParaRPr lang="hr-HR" sz="1200" dirty="0" smtClean="0">
              <a:cs typeface="Times New Roman" pitchFamily="18" charset="0"/>
            </a:endParaRP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5341938"/>
            <a:ext cx="15144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8" y="3511550"/>
            <a:ext cx="11255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413" y="5840413"/>
            <a:ext cx="1333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p:cNvSpPr txBox="1">
            <a:spLocks noChangeArrowheads="1"/>
          </p:cNvSpPr>
          <p:nvPr/>
        </p:nvSpPr>
        <p:spPr bwMode="auto">
          <a:xfrm>
            <a:off x="7250113" y="5038725"/>
            <a:ext cx="189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a:t>Hrvatska zaklada za znanost</a:t>
            </a:r>
          </a:p>
          <a:p>
            <a:r>
              <a:rPr lang="hr-HR" sz="1000"/>
              <a:t>Projekt br. 09/16 (2012-2014)</a:t>
            </a:r>
          </a:p>
        </p:txBody>
      </p:sp>
      <p:pic>
        <p:nvPicPr>
          <p:cNvPr id="512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576638"/>
            <a:ext cx="94456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 descr="C:\Users\Goran Simic\Desktop\Mef-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595688"/>
            <a:ext cx="91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350" y="4721225"/>
            <a:ext cx="942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25"/>
          <p:cNvSpPr txBox="1">
            <a:spLocks noChangeArrowheads="1"/>
          </p:cNvSpPr>
          <p:nvPr/>
        </p:nvSpPr>
        <p:spPr bwMode="auto">
          <a:xfrm>
            <a:off x="7250113" y="6588125"/>
            <a:ext cx="204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a:t> Croatian Science Foundation</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878" y="2781186"/>
            <a:ext cx="1382244" cy="1151870"/>
          </a:xfrm>
          <a:prstGeom prst="rect">
            <a:avLst/>
          </a:prstGeom>
        </p:spPr>
      </p:pic>
    </p:spTree>
    <p:extLst>
      <p:ext uri="{BB962C8B-B14F-4D97-AF65-F5344CB8AC3E}">
        <p14:creationId xmlns:p14="http://schemas.microsoft.com/office/powerpoint/2010/main" val="239364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6237312"/>
          </a:xfrm>
          <a:prstGeom prst="rect">
            <a:avLst/>
          </a:prstGeom>
        </p:spPr>
      </p:pic>
      <p:sp>
        <p:nvSpPr>
          <p:cNvPr id="2" name="TextBox 1"/>
          <p:cNvSpPr txBox="1"/>
          <p:nvPr/>
        </p:nvSpPr>
        <p:spPr>
          <a:xfrm>
            <a:off x="1259632" y="1052736"/>
            <a:ext cx="1944216" cy="677108"/>
          </a:xfrm>
          <a:prstGeom prst="rect">
            <a:avLst/>
          </a:prstGeom>
          <a:noFill/>
        </p:spPr>
        <p:txBody>
          <a:bodyPr wrap="square" rtlCol="0">
            <a:spAutoFit/>
          </a:bodyPr>
          <a:lstStyle/>
          <a:p>
            <a:r>
              <a:rPr lang="hr-HR" sz="1400" dirty="0" smtClean="0"/>
              <a:t>1 </a:t>
            </a:r>
            <a:r>
              <a:rPr lang="hr-HR" sz="1400" dirty="0" err="1" smtClean="0"/>
              <a:t>recombinant</a:t>
            </a:r>
            <a:endParaRPr lang="hr-HR" sz="1400" dirty="0" smtClean="0"/>
          </a:p>
          <a:p>
            <a:r>
              <a:rPr lang="hr-HR" sz="1400" dirty="0" smtClean="0"/>
              <a:t>2 AD </a:t>
            </a:r>
            <a:r>
              <a:rPr lang="hr-HR" sz="1000" dirty="0" smtClean="0"/>
              <a:t>(</a:t>
            </a:r>
            <a:r>
              <a:rPr lang="hr-HR" sz="1000" dirty="0" err="1" smtClean="0"/>
              <a:t>phosphorylation</a:t>
            </a:r>
            <a:r>
              <a:rPr lang="hr-HR" sz="1000" dirty="0" smtClean="0"/>
              <a:t>-</a:t>
            </a:r>
            <a:r>
              <a:rPr lang="hr-HR" sz="1000" dirty="0" err="1" smtClean="0"/>
              <a:t>independent</a:t>
            </a:r>
            <a:r>
              <a:rPr lang="hr-HR" sz="1000" dirty="0" smtClean="0"/>
              <a:t> </a:t>
            </a:r>
            <a:r>
              <a:rPr lang="hr-HR" sz="1000" dirty="0" err="1" smtClean="0"/>
              <a:t>anti</a:t>
            </a:r>
            <a:r>
              <a:rPr lang="hr-HR" sz="1000" dirty="0" smtClean="0"/>
              <a:t>-</a:t>
            </a:r>
            <a:r>
              <a:rPr lang="hr-HR" sz="1000" dirty="0" err="1" smtClean="0"/>
              <a:t>tau</a:t>
            </a:r>
            <a:r>
              <a:rPr lang="hr-HR" sz="1000" dirty="0" smtClean="0"/>
              <a:t> </a:t>
            </a:r>
            <a:r>
              <a:rPr lang="hr-HR" sz="1000" dirty="0" err="1" smtClean="0"/>
              <a:t>antibody</a:t>
            </a:r>
            <a:r>
              <a:rPr lang="hr-HR" sz="1000" dirty="0" smtClean="0"/>
              <a:t>)</a:t>
            </a:r>
            <a:endParaRPr lang="en-US" sz="1000" dirty="0"/>
          </a:p>
        </p:txBody>
      </p:sp>
      <p:sp>
        <p:nvSpPr>
          <p:cNvPr id="5" name="TextBox 4"/>
          <p:cNvSpPr txBox="1"/>
          <p:nvPr/>
        </p:nvSpPr>
        <p:spPr>
          <a:xfrm>
            <a:off x="7065098" y="6516052"/>
            <a:ext cx="2078902" cy="369332"/>
          </a:xfrm>
          <a:prstGeom prst="rect">
            <a:avLst/>
          </a:prstGeom>
          <a:noFill/>
        </p:spPr>
        <p:txBody>
          <a:bodyPr wrap="none" rtlCol="0">
            <a:spAutoFit/>
          </a:bodyPr>
          <a:lstStyle/>
          <a:p>
            <a:r>
              <a:rPr lang="hr-HR" dirty="0" err="1" smtClean="0"/>
              <a:t>Spillantini</a:t>
            </a:r>
            <a:r>
              <a:rPr lang="hr-HR" dirty="0" smtClean="0"/>
              <a:t> / </a:t>
            </a:r>
            <a:r>
              <a:rPr lang="hr-HR" dirty="0" err="1" smtClean="0"/>
              <a:t>Goedert</a:t>
            </a:r>
            <a:endParaRPr lang="en-US" dirty="0"/>
          </a:p>
        </p:txBody>
      </p:sp>
      <p:sp>
        <p:nvSpPr>
          <p:cNvPr id="6" name="TextBox 5"/>
          <p:cNvSpPr txBox="1"/>
          <p:nvPr/>
        </p:nvSpPr>
        <p:spPr>
          <a:xfrm>
            <a:off x="0" y="-4737"/>
            <a:ext cx="1368152" cy="769441"/>
          </a:xfrm>
          <a:prstGeom prst="rect">
            <a:avLst/>
          </a:prstGeom>
          <a:solidFill>
            <a:schemeClr val="bg1"/>
          </a:solidFill>
        </p:spPr>
        <p:txBody>
          <a:bodyPr wrap="square" rtlCol="0">
            <a:spAutoFit/>
          </a:bodyPr>
          <a:lstStyle/>
          <a:p>
            <a:r>
              <a:rPr lang="hr-HR" sz="4400" dirty="0" smtClean="0"/>
              <a:t>1998</a:t>
            </a:r>
            <a:endParaRPr lang="en-US" sz="4400" dirty="0"/>
          </a:p>
        </p:txBody>
      </p:sp>
    </p:spTree>
    <p:extLst>
      <p:ext uri="{BB962C8B-B14F-4D97-AF65-F5344CB8AC3E}">
        <p14:creationId xmlns:p14="http://schemas.microsoft.com/office/powerpoint/2010/main" val="548831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rainconcentrfosfot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31" y="1860212"/>
            <a:ext cx="4382343" cy="329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296" y="0"/>
            <a:ext cx="1368152" cy="769441"/>
          </a:xfrm>
          <a:prstGeom prst="rect">
            <a:avLst/>
          </a:prstGeom>
          <a:noFill/>
        </p:spPr>
        <p:txBody>
          <a:bodyPr wrap="square" rtlCol="0">
            <a:spAutoFit/>
          </a:bodyPr>
          <a:lstStyle/>
          <a:p>
            <a:r>
              <a:rPr lang="hr-HR" sz="4400" dirty="0" smtClean="0"/>
              <a:t>1999</a:t>
            </a:r>
            <a:endParaRPr lang="en-US" sz="4400" dirty="0"/>
          </a:p>
        </p:txBody>
      </p:sp>
      <p:pic>
        <p:nvPicPr>
          <p:cNvPr id="6" name="Picture 4" descr="presence of n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860212"/>
            <a:ext cx="4392488" cy="329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44874" y="6488668"/>
            <a:ext cx="1143262" cy="369332"/>
          </a:xfrm>
          <a:prstGeom prst="rect">
            <a:avLst/>
          </a:prstGeom>
          <a:noFill/>
        </p:spPr>
        <p:txBody>
          <a:bodyPr wrap="none" rtlCol="0">
            <a:spAutoFit/>
          </a:bodyPr>
          <a:lstStyle/>
          <a:p>
            <a:r>
              <a:rPr lang="hr-HR" dirty="0" err="1" smtClean="0"/>
              <a:t>Herrmann</a:t>
            </a:r>
            <a:endParaRPr lang="en-US" dirty="0"/>
          </a:p>
        </p:txBody>
      </p:sp>
      <p:sp>
        <p:nvSpPr>
          <p:cNvPr id="8" name="Rectangle 7"/>
          <p:cNvSpPr/>
          <p:nvPr/>
        </p:nvSpPr>
        <p:spPr>
          <a:xfrm>
            <a:off x="5940152" y="1988841"/>
            <a:ext cx="2520280" cy="400110"/>
          </a:xfrm>
          <a:prstGeom prst="rect">
            <a:avLst/>
          </a:prstGeom>
        </p:spPr>
        <p:txBody>
          <a:bodyPr wrap="square">
            <a:spAutoFit/>
          </a:bodyPr>
          <a:lstStyle/>
          <a:p>
            <a:r>
              <a:rPr lang="hr-HR" sz="1000" dirty="0" err="1"/>
              <a:t>Category</a:t>
            </a:r>
            <a:r>
              <a:rPr lang="hr-HR" sz="1000" dirty="0"/>
              <a:t> 0 – </a:t>
            </a:r>
            <a:r>
              <a:rPr lang="hr-HR" sz="1000" dirty="0" err="1"/>
              <a:t>absence</a:t>
            </a:r>
            <a:r>
              <a:rPr lang="hr-HR" sz="1000" dirty="0"/>
              <a:t> </a:t>
            </a:r>
            <a:r>
              <a:rPr lang="hr-HR" sz="1000" dirty="0" err="1"/>
              <a:t>of</a:t>
            </a:r>
            <a:r>
              <a:rPr lang="hr-HR" sz="1000" dirty="0"/>
              <a:t> </a:t>
            </a:r>
            <a:r>
              <a:rPr lang="hr-HR" sz="1000" dirty="0" smtClean="0"/>
              <a:t>NFT</a:t>
            </a:r>
            <a:endParaRPr lang="hr-HR" sz="1000" dirty="0"/>
          </a:p>
          <a:p>
            <a:r>
              <a:rPr lang="hr-HR" sz="1000" dirty="0" err="1"/>
              <a:t>Category</a:t>
            </a:r>
            <a:r>
              <a:rPr lang="hr-HR" sz="1000" dirty="0"/>
              <a:t> 1 – </a:t>
            </a:r>
            <a:r>
              <a:rPr lang="hr-HR" sz="1000" dirty="0" err="1"/>
              <a:t>presence</a:t>
            </a:r>
            <a:r>
              <a:rPr lang="hr-HR" sz="1000" dirty="0"/>
              <a:t> </a:t>
            </a:r>
            <a:r>
              <a:rPr lang="hr-HR" sz="1000" dirty="0" err="1"/>
              <a:t>of</a:t>
            </a:r>
            <a:r>
              <a:rPr lang="hr-HR" sz="1000" dirty="0"/>
              <a:t> </a:t>
            </a:r>
            <a:r>
              <a:rPr lang="hr-HR" sz="1000" dirty="0" smtClean="0"/>
              <a:t>NFT</a:t>
            </a:r>
            <a:endParaRPr lang="hr-HR" sz="1000" dirty="0"/>
          </a:p>
        </p:txBody>
      </p:sp>
      <p:sp>
        <p:nvSpPr>
          <p:cNvPr id="9" name="TextBox 8"/>
          <p:cNvSpPr txBox="1"/>
          <p:nvPr/>
        </p:nvSpPr>
        <p:spPr>
          <a:xfrm>
            <a:off x="2061699" y="620688"/>
            <a:ext cx="5020602" cy="523220"/>
          </a:xfrm>
          <a:prstGeom prst="rect">
            <a:avLst/>
          </a:prstGeom>
          <a:noFill/>
        </p:spPr>
        <p:txBody>
          <a:bodyPr wrap="square" rtlCol="0">
            <a:spAutoFit/>
          </a:bodyPr>
          <a:lstStyle/>
          <a:p>
            <a:r>
              <a:rPr lang="hr-HR" sz="2800" dirty="0" err="1" smtClean="0"/>
              <a:t>Brain</a:t>
            </a:r>
            <a:r>
              <a:rPr lang="hr-HR" sz="2800" dirty="0" smtClean="0"/>
              <a:t> </a:t>
            </a:r>
            <a:r>
              <a:rPr lang="hr-HR" sz="2800" dirty="0" err="1" smtClean="0"/>
              <a:t>phosphorylated</a:t>
            </a:r>
            <a:r>
              <a:rPr lang="hr-HR" sz="2800" dirty="0" smtClean="0"/>
              <a:t> </a:t>
            </a:r>
            <a:r>
              <a:rPr lang="hr-HR" sz="2800" dirty="0" err="1" smtClean="0"/>
              <a:t>tau</a:t>
            </a:r>
            <a:r>
              <a:rPr lang="hr-HR" sz="2800" dirty="0" smtClean="0"/>
              <a:t> </a:t>
            </a:r>
            <a:r>
              <a:rPr lang="hr-HR" sz="2800" dirty="0" err="1" smtClean="0"/>
              <a:t>in</a:t>
            </a:r>
            <a:r>
              <a:rPr lang="hr-HR" sz="2800" dirty="0" smtClean="0"/>
              <a:t> AD</a:t>
            </a:r>
            <a:endParaRPr lang="en-US" sz="2800" dirty="0"/>
          </a:p>
        </p:txBody>
      </p:sp>
    </p:spTree>
    <p:extLst>
      <p:ext uri="{BB962C8B-B14F-4D97-AF65-F5344CB8AC3E}">
        <p14:creationId xmlns:p14="http://schemas.microsoft.com/office/powerpoint/2010/main" val="263869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5" name="Picture 3" descr="tauho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28775"/>
            <a:ext cx="6324600" cy="5105400"/>
          </a:xfrm>
          <a:prstGeom prst="rect">
            <a:avLst/>
          </a:prstGeom>
          <a:noFill/>
          <a:extLst>
            <a:ext uri="{909E8E84-426E-40DD-AFC4-6F175D3DCCD1}">
              <a14:hiddenFill xmlns:a14="http://schemas.microsoft.com/office/drawing/2010/main">
                <a:solidFill>
                  <a:srgbClr val="FFFFFF"/>
                </a:solidFill>
              </a14:hiddenFill>
            </a:ext>
          </a:extLst>
        </p:spPr>
      </p:pic>
      <p:sp>
        <p:nvSpPr>
          <p:cNvPr id="177157" name="Text Box 5"/>
          <p:cNvSpPr txBox="1">
            <a:spLocks noChangeArrowheads="1"/>
          </p:cNvSpPr>
          <p:nvPr/>
        </p:nvSpPr>
        <p:spPr bwMode="auto">
          <a:xfrm>
            <a:off x="6038850" y="39909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sz="1600" b="1"/>
              <a:t>SF</a:t>
            </a:r>
            <a:endParaRPr lang="en-GB" sz="1600" b="1"/>
          </a:p>
        </p:txBody>
      </p:sp>
      <p:sp>
        <p:nvSpPr>
          <p:cNvPr id="177158" name="Line 6"/>
          <p:cNvSpPr>
            <a:spLocks noChangeShapeType="1"/>
          </p:cNvSpPr>
          <p:nvPr/>
        </p:nvSpPr>
        <p:spPr bwMode="auto">
          <a:xfrm flipH="1">
            <a:off x="6038850" y="4293096"/>
            <a:ext cx="152400" cy="3836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0" name="Text Box 8"/>
          <p:cNvSpPr txBox="1">
            <a:spLocks noChangeArrowheads="1"/>
          </p:cNvSpPr>
          <p:nvPr/>
        </p:nvSpPr>
        <p:spPr bwMode="auto">
          <a:xfrm>
            <a:off x="4743450" y="3381375"/>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sz="1400" b="1">
                <a:latin typeface="Tahoma" pitchFamily="34" charset="0"/>
              </a:rPr>
              <a:t>and 2C</a:t>
            </a:r>
            <a:endParaRPr lang="en-GB" sz="1400" b="1">
              <a:latin typeface="Tahoma" pitchFamily="34" charset="0"/>
            </a:endParaRPr>
          </a:p>
        </p:txBody>
      </p:sp>
      <p:sp>
        <p:nvSpPr>
          <p:cNvPr id="177162" name="Text Box 10"/>
          <p:cNvSpPr txBox="1">
            <a:spLocks noChangeArrowheads="1"/>
          </p:cNvSpPr>
          <p:nvPr/>
        </p:nvSpPr>
        <p:spPr bwMode="auto">
          <a:xfrm>
            <a:off x="4819650" y="4600575"/>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sz="1400" b="1" dirty="0" err="1">
                <a:latin typeface="Tahoma" pitchFamily="34" charset="0"/>
              </a:rPr>
              <a:t>insoluble</a:t>
            </a:r>
            <a:endParaRPr lang="en-GB" sz="1400" b="1" dirty="0">
              <a:latin typeface="Tahoma" pitchFamily="34" charset="0"/>
            </a:endParaRPr>
          </a:p>
        </p:txBody>
      </p:sp>
      <p:sp>
        <p:nvSpPr>
          <p:cNvPr id="177163" name="Text Box 11"/>
          <p:cNvSpPr txBox="1">
            <a:spLocks noChangeArrowheads="1"/>
          </p:cNvSpPr>
          <p:nvPr/>
        </p:nvSpPr>
        <p:spPr bwMode="auto">
          <a:xfrm>
            <a:off x="5124450" y="1628775"/>
            <a:ext cx="2743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sz="800" b="1">
                <a:latin typeface="Tahoma" pitchFamily="34" charset="0"/>
              </a:rPr>
              <a:t>tau has 2.5-3.5 mols of phosphate/mol of protein</a:t>
            </a:r>
            <a:endParaRPr lang="en-GB" sz="800" b="1">
              <a:latin typeface="Tahoma" pitchFamily="34" charset="0"/>
            </a:endParaRPr>
          </a:p>
        </p:txBody>
      </p:sp>
      <p:sp>
        <p:nvSpPr>
          <p:cNvPr id="177164" name="Text Box 12"/>
          <p:cNvSpPr txBox="1">
            <a:spLocks noChangeArrowheads="1"/>
          </p:cNvSpPr>
          <p:nvPr/>
        </p:nvSpPr>
        <p:spPr bwMode="auto">
          <a:xfrm>
            <a:off x="1619250" y="4676775"/>
            <a:ext cx="2743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sz="800" b="1">
                <a:latin typeface="Tahoma" pitchFamily="34" charset="0"/>
              </a:rPr>
              <a:t>tau has 6-12 mols of phosphate/mol of protein</a:t>
            </a:r>
            <a:endParaRPr lang="en-GB" sz="800" b="1">
              <a:latin typeface="Tahoma" pitchFamily="34" charset="0"/>
            </a:endParaRPr>
          </a:p>
        </p:txBody>
      </p:sp>
      <p:sp>
        <p:nvSpPr>
          <p:cNvPr id="177165" name="Rectangle 13"/>
          <p:cNvSpPr>
            <a:spLocks noGrp="1" noChangeArrowheads="1"/>
          </p:cNvSpPr>
          <p:nvPr>
            <p:ph type="title"/>
          </p:nvPr>
        </p:nvSpPr>
        <p:spPr>
          <a:xfrm>
            <a:off x="1115616" y="260648"/>
            <a:ext cx="6770254" cy="1143000"/>
          </a:xfrm>
        </p:spPr>
        <p:txBody>
          <a:bodyPr>
            <a:normAutofit/>
          </a:bodyPr>
          <a:lstStyle/>
          <a:p>
            <a:r>
              <a:rPr lang="hr-HR" sz="3600" dirty="0" err="1" smtClean="0"/>
              <a:t>Normal</a:t>
            </a:r>
            <a:r>
              <a:rPr lang="hr-HR" sz="3600" dirty="0" smtClean="0"/>
              <a:t> </a:t>
            </a:r>
            <a:r>
              <a:rPr lang="hr-HR" sz="3600" dirty="0" err="1" smtClean="0"/>
              <a:t>vs</a:t>
            </a:r>
            <a:r>
              <a:rPr lang="hr-HR" sz="3600" dirty="0" smtClean="0"/>
              <a:t>. AD </a:t>
            </a:r>
            <a:r>
              <a:rPr lang="hr-HR" sz="3600" dirty="0" err="1" smtClean="0"/>
              <a:t>tau</a:t>
            </a:r>
            <a:r>
              <a:rPr lang="hr-HR" sz="3600" dirty="0" smtClean="0"/>
              <a:t> </a:t>
            </a:r>
            <a:r>
              <a:rPr lang="hr-HR" sz="3600" dirty="0" err="1" smtClean="0"/>
              <a:t>phosphorylation</a:t>
            </a:r>
            <a:endParaRPr lang="hr-HR" sz="3600" dirty="0"/>
          </a:p>
        </p:txBody>
      </p:sp>
      <p:sp>
        <p:nvSpPr>
          <p:cNvPr id="11" name="TextBox 10"/>
          <p:cNvSpPr txBox="1"/>
          <p:nvPr/>
        </p:nvSpPr>
        <p:spPr>
          <a:xfrm>
            <a:off x="-25296" y="0"/>
            <a:ext cx="1368152" cy="769441"/>
          </a:xfrm>
          <a:prstGeom prst="rect">
            <a:avLst/>
          </a:prstGeom>
          <a:noFill/>
        </p:spPr>
        <p:txBody>
          <a:bodyPr wrap="square" rtlCol="0">
            <a:spAutoFit/>
          </a:bodyPr>
          <a:lstStyle/>
          <a:p>
            <a:r>
              <a:rPr lang="hr-HR" sz="4400" dirty="0" smtClean="0"/>
              <a:t>2000</a:t>
            </a:r>
            <a:endParaRPr lang="en-US" sz="4400" dirty="0"/>
          </a:p>
        </p:txBody>
      </p:sp>
      <p:sp>
        <p:nvSpPr>
          <p:cNvPr id="12" name="TextBox 11"/>
          <p:cNvSpPr txBox="1"/>
          <p:nvPr/>
        </p:nvSpPr>
        <p:spPr>
          <a:xfrm>
            <a:off x="8481639" y="6488668"/>
            <a:ext cx="662361" cy="369332"/>
          </a:xfrm>
          <a:prstGeom prst="rect">
            <a:avLst/>
          </a:prstGeom>
          <a:noFill/>
        </p:spPr>
        <p:txBody>
          <a:bodyPr wrap="none" rtlCol="0">
            <a:spAutoFit/>
          </a:bodyPr>
          <a:lstStyle/>
          <a:p>
            <a:r>
              <a:rPr lang="hr-HR" dirty="0" err="1" smtClean="0"/>
              <a:t>Bueé</a:t>
            </a:r>
            <a:endParaRPr lang="en-US" dirty="0"/>
          </a:p>
        </p:txBody>
      </p:sp>
    </p:spTree>
    <p:extLst>
      <p:ext uri="{BB962C8B-B14F-4D97-AF65-F5344CB8AC3E}">
        <p14:creationId xmlns:p14="http://schemas.microsoft.com/office/powerpoint/2010/main" val="2683651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6" name="Group 4"/>
          <p:cNvGrpSpPr>
            <a:grpSpLocks/>
          </p:cNvGrpSpPr>
          <p:nvPr/>
        </p:nvGrpSpPr>
        <p:grpSpPr bwMode="auto">
          <a:xfrm rot="10800000">
            <a:off x="323850" y="4425300"/>
            <a:ext cx="8383588" cy="2388075"/>
            <a:chOff x="207" y="768"/>
            <a:chExt cx="5942" cy="1086"/>
          </a:xfrm>
        </p:grpSpPr>
        <p:grpSp>
          <p:nvGrpSpPr>
            <p:cNvPr id="120840" name="Group 8"/>
            <p:cNvGrpSpPr>
              <a:grpSpLocks/>
            </p:cNvGrpSpPr>
            <p:nvPr/>
          </p:nvGrpSpPr>
          <p:grpSpPr bwMode="auto">
            <a:xfrm>
              <a:off x="207" y="768"/>
              <a:ext cx="5942" cy="1086"/>
              <a:chOff x="207" y="768"/>
              <a:chExt cx="5942" cy="1086"/>
            </a:xfrm>
          </p:grpSpPr>
          <p:grpSp>
            <p:nvGrpSpPr>
              <p:cNvPr id="120841" name="Group 9"/>
              <p:cNvGrpSpPr>
                <a:grpSpLocks noChangeAspect="1"/>
              </p:cNvGrpSpPr>
              <p:nvPr/>
            </p:nvGrpSpPr>
            <p:grpSpPr bwMode="auto">
              <a:xfrm>
                <a:off x="359" y="1284"/>
                <a:ext cx="5602" cy="363"/>
                <a:chOff x="649" y="2994"/>
                <a:chExt cx="4708" cy="343"/>
              </a:xfrm>
            </p:grpSpPr>
            <p:sp>
              <p:nvSpPr>
                <p:cNvPr id="120842" name="Line 10"/>
                <p:cNvSpPr>
                  <a:spLocks noChangeAspect="1" noChangeShapeType="1"/>
                </p:cNvSpPr>
                <p:nvPr/>
              </p:nvSpPr>
              <p:spPr bwMode="auto">
                <a:xfrm flipV="1">
                  <a:off x="1123" y="2994"/>
                  <a:ext cx="1" cy="20"/>
                </a:xfrm>
                <a:prstGeom prst="line">
                  <a:avLst/>
                </a:prstGeom>
                <a:noFill/>
                <a:ln w="4762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3" name="Line 11"/>
                <p:cNvSpPr>
                  <a:spLocks noChangeAspect="1" noChangeShapeType="1"/>
                </p:cNvSpPr>
                <p:nvPr/>
              </p:nvSpPr>
              <p:spPr bwMode="auto">
                <a:xfrm flipV="1">
                  <a:off x="1687" y="2994"/>
                  <a:ext cx="1" cy="20"/>
                </a:xfrm>
                <a:prstGeom prst="line">
                  <a:avLst/>
                </a:prstGeom>
                <a:noFill/>
                <a:ln w="4762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4" name="Line 12"/>
                <p:cNvSpPr>
                  <a:spLocks noChangeAspect="1" noChangeShapeType="1"/>
                </p:cNvSpPr>
                <p:nvPr/>
              </p:nvSpPr>
              <p:spPr bwMode="auto">
                <a:xfrm flipV="1">
                  <a:off x="1687" y="2994"/>
                  <a:ext cx="1" cy="30"/>
                </a:xfrm>
                <a:prstGeom prst="line">
                  <a:avLst/>
                </a:prstGeom>
                <a:noFill/>
                <a:ln w="4762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5" name="Line 13"/>
                <p:cNvSpPr>
                  <a:spLocks noChangeAspect="1" noChangeShapeType="1"/>
                </p:cNvSpPr>
                <p:nvPr/>
              </p:nvSpPr>
              <p:spPr bwMode="auto">
                <a:xfrm flipV="1">
                  <a:off x="1082"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6" name="Line 14"/>
                <p:cNvSpPr>
                  <a:spLocks noChangeAspect="1" noChangeShapeType="1"/>
                </p:cNvSpPr>
                <p:nvPr/>
              </p:nvSpPr>
              <p:spPr bwMode="auto">
                <a:xfrm>
                  <a:off x="1052" y="2994"/>
                  <a:ext cx="71" cy="1"/>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7" name="Line 15"/>
                <p:cNvSpPr>
                  <a:spLocks noChangeAspect="1" noChangeShapeType="1"/>
                </p:cNvSpPr>
                <p:nvPr/>
              </p:nvSpPr>
              <p:spPr bwMode="auto">
                <a:xfrm flipV="1">
                  <a:off x="1123"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8" name="Line 16"/>
                <p:cNvSpPr>
                  <a:spLocks noChangeAspect="1" noChangeShapeType="1"/>
                </p:cNvSpPr>
                <p:nvPr/>
              </p:nvSpPr>
              <p:spPr bwMode="auto">
                <a:xfrm>
                  <a:off x="1092" y="2994"/>
                  <a:ext cx="71" cy="1"/>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9" name="Line 17"/>
                <p:cNvSpPr>
                  <a:spLocks noChangeAspect="1" noChangeShapeType="1"/>
                </p:cNvSpPr>
                <p:nvPr/>
              </p:nvSpPr>
              <p:spPr bwMode="auto">
                <a:xfrm flipV="1">
                  <a:off x="1334"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0" name="Line 18"/>
                <p:cNvSpPr>
                  <a:spLocks noChangeAspect="1" noChangeShapeType="1"/>
                </p:cNvSpPr>
                <p:nvPr/>
              </p:nvSpPr>
              <p:spPr bwMode="auto">
                <a:xfrm>
                  <a:off x="1304" y="2994"/>
                  <a:ext cx="70" cy="1"/>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Aspect="1" noChangeShapeType="1"/>
                </p:cNvSpPr>
                <p:nvPr/>
              </p:nvSpPr>
              <p:spPr bwMode="auto">
                <a:xfrm flipV="1">
                  <a:off x="679"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Line 20"/>
                <p:cNvSpPr>
                  <a:spLocks noChangeAspect="1" noChangeShapeType="1"/>
                </p:cNvSpPr>
                <p:nvPr/>
              </p:nvSpPr>
              <p:spPr bwMode="auto">
                <a:xfrm>
                  <a:off x="649" y="2994"/>
                  <a:ext cx="70" cy="1"/>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3" name="Line 21"/>
                <p:cNvSpPr>
                  <a:spLocks noChangeAspect="1" noChangeShapeType="1"/>
                </p:cNvSpPr>
                <p:nvPr/>
              </p:nvSpPr>
              <p:spPr bwMode="auto">
                <a:xfrm flipV="1">
                  <a:off x="2282"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4" name="Line 22"/>
                <p:cNvSpPr>
                  <a:spLocks noChangeAspect="1" noChangeShapeType="1"/>
                </p:cNvSpPr>
                <p:nvPr/>
              </p:nvSpPr>
              <p:spPr bwMode="auto">
                <a:xfrm flipV="1">
                  <a:off x="2534"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5" name="Line 23"/>
                <p:cNvSpPr>
                  <a:spLocks noChangeAspect="1" noChangeShapeType="1"/>
                </p:cNvSpPr>
                <p:nvPr/>
              </p:nvSpPr>
              <p:spPr bwMode="auto">
                <a:xfrm flipV="1">
                  <a:off x="2605"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6" name="Line 24"/>
                <p:cNvSpPr>
                  <a:spLocks noChangeAspect="1" noChangeShapeType="1"/>
                </p:cNvSpPr>
                <p:nvPr/>
              </p:nvSpPr>
              <p:spPr bwMode="auto">
                <a:xfrm flipV="1">
                  <a:off x="2806"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7" name="Line 25"/>
                <p:cNvSpPr>
                  <a:spLocks noChangeAspect="1" noChangeShapeType="1"/>
                </p:cNvSpPr>
                <p:nvPr/>
              </p:nvSpPr>
              <p:spPr bwMode="auto">
                <a:xfrm flipV="1">
                  <a:off x="2837"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8" name="Line 26"/>
                <p:cNvSpPr>
                  <a:spLocks noChangeAspect="1" noChangeShapeType="1"/>
                </p:cNvSpPr>
                <p:nvPr/>
              </p:nvSpPr>
              <p:spPr bwMode="auto">
                <a:xfrm flipV="1">
                  <a:off x="2877"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9" name="Line 27"/>
                <p:cNvSpPr>
                  <a:spLocks noChangeAspect="1" noChangeShapeType="1"/>
                </p:cNvSpPr>
                <p:nvPr/>
              </p:nvSpPr>
              <p:spPr bwMode="auto">
                <a:xfrm flipV="1">
                  <a:off x="2947"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0" name="Line 28"/>
                <p:cNvSpPr>
                  <a:spLocks noChangeAspect="1" noChangeShapeType="1"/>
                </p:cNvSpPr>
                <p:nvPr/>
              </p:nvSpPr>
              <p:spPr bwMode="auto">
                <a:xfrm flipV="1">
                  <a:off x="3008"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1" name="Line 29"/>
                <p:cNvSpPr>
                  <a:spLocks noChangeAspect="1" noChangeShapeType="1"/>
                </p:cNvSpPr>
                <p:nvPr/>
              </p:nvSpPr>
              <p:spPr bwMode="auto">
                <a:xfrm flipV="1">
                  <a:off x="3169"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2" name="Line 30"/>
                <p:cNvSpPr>
                  <a:spLocks noChangeAspect="1" noChangeShapeType="1"/>
                </p:cNvSpPr>
                <p:nvPr/>
              </p:nvSpPr>
              <p:spPr bwMode="auto">
                <a:xfrm flipV="1">
                  <a:off x="3209"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3" name="Line 31"/>
                <p:cNvSpPr>
                  <a:spLocks noChangeAspect="1" noChangeShapeType="1"/>
                </p:cNvSpPr>
                <p:nvPr/>
              </p:nvSpPr>
              <p:spPr bwMode="auto">
                <a:xfrm flipV="1">
                  <a:off x="5034"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4" name="Line 32"/>
                <p:cNvSpPr>
                  <a:spLocks noChangeAspect="1" noChangeShapeType="1"/>
                </p:cNvSpPr>
                <p:nvPr/>
              </p:nvSpPr>
              <p:spPr bwMode="auto">
                <a:xfrm flipV="1">
                  <a:off x="5125"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5" name="Line 33"/>
                <p:cNvSpPr>
                  <a:spLocks noChangeAspect="1" noChangeShapeType="1"/>
                </p:cNvSpPr>
                <p:nvPr/>
              </p:nvSpPr>
              <p:spPr bwMode="auto">
                <a:xfrm flipV="1">
                  <a:off x="5326" y="2994"/>
                  <a:ext cx="1" cy="313"/>
                </a:xfrm>
                <a:prstGeom prst="line">
                  <a:avLst/>
                </a:prstGeom>
                <a:noFill/>
                <a:ln w="15875">
                  <a:solidFill>
                    <a:srgbClr val="51D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6" name="Freeform 34"/>
                <p:cNvSpPr>
                  <a:spLocks noChangeAspect="1"/>
                </p:cNvSpPr>
                <p:nvPr/>
              </p:nvSpPr>
              <p:spPr bwMode="auto">
                <a:xfrm>
                  <a:off x="1052"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67" name="Freeform 35"/>
                <p:cNvSpPr>
                  <a:spLocks noChangeAspect="1"/>
                </p:cNvSpPr>
                <p:nvPr/>
              </p:nvSpPr>
              <p:spPr bwMode="auto">
                <a:xfrm>
                  <a:off x="1092"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68" name="Freeform 36"/>
                <p:cNvSpPr>
                  <a:spLocks noChangeAspect="1"/>
                </p:cNvSpPr>
                <p:nvPr/>
              </p:nvSpPr>
              <p:spPr bwMode="auto">
                <a:xfrm>
                  <a:off x="1304"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69" name="Freeform 37"/>
                <p:cNvSpPr>
                  <a:spLocks noChangeAspect="1"/>
                </p:cNvSpPr>
                <p:nvPr/>
              </p:nvSpPr>
              <p:spPr bwMode="auto">
                <a:xfrm>
                  <a:off x="649"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0" name="Freeform 38"/>
                <p:cNvSpPr>
                  <a:spLocks noChangeAspect="1"/>
                </p:cNvSpPr>
                <p:nvPr/>
              </p:nvSpPr>
              <p:spPr bwMode="auto">
                <a:xfrm>
                  <a:off x="2252"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1" name="Freeform 39"/>
                <p:cNvSpPr>
                  <a:spLocks noChangeAspect="1"/>
                </p:cNvSpPr>
                <p:nvPr/>
              </p:nvSpPr>
              <p:spPr bwMode="auto">
                <a:xfrm>
                  <a:off x="2504"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2" name="Freeform 40"/>
                <p:cNvSpPr>
                  <a:spLocks noChangeAspect="1"/>
                </p:cNvSpPr>
                <p:nvPr/>
              </p:nvSpPr>
              <p:spPr bwMode="auto">
                <a:xfrm>
                  <a:off x="2575"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3" name="Freeform 41"/>
                <p:cNvSpPr>
                  <a:spLocks noChangeAspect="1"/>
                </p:cNvSpPr>
                <p:nvPr/>
              </p:nvSpPr>
              <p:spPr bwMode="auto">
                <a:xfrm>
                  <a:off x="2776"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4" name="Freeform 42"/>
                <p:cNvSpPr>
                  <a:spLocks noChangeAspect="1"/>
                </p:cNvSpPr>
                <p:nvPr/>
              </p:nvSpPr>
              <p:spPr bwMode="auto">
                <a:xfrm>
                  <a:off x="2806"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5" name="Freeform 43"/>
                <p:cNvSpPr>
                  <a:spLocks noChangeAspect="1"/>
                </p:cNvSpPr>
                <p:nvPr/>
              </p:nvSpPr>
              <p:spPr bwMode="auto">
                <a:xfrm>
                  <a:off x="2847"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6" name="Freeform 44"/>
                <p:cNvSpPr>
                  <a:spLocks noChangeAspect="1"/>
                </p:cNvSpPr>
                <p:nvPr/>
              </p:nvSpPr>
              <p:spPr bwMode="auto">
                <a:xfrm>
                  <a:off x="2917"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7" name="Freeform 45"/>
                <p:cNvSpPr>
                  <a:spLocks noChangeAspect="1"/>
                </p:cNvSpPr>
                <p:nvPr/>
              </p:nvSpPr>
              <p:spPr bwMode="auto">
                <a:xfrm>
                  <a:off x="2978"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8" name="Freeform 46"/>
                <p:cNvSpPr>
                  <a:spLocks noChangeAspect="1"/>
                </p:cNvSpPr>
                <p:nvPr/>
              </p:nvSpPr>
              <p:spPr bwMode="auto">
                <a:xfrm>
                  <a:off x="3139"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79" name="Freeform 47"/>
                <p:cNvSpPr>
                  <a:spLocks noChangeAspect="1"/>
                </p:cNvSpPr>
                <p:nvPr/>
              </p:nvSpPr>
              <p:spPr bwMode="auto">
                <a:xfrm>
                  <a:off x="3179"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80" name="Freeform 48"/>
                <p:cNvSpPr>
                  <a:spLocks noChangeAspect="1"/>
                </p:cNvSpPr>
                <p:nvPr/>
              </p:nvSpPr>
              <p:spPr bwMode="auto">
                <a:xfrm>
                  <a:off x="5004"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81" name="Freeform 49"/>
                <p:cNvSpPr>
                  <a:spLocks noChangeAspect="1"/>
                </p:cNvSpPr>
                <p:nvPr/>
              </p:nvSpPr>
              <p:spPr bwMode="auto">
                <a:xfrm>
                  <a:off x="5095" y="3276"/>
                  <a:ext cx="60"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sp>
              <p:nvSpPr>
                <p:cNvPr id="120882" name="Freeform 50"/>
                <p:cNvSpPr>
                  <a:spLocks noChangeAspect="1"/>
                </p:cNvSpPr>
                <p:nvPr/>
              </p:nvSpPr>
              <p:spPr bwMode="auto">
                <a:xfrm>
                  <a:off x="5296" y="3276"/>
                  <a:ext cx="61" cy="61"/>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51DC00"/>
                </a:solidFill>
                <a:ln w="15875">
                  <a:solidFill>
                    <a:srgbClr val="51DC00"/>
                  </a:solidFill>
                  <a:prstDash val="solid"/>
                  <a:round/>
                  <a:headEnd/>
                  <a:tailEnd/>
                </a:ln>
              </p:spPr>
              <p:txBody>
                <a:bodyPr/>
                <a:lstStyle/>
                <a:p>
                  <a:endParaRPr lang="en-US"/>
                </a:p>
              </p:txBody>
            </p:sp>
          </p:grpSp>
          <p:sp>
            <p:nvSpPr>
              <p:cNvPr id="120883" name="Line 51"/>
              <p:cNvSpPr>
                <a:spLocks noChangeAspect="1" noChangeShapeType="1"/>
              </p:cNvSpPr>
              <p:nvPr/>
            </p:nvSpPr>
            <p:spPr bwMode="auto">
              <a:xfrm flipV="1">
                <a:off x="2263" y="1142"/>
                <a:ext cx="1" cy="21"/>
              </a:xfrm>
              <a:prstGeom prst="line">
                <a:avLst/>
              </a:prstGeom>
              <a:noFill/>
              <a:ln w="476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4" name="Line 52"/>
              <p:cNvSpPr>
                <a:spLocks noChangeAspect="1" noChangeShapeType="1"/>
              </p:cNvSpPr>
              <p:nvPr/>
            </p:nvSpPr>
            <p:spPr bwMode="auto">
              <a:xfrm flipV="1">
                <a:off x="2934" y="1142"/>
                <a:ext cx="1" cy="21"/>
              </a:xfrm>
              <a:prstGeom prst="line">
                <a:avLst/>
              </a:prstGeom>
              <a:noFill/>
              <a:ln w="4762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5" name="Line 53"/>
              <p:cNvSpPr>
                <a:spLocks noChangeAspect="1" noChangeShapeType="1"/>
              </p:cNvSpPr>
              <p:nvPr/>
            </p:nvSpPr>
            <p:spPr bwMode="auto">
              <a:xfrm flipV="1">
                <a:off x="3606" y="1142"/>
                <a:ext cx="1" cy="21"/>
              </a:xfrm>
              <a:prstGeom prst="line">
                <a:avLst/>
              </a:prstGeom>
              <a:noFill/>
              <a:ln w="4762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6" name="Line 54"/>
              <p:cNvSpPr>
                <a:spLocks noChangeAspect="1" noChangeShapeType="1"/>
              </p:cNvSpPr>
              <p:nvPr/>
            </p:nvSpPr>
            <p:spPr bwMode="auto">
              <a:xfrm flipV="1">
                <a:off x="4277" y="1142"/>
                <a:ext cx="1" cy="21"/>
              </a:xfrm>
              <a:prstGeom prst="line">
                <a:avLst/>
              </a:prstGeom>
              <a:noFill/>
              <a:ln w="476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7" name="Line 55"/>
              <p:cNvSpPr>
                <a:spLocks noChangeAspect="1" noChangeShapeType="1"/>
              </p:cNvSpPr>
              <p:nvPr/>
            </p:nvSpPr>
            <p:spPr bwMode="auto">
              <a:xfrm flipV="1">
                <a:off x="4948" y="1142"/>
                <a:ext cx="1" cy="21"/>
              </a:xfrm>
              <a:prstGeom prst="line">
                <a:avLst/>
              </a:prstGeom>
              <a:noFill/>
              <a:ln w="476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8" name="Line 56"/>
              <p:cNvSpPr>
                <a:spLocks noChangeAspect="1" noChangeShapeType="1"/>
              </p:cNvSpPr>
              <p:nvPr/>
            </p:nvSpPr>
            <p:spPr bwMode="auto">
              <a:xfrm flipV="1">
                <a:off x="5620" y="1142"/>
                <a:ext cx="2" cy="21"/>
              </a:xfrm>
              <a:prstGeom prst="line">
                <a:avLst/>
              </a:prstGeom>
              <a:noFill/>
              <a:ln w="4762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89" name="Line 57"/>
              <p:cNvSpPr>
                <a:spLocks noChangeAspect="1" noChangeShapeType="1"/>
              </p:cNvSpPr>
              <p:nvPr/>
            </p:nvSpPr>
            <p:spPr bwMode="auto">
              <a:xfrm flipV="1">
                <a:off x="2934" y="1142"/>
                <a:ext cx="1" cy="32"/>
              </a:xfrm>
              <a:prstGeom prst="line">
                <a:avLst/>
              </a:prstGeom>
              <a:noFill/>
              <a:ln w="4762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0" name="Line 58"/>
              <p:cNvSpPr>
                <a:spLocks noChangeAspect="1" noChangeShapeType="1"/>
              </p:cNvSpPr>
              <p:nvPr/>
            </p:nvSpPr>
            <p:spPr bwMode="auto">
              <a:xfrm flipV="1">
                <a:off x="4277" y="1142"/>
                <a:ext cx="1" cy="32"/>
              </a:xfrm>
              <a:prstGeom prst="line">
                <a:avLst/>
              </a:prstGeom>
              <a:noFill/>
              <a:ln w="476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1" name="Line 59"/>
              <p:cNvSpPr>
                <a:spLocks noChangeAspect="1" noChangeShapeType="1"/>
              </p:cNvSpPr>
              <p:nvPr/>
            </p:nvSpPr>
            <p:spPr bwMode="auto">
              <a:xfrm flipV="1">
                <a:off x="5620" y="1142"/>
                <a:ext cx="2" cy="32"/>
              </a:xfrm>
              <a:prstGeom prst="line">
                <a:avLst/>
              </a:prstGeom>
              <a:noFill/>
              <a:ln w="4762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2" name="Line 60"/>
              <p:cNvSpPr>
                <a:spLocks noChangeAspect="1" noChangeShapeType="1"/>
              </p:cNvSpPr>
              <p:nvPr/>
            </p:nvSpPr>
            <p:spPr bwMode="auto">
              <a:xfrm>
                <a:off x="2683"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3" name="Line 61"/>
              <p:cNvSpPr>
                <a:spLocks noChangeAspect="1" noChangeShapeType="1"/>
              </p:cNvSpPr>
              <p:nvPr/>
            </p:nvSpPr>
            <p:spPr bwMode="auto">
              <a:xfrm>
                <a:off x="2647"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4" name="Line 62"/>
              <p:cNvSpPr>
                <a:spLocks noChangeAspect="1" noChangeShapeType="1"/>
              </p:cNvSpPr>
              <p:nvPr/>
            </p:nvSpPr>
            <p:spPr bwMode="auto">
              <a:xfrm>
                <a:off x="2910"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5" name="Line 63"/>
              <p:cNvSpPr>
                <a:spLocks noChangeAspect="1" noChangeShapeType="1"/>
              </p:cNvSpPr>
              <p:nvPr/>
            </p:nvSpPr>
            <p:spPr bwMode="auto">
              <a:xfrm>
                <a:off x="287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6" name="Line 64"/>
              <p:cNvSpPr>
                <a:spLocks noChangeAspect="1" noChangeShapeType="1"/>
              </p:cNvSpPr>
              <p:nvPr/>
            </p:nvSpPr>
            <p:spPr bwMode="auto">
              <a:xfrm>
                <a:off x="2959"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7" name="Line 65"/>
              <p:cNvSpPr>
                <a:spLocks noChangeAspect="1" noChangeShapeType="1"/>
              </p:cNvSpPr>
              <p:nvPr/>
            </p:nvSpPr>
            <p:spPr bwMode="auto">
              <a:xfrm>
                <a:off x="2922"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8" name="Line 66"/>
              <p:cNvSpPr>
                <a:spLocks noChangeAspect="1" noChangeShapeType="1"/>
              </p:cNvSpPr>
              <p:nvPr/>
            </p:nvSpPr>
            <p:spPr bwMode="auto">
              <a:xfrm>
                <a:off x="3007"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99" name="Line 67"/>
              <p:cNvSpPr>
                <a:spLocks noChangeAspect="1" noChangeShapeType="1"/>
              </p:cNvSpPr>
              <p:nvPr/>
            </p:nvSpPr>
            <p:spPr bwMode="auto">
              <a:xfrm>
                <a:off x="2971"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0" name="Line 68"/>
              <p:cNvSpPr>
                <a:spLocks noChangeAspect="1" noChangeShapeType="1"/>
              </p:cNvSpPr>
              <p:nvPr/>
            </p:nvSpPr>
            <p:spPr bwMode="auto">
              <a:xfrm>
                <a:off x="3042"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1" name="Line 69"/>
              <p:cNvSpPr>
                <a:spLocks noChangeAspect="1" noChangeShapeType="1"/>
              </p:cNvSpPr>
              <p:nvPr/>
            </p:nvSpPr>
            <p:spPr bwMode="auto">
              <a:xfrm>
                <a:off x="3007"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2" name="Line 70"/>
              <p:cNvSpPr>
                <a:spLocks noChangeAspect="1" noChangeShapeType="1"/>
              </p:cNvSpPr>
              <p:nvPr/>
            </p:nvSpPr>
            <p:spPr bwMode="auto">
              <a:xfrm>
                <a:off x="3066"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3" name="Line 71"/>
              <p:cNvSpPr>
                <a:spLocks noChangeAspect="1" noChangeShapeType="1"/>
              </p:cNvSpPr>
              <p:nvPr/>
            </p:nvSpPr>
            <p:spPr bwMode="auto">
              <a:xfrm>
                <a:off x="3030"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4" name="Line 72"/>
              <p:cNvSpPr>
                <a:spLocks noChangeAspect="1" noChangeShapeType="1"/>
              </p:cNvSpPr>
              <p:nvPr/>
            </p:nvSpPr>
            <p:spPr bwMode="auto">
              <a:xfrm>
                <a:off x="3090"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5" name="Line 73"/>
              <p:cNvSpPr>
                <a:spLocks noChangeAspect="1" noChangeShapeType="1"/>
              </p:cNvSpPr>
              <p:nvPr/>
            </p:nvSpPr>
            <p:spPr bwMode="auto">
              <a:xfrm>
                <a:off x="3054"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6" name="Line 74"/>
              <p:cNvSpPr>
                <a:spLocks noChangeAspect="1" noChangeShapeType="1"/>
              </p:cNvSpPr>
              <p:nvPr/>
            </p:nvSpPr>
            <p:spPr bwMode="auto">
              <a:xfrm>
                <a:off x="3127"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7" name="Line 75"/>
              <p:cNvSpPr>
                <a:spLocks noChangeAspect="1" noChangeShapeType="1"/>
              </p:cNvSpPr>
              <p:nvPr/>
            </p:nvSpPr>
            <p:spPr bwMode="auto">
              <a:xfrm>
                <a:off x="3090"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8" name="Line 76"/>
              <p:cNvSpPr>
                <a:spLocks noChangeAspect="1" noChangeShapeType="1"/>
              </p:cNvSpPr>
              <p:nvPr/>
            </p:nvSpPr>
            <p:spPr bwMode="auto">
              <a:xfrm>
                <a:off x="3162" y="800"/>
                <a:ext cx="2"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9" name="Line 77"/>
              <p:cNvSpPr>
                <a:spLocks noChangeAspect="1" noChangeShapeType="1"/>
              </p:cNvSpPr>
              <p:nvPr/>
            </p:nvSpPr>
            <p:spPr bwMode="auto">
              <a:xfrm>
                <a:off x="3127"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0" name="Line 78"/>
              <p:cNvSpPr>
                <a:spLocks noChangeAspect="1" noChangeShapeType="1"/>
              </p:cNvSpPr>
              <p:nvPr/>
            </p:nvSpPr>
            <p:spPr bwMode="auto">
              <a:xfrm>
                <a:off x="3354"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1" name="Line 79"/>
              <p:cNvSpPr>
                <a:spLocks noChangeAspect="1" noChangeShapeType="1"/>
              </p:cNvSpPr>
              <p:nvPr/>
            </p:nvSpPr>
            <p:spPr bwMode="auto">
              <a:xfrm>
                <a:off x="3318"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2" name="Line 80"/>
              <p:cNvSpPr>
                <a:spLocks noChangeAspect="1" noChangeShapeType="1"/>
              </p:cNvSpPr>
              <p:nvPr/>
            </p:nvSpPr>
            <p:spPr bwMode="auto">
              <a:xfrm>
                <a:off x="3402"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3" name="Line 81"/>
              <p:cNvSpPr>
                <a:spLocks noChangeAspect="1" noChangeShapeType="1"/>
              </p:cNvSpPr>
              <p:nvPr/>
            </p:nvSpPr>
            <p:spPr bwMode="auto">
              <a:xfrm>
                <a:off x="3366"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4" name="Line 82"/>
              <p:cNvSpPr>
                <a:spLocks noChangeAspect="1" noChangeShapeType="1"/>
              </p:cNvSpPr>
              <p:nvPr/>
            </p:nvSpPr>
            <p:spPr bwMode="auto">
              <a:xfrm>
                <a:off x="3762"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5" name="Line 83"/>
              <p:cNvSpPr>
                <a:spLocks noChangeAspect="1" noChangeShapeType="1"/>
              </p:cNvSpPr>
              <p:nvPr/>
            </p:nvSpPr>
            <p:spPr bwMode="auto">
              <a:xfrm>
                <a:off x="3725"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6" name="Line 84"/>
              <p:cNvSpPr>
                <a:spLocks noChangeAspect="1" noChangeShapeType="1"/>
              </p:cNvSpPr>
              <p:nvPr/>
            </p:nvSpPr>
            <p:spPr bwMode="auto">
              <a:xfrm>
                <a:off x="5573"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7" name="Line 85"/>
              <p:cNvSpPr>
                <a:spLocks noChangeAspect="1" noChangeShapeType="1"/>
              </p:cNvSpPr>
              <p:nvPr/>
            </p:nvSpPr>
            <p:spPr bwMode="auto">
              <a:xfrm>
                <a:off x="5537"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8" name="Line 86"/>
              <p:cNvSpPr>
                <a:spLocks noChangeAspect="1" noChangeShapeType="1"/>
              </p:cNvSpPr>
              <p:nvPr/>
            </p:nvSpPr>
            <p:spPr bwMode="auto">
              <a:xfrm>
                <a:off x="5620" y="800"/>
                <a:ext cx="2"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9" name="Line 87"/>
              <p:cNvSpPr>
                <a:spLocks noChangeAspect="1" noChangeShapeType="1"/>
              </p:cNvSpPr>
              <p:nvPr/>
            </p:nvSpPr>
            <p:spPr bwMode="auto">
              <a:xfrm>
                <a:off x="558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0" name="Line 88"/>
              <p:cNvSpPr>
                <a:spLocks noChangeAspect="1" noChangeShapeType="1"/>
              </p:cNvSpPr>
              <p:nvPr/>
            </p:nvSpPr>
            <p:spPr bwMode="auto">
              <a:xfrm>
                <a:off x="5657"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1" name="Line 89"/>
              <p:cNvSpPr>
                <a:spLocks noChangeAspect="1" noChangeShapeType="1"/>
              </p:cNvSpPr>
              <p:nvPr/>
            </p:nvSpPr>
            <p:spPr bwMode="auto">
              <a:xfrm>
                <a:off x="5620"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2" name="Line 90"/>
              <p:cNvSpPr>
                <a:spLocks noChangeAspect="1" noChangeShapeType="1"/>
              </p:cNvSpPr>
              <p:nvPr/>
            </p:nvSpPr>
            <p:spPr bwMode="auto">
              <a:xfrm>
                <a:off x="5681"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3" name="Line 91"/>
              <p:cNvSpPr>
                <a:spLocks noChangeAspect="1" noChangeShapeType="1"/>
              </p:cNvSpPr>
              <p:nvPr/>
            </p:nvSpPr>
            <p:spPr bwMode="auto">
              <a:xfrm>
                <a:off x="564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4" name="Line 92"/>
              <p:cNvSpPr>
                <a:spLocks noChangeAspect="1" noChangeShapeType="1"/>
              </p:cNvSpPr>
              <p:nvPr/>
            </p:nvSpPr>
            <p:spPr bwMode="auto">
              <a:xfrm>
                <a:off x="5741"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5" name="Line 93"/>
              <p:cNvSpPr>
                <a:spLocks noChangeAspect="1" noChangeShapeType="1"/>
              </p:cNvSpPr>
              <p:nvPr/>
            </p:nvSpPr>
            <p:spPr bwMode="auto">
              <a:xfrm>
                <a:off x="570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6" name="Line 94"/>
              <p:cNvSpPr>
                <a:spLocks noChangeAspect="1" noChangeShapeType="1"/>
              </p:cNvSpPr>
              <p:nvPr/>
            </p:nvSpPr>
            <p:spPr bwMode="auto">
              <a:xfrm>
                <a:off x="5789" y="800"/>
                <a:ext cx="2"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7" name="Line 95"/>
              <p:cNvSpPr>
                <a:spLocks noChangeAspect="1" noChangeShapeType="1"/>
              </p:cNvSpPr>
              <p:nvPr/>
            </p:nvSpPr>
            <p:spPr bwMode="auto">
              <a:xfrm>
                <a:off x="5752"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8" name="Line 96"/>
              <p:cNvSpPr>
                <a:spLocks noChangeAspect="1" noChangeShapeType="1"/>
              </p:cNvSpPr>
              <p:nvPr/>
            </p:nvSpPr>
            <p:spPr bwMode="auto">
              <a:xfrm>
                <a:off x="5801"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9" name="Line 97"/>
              <p:cNvSpPr>
                <a:spLocks noChangeAspect="1" noChangeShapeType="1"/>
              </p:cNvSpPr>
              <p:nvPr/>
            </p:nvSpPr>
            <p:spPr bwMode="auto">
              <a:xfrm>
                <a:off x="5764"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0" name="Line 98"/>
              <p:cNvSpPr>
                <a:spLocks noChangeAspect="1" noChangeShapeType="1"/>
              </p:cNvSpPr>
              <p:nvPr/>
            </p:nvSpPr>
            <p:spPr bwMode="auto">
              <a:xfrm>
                <a:off x="5920" y="800"/>
                <a:ext cx="1" cy="342"/>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1" name="Line 99"/>
              <p:cNvSpPr>
                <a:spLocks noChangeAspect="1" noChangeShapeType="1"/>
              </p:cNvSpPr>
              <p:nvPr/>
            </p:nvSpPr>
            <p:spPr bwMode="auto">
              <a:xfrm>
                <a:off x="588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2" name="Line 100"/>
              <p:cNvSpPr>
                <a:spLocks noChangeAspect="1" noChangeShapeType="1"/>
              </p:cNvSpPr>
              <p:nvPr/>
            </p:nvSpPr>
            <p:spPr bwMode="auto">
              <a:xfrm>
                <a:off x="2263" y="1142"/>
                <a:ext cx="84" cy="1"/>
              </a:xfrm>
              <a:prstGeom prst="line">
                <a:avLst/>
              </a:prstGeom>
              <a:noFill/>
              <a:ln w="158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3" name="Line 101"/>
              <p:cNvSpPr>
                <a:spLocks noChangeAspect="1" noChangeShapeType="1"/>
              </p:cNvSpPr>
              <p:nvPr/>
            </p:nvSpPr>
            <p:spPr bwMode="auto">
              <a:xfrm>
                <a:off x="2563"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4" name="Line 102"/>
              <p:cNvSpPr>
                <a:spLocks noChangeAspect="1" noChangeShapeType="1"/>
              </p:cNvSpPr>
              <p:nvPr/>
            </p:nvSpPr>
            <p:spPr bwMode="auto">
              <a:xfrm>
                <a:off x="2647"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5" name="Line 103"/>
              <p:cNvSpPr>
                <a:spLocks noChangeAspect="1" noChangeShapeType="1"/>
              </p:cNvSpPr>
              <p:nvPr/>
            </p:nvSpPr>
            <p:spPr bwMode="auto">
              <a:xfrm>
                <a:off x="2886"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6" name="Line 104"/>
              <p:cNvSpPr>
                <a:spLocks noChangeAspect="1" noChangeShapeType="1"/>
              </p:cNvSpPr>
              <p:nvPr/>
            </p:nvSpPr>
            <p:spPr bwMode="auto">
              <a:xfrm>
                <a:off x="2922"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7" name="Line 105"/>
              <p:cNvSpPr>
                <a:spLocks noChangeAspect="1" noChangeShapeType="1"/>
              </p:cNvSpPr>
              <p:nvPr/>
            </p:nvSpPr>
            <p:spPr bwMode="auto">
              <a:xfrm>
                <a:off x="2971"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8" name="Line 106"/>
              <p:cNvSpPr>
                <a:spLocks noChangeAspect="1" noChangeShapeType="1"/>
              </p:cNvSpPr>
              <p:nvPr/>
            </p:nvSpPr>
            <p:spPr bwMode="auto">
              <a:xfrm>
                <a:off x="3054" y="1142"/>
                <a:ext cx="85"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9" name="Line 107"/>
              <p:cNvSpPr>
                <a:spLocks noChangeAspect="1" noChangeShapeType="1"/>
              </p:cNvSpPr>
              <p:nvPr/>
            </p:nvSpPr>
            <p:spPr bwMode="auto">
              <a:xfrm>
                <a:off x="3127"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0" name="Line 108"/>
              <p:cNvSpPr>
                <a:spLocks noChangeAspect="1" noChangeShapeType="1"/>
              </p:cNvSpPr>
              <p:nvPr/>
            </p:nvSpPr>
            <p:spPr bwMode="auto">
              <a:xfrm>
                <a:off x="3318"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1" name="Line 109"/>
              <p:cNvSpPr>
                <a:spLocks noChangeAspect="1" noChangeShapeType="1"/>
              </p:cNvSpPr>
              <p:nvPr/>
            </p:nvSpPr>
            <p:spPr bwMode="auto">
              <a:xfrm>
                <a:off x="3366"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2" name="Line 110"/>
              <p:cNvSpPr>
                <a:spLocks noChangeAspect="1" noChangeShapeType="1"/>
              </p:cNvSpPr>
              <p:nvPr/>
            </p:nvSpPr>
            <p:spPr bwMode="auto">
              <a:xfrm>
                <a:off x="5537" y="1142"/>
                <a:ext cx="83"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3" name="Line 111"/>
              <p:cNvSpPr>
                <a:spLocks noChangeAspect="1" noChangeShapeType="1"/>
              </p:cNvSpPr>
              <p:nvPr/>
            </p:nvSpPr>
            <p:spPr bwMode="auto">
              <a:xfrm>
                <a:off x="564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4" name="Line 112"/>
              <p:cNvSpPr>
                <a:spLocks noChangeAspect="1" noChangeShapeType="1"/>
              </p:cNvSpPr>
              <p:nvPr/>
            </p:nvSpPr>
            <p:spPr bwMode="auto">
              <a:xfrm>
                <a:off x="5885" y="1142"/>
                <a:ext cx="84" cy="1"/>
              </a:xfrm>
              <a:prstGeom prst="line">
                <a:avLst/>
              </a:prstGeom>
              <a:noFill/>
              <a:ln w="15875">
                <a:solidFill>
                  <a:srgbClr val="FF50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5" name="Line 113"/>
              <p:cNvSpPr>
                <a:spLocks noChangeAspect="1" noChangeShapeType="1"/>
              </p:cNvSpPr>
              <p:nvPr/>
            </p:nvSpPr>
            <p:spPr bwMode="auto">
              <a:xfrm>
                <a:off x="4157" y="972"/>
                <a:ext cx="1" cy="170"/>
              </a:xfrm>
              <a:prstGeom prst="line">
                <a:avLst/>
              </a:prstGeom>
              <a:noFill/>
              <a:ln w="158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6" name="Line 114"/>
              <p:cNvSpPr>
                <a:spLocks noChangeAspect="1" noChangeShapeType="1"/>
              </p:cNvSpPr>
              <p:nvPr/>
            </p:nvSpPr>
            <p:spPr bwMode="auto">
              <a:xfrm>
                <a:off x="4577" y="972"/>
                <a:ext cx="1" cy="170"/>
              </a:xfrm>
              <a:prstGeom prst="line">
                <a:avLst/>
              </a:prstGeom>
              <a:noFill/>
              <a:ln w="158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47" name="Freeform 115"/>
              <p:cNvSpPr>
                <a:spLocks noChangeAspect="1"/>
              </p:cNvSpPr>
              <p:nvPr/>
            </p:nvSpPr>
            <p:spPr bwMode="auto">
              <a:xfrm>
                <a:off x="2647"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48" name="Freeform 116"/>
              <p:cNvSpPr>
                <a:spLocks noChangeAspect="1"/>
              </p:cNvSpPr>
              <p:nvPr/>
            </p:nvSpPr>
            <p:spPr bwMode="auto">
              <a:xfrm>
                <a:off x="2875" y="768"/>
                <a:ext cx="71"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49" name="Freeform 117"/>
              <p:cNvSpPr>
                <a:spLocks noChangeAspect="1"/>
              </p:cNvSpPr>
              <p:nvPr/>
            </p:nvSpPr>
            <p:spPr bwMode="auto">
              <a:xfrm>
                <a:off x="2922"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0" name="Freeform 118"/>
              <p:cNvSpPr>
                <a:spLocks noChangeAspect="1"/>
              </p:cNvSpPr>
              <p:nvPr/>
            </p:nvSpPr>
            <p:spPr bwMode="auto">
              <a:xfrm>
                <a:off x="2971" y="768"/>
                <a:ext cx="71"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1" name="Freeform 119"/>
              <p:cNvSpPr>
                <a:spLocks noChangeAspect="1"/>
              </p:cNvSpPr>
              <p:nvPr/>
            </p:nvSpPr>
            <p:spPr bwMode="auto">
              <a:xfrm>
                <a:off x="3007" y="768"/>
                <a:ext cx="71"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2" name="Freeform 120"/>
              <p:cNvSpPr>
                <a:spLocks noChangeAspect="1"/>
              </p:cNvSpPr>
              <p:nvPr/>
            </p:nvSpPr>
            <p:spPr bwMode="auto">
              <a:xfrm>
                <a:off x="3030"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3" name="Freeform 121"/>
              <p:cNvSpPr>
                <a:spLocks noChangeAspect="1"/>
              </p:cNvSpPr>
              <p:nvPr/>
            </p:nvSpPr>
            <p:spPr bwMode="auto">
              <a:xfrm>
                <a:off x="3054"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4" name="Freeform 122"/>
              <p:cNvSpPr>
                <a:spLocks noChangeAspect="1"/>
              </p:cNvSpPr>
              <p:nvPr/>
            </p:nvSpPr>
            <p:spPr bwMode="auto">
              <a:xfrm>
                <a:off x="3090"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5" name="Freeform 123"/>
              <p:cNvSpPr>
                <a:spLocks noChangeAspect="1"/>
              </p:cNvSpPr>
              <p:nvPr/>
            </p:nvSpPr>
            <p:spPr bwMode="auto">
              <a:xfrm>
                <a:off x="3127" y="768"/>
                <a:ext cx="71"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6" name="Freeform 124"/>
              <p:cNvSpPr>
                <a:spLocks noChangeAspect="1"/>
              </p:cNvSpPr>
              <p:nvPr/>
            </p:nvSpPr>
            <p:spPr bwMode="auto">
              <a:xfrm>
                <a:off x="3318"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7" name="Freeform 125"/>
              <p:cNvSpPr>
                <a:spLocks noChangeAspect="1"/>
              </p:cNvSpPr>
              <p:nvPr/>
            </p:nvSpPr>
            <p:spPr bwMode="auto">
              <a:xfrm>
                <a:off x="3366"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8" name="Freeform 126"/>
              <p:cNvSpPr>
                <a:spLocks noChangeAspect="1"/>
              </p:cNvSpPr>
              <p:nvPr/>
            </p:nvSpPr>
            <p:spPr bwMode="auto">
              <a:xfrm>
                <a:off x="3725"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59" name="Freeform 127"/>
              <p:cNvSpPr>
                <a:spLocks noChangeAspect="1"/>
              </p:cNvSpPr>
              <p:nvPr/>
            </p:nvSpPr>
            <p:spPr bwMode="auto">
              <a:xfrm>
                <a:off x="5537"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0" name="Freeform 128"/>
              <p:cNvSpPr>
                <a:spLocks noChangeAspect="1"/>
              </p:cNvSpPr>
              <p:nvPr/>
            </p:nvSpPr>
            <p:spPr bwMode="auto">
              <a:xfrm>
                <a:off x="5585"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1" name="Freeform 129"/>
              <p:cNvSpPr>
                <a:spLocks noChangeAspect="1"/>
              </p:cNvSpPr>
              <p:nvPr/>
            </p:nvSpPr>
            <p:spPr bwMode="auto">
              <a:xfrm>
                <a:off x="5620"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2" name="Freeform 130"/>
              <p:cNvSpPr>
                <a:spLocks noChangeAspect="1"/>
              </p:cNvSpPr>
              <p:nvPr/>
            </p:nvSpPr>
            <p:spPr bwMode="auto">
              <a:xfrm>
                <a:off x="5645"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3" name="Freeform 131"/>
              <p:cNvSpPr>
                <a:spLocks noChangeAspect="1"/>
              </p:cNvSpPr>
              <p:nvPr/>
            </p:nvSpPr>
            <p:spPr bwMode="auto">
              <a:xfrm>
                <a:off x="5705" y="768"/>
                <a:ext cx="71"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4" name="Freeform 132"/>
              <p:cNvSpPr>
                <a:spLocks noChangeAspect="1"/>
              </p:cNvSpPr>
              <p:nvPr/>
            </p:nvSpPr>
            <p:spPr bwMode="auto">
              <a:xfrm>
                <a:off x="5752"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5" name="Freeform 133"/>
              <p:cNvSpPr>
                <a:spLocks noChangeAspect="1"/>
              </p:cNvSpPr>
              <p:nvPr/>
            </p:nvSpPr>
            <p:spPr bwMode="auto">
              <a:xfrm>
                <a:off x="5764" y="768"/>
                <a:ext cx="73"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6" name="Freeform 134"/>
              <p:cNvSpPr>
                <a:spLocks noChangeAspect="1"/>
              </p:cNvSpPr>
              <p:nvPr/>
            </p:nvSpPr>
            <p:spPr bwMode="auto">
              <a:xfrm>
                <a:off x="5885" y="768"/>
                <a:ext cx="72" cy="64"/>
              </a:xfrm>
              <a:custGeom>
                <a:avLst/>
                <a:gdLst>
                  <a:gd name="T0" fmla="*/ 30 w 60"/>
                  <a:gd name="T1" fmla="*/ 0 h 60"/>
                  <a:gd name="T2" fmla="*/ 60 w 60"/>
                  <a:gd name="T3" fmla="*/ 30 h 60"/>
                  <a:gd name="T4" fmla="*/ 30 w 60"/>
                  <a:gd name="T5" fmla="*/ 60 h 60"/>
                  <a:gd name="T6" fmla="*/ 0 w 60"/>
                  <a:gd name="T7" fmla="*/ 30 h 60"/>
                  <a:gd name="T8" fmla="*/ 30 w 60"/>
                  <a:gd name="T9" fmla="*/ 0 h 60"/>
                </a:gdLst>
                <a:ahLst/>
                <a:cxnLst>
                  <a:cxn ang="0">
                    <a:pos x="T0" y="T1"/>
                  </a:cxn>
                  <a:cxn ang="0">
                    <a:pos x="T2" y="T3"/>
                  </a:cxn>
                  <a:cxn ang="0">
                    <a:pos x="T4" y="T5"/>
                  </a:cxn>
                  <a:cxn ang="0">
                    <a:pos x="T6" y="T7"/>
                  </a:cxn>
                  <a:cxn ang="0">
                    <a:pos x="T8" y="T9"/>
                  </a:cxn>
                </a:cxnLst>
                <a:rect l="0" t="0" r="r" b="b"/>
                <a:pathLst>
                  <a:path w="60" h="60">
                    <a:moveTo>
                      <a:pt x="30" y="0"/>
                    </a:moveTo>
                    <a:lnTo>
                      <a:pt x="60" y="30"/>
                    </a:lnTo>
                    <a:lnTo>
                      <a:pt x="30" y="60"/>
                    </a:lnTo>
                    <a:lnTo>
                      <a:pt x="0" y="30"/>
                    </a:lnTo>
                    <a:lnTo>
                      <a:pt x="30" y="0"/>
                    </a:lnTo>
                    <a:close/>
                  </a:path>
                </a:pathLst>
              </a:custGeom>
              <a:solidFill>
                <a:srgbClr val="FF5008"/>
              </a:solidFill>
              <a:ln w="15875">
                <a:solidFill>
                  <a:srgbClr val="FF5008"/>
                </a:solidFill>
                <a:prstDash val="solid"/>
                <a:round/>
                <a:headEnd/>
                <a:tailEnd/>
              </a:ln>
            </p:spPr>
            <p:txBody>
              <a:bodyPr/>
              <a:lstStyle/>
              <a:p>
                <a:endParaRPr lang="en-US"/>
              </a:p>
            </p:txBody>
          </p:sp>
          <p:sp>
            <p:nvSpPr>
              <p:cNvPr id="120967" name="Rectangle 135"/>
              <p:cNvSpPr>
                <a:spLocks noChangeAspect="1" noChangeArrowheads="1"/>
              </p:cNvSpPr>
              <p:nvPr/>
            </p:nvSpPr>
            <p:spPr bwMode="auto">
              <a:xfrm>
                <a:off x="3594" y="1111"/>
                <a:ext cx="60" cy="52"/>
              </a:xfrm>
              <a:prstGeom prst="rect">
                <a:avLst/>
              </a:prstGeom>
              <a:solidFill>
                <a:srgbClr val="FF5008"/>
              </a:solidFill>
              <a:ln w="15875">
                <a:solidFill>
                  <a:srgbClr val="FF5008"/>
                </a:solidFill>
                <a:miter lim="800000"/>
                <a:headEnd/>
                <a:tailEnd/>
              </a:ln>
            </p:spPr>
            <p:txBody>
              <a:bodyPr/>
              <a:lstStyle/>
              <a:p>
                <a:endParaRPr lang="en-US"/>
              </a:p>
            </p:txBody>
          </p:sp>
          <p:sp>
            <p:nvSpPr>
              <p:cNvPr id="120968" name="Rectangle 136"/>
              <p:cNvSpPr>
                <a:spLocks noChangeAspect="1" noChangeArrowheads="1"/>
              </p:cNvSpPr>
              <p:nvPr/>
            </p:nvSpPr>
            <p:spPr bwMode="auto">
              <a:xfrm>
                <a:off x="3606" y="1111"/>
                <a:ext cx="60" cy="52"/>
              </a:xfrm>
              <a:prstGeom prst="rect">
                <a:avLst/>
              </a:prstGeom>
              <a:solidFill>
                <a:srgbClr val="FF5008"/>
              </a:solidFill>
              <a:ln w="15875">
                <a:solidFill>
                  <a:srgbClr val="FF5008"/>
                </a:solidFill>
                <a:miter lim="800000"/>
                <a:headEnd/>
                <a:tailEnd/>
              </a:ln>
            </p:spPr>
            <p:txBody>
              <a:bodyPr/>
              <a:lstStyle/>
              <a:p>
                <a:endParaRPr lang="en-US"/>
              </a:p>
            </p:txBody>
          </p:sp>
          <p:sp>
            <p:nvSpPr>
              <p:cNvPr id="120969" name="Rectangle 137"/>
              <p:cNvSpPr>
                <a:spLocks noChangeAspect="1" noChangeArrowheads="1"/>
              </p:cNvSpPr>
              <p:nvPr/>
            </p:nvSpPr>
            <p:spPr bwMode="auto">
              <a:xfrm>
                <a:off x="3630"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70" name="Rectangle 138"/>
              <p:cNvSpPr>
                <a:spLocks noChangeAspect="1" noChangeArrowheads="1"/>
              </p:cNvSpPr>
              <p:nvPr/>
            </p:nvSpPr>
            <p:spPr bwMode="auto">
              <a:xfrm>
                <a:off x="3642"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71" name="Rectangle 139"/>
              <p:cNvSpPr>
                <a:spLocks noChangeAspect="1" noChangeArrowheads="1"/>
              </p:cNvSpPr>
              <p:nvPr/>
            </p:nvSpPr>
            <p:spPr bwMode="auto">
              <a:xfrm>
                <a:off x="3654"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72" name="Rectangle 140"/>
              <p:cNvSpPr>
                <a:spLocks noChangeAspect="1" noChangeArrowheads="1"/>
              </p:cNvSpPr>
              <p:nvPr/>
            </p:nvSpPr>
            <p:spPr bwMode="auto">
              <a:xfrm>
                <a:off x="3666"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73" name="Rectangle 141"/>
              <p:cNvSpPr>
                <a:spLocks noChangeAspect="1" noChangeArrowheads="1"/>
              </p:cNvSpPr>
              <p:nvPr/>
            </p:nvSpPr>
            <p:spPr bwMode="auto">
              <a:xfrm>
                <a:off x="3678"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74" name="Rectangle 142"/>
              <p:cNvSpPr>
                <a:spLocks noChangeAspect="1" noChangeArrowheads="1"/>
              </p:cNvSpPr>
              <p:nvPr/>
            </p:nvSpPr>
            <p:spPr bwMode="auto">
              <a:xfrm>
                <a:off x="3689" y="1111"/>
                <a:ext cx="61" cy="52"/>
              </a:xfrm>
              <a:prstGeom prst="rect">
                <a:avLst/>
              </a:prstGeom>
              <a:solidFill>
                <a:srgbClr val="FF5008"/>
              </a:solidFill>
              <a:ln w="15875">
                <a:solidFill>
                  <a:srgbClr val="FF5008"/>
                </a:solidFill>
                <a:miter lim="800000"/>
                <a:headEnd/>
                <a:tailEnd/>
              </a:ln>
            </p:spPr>
            <p:txBody>
              <a:bodyPr/>
              <a:lstStyle/>
              <a:p>
                <a:endParaRPr lang="en-US"/>
              </a:p>
            </p:txBody>
          </p:sp>
          <p:sp>
            <p:nvSpPr>
              <p:cNvPr id="120975" name="Rectangle 143"/>
              <p:cNvSpPr>
                <a:spLocks noChangeAspect="1" noChangeArrowheads="1"/>
              </p:cNvSpPr>
              <p:nvPr/>
            </p:nvSpPr>
            <p:spPr bwMode="auto">
              <a:xfrm>
                <a:off x="3701" y="1111"/>
                <a:ext cx="61" cy="52"/>
              </a:xfrm>
              <a:prstGeom prst="rect">
                <a:avLst/>
              </a:prstGeom>
              <a:solidFill>
                <a:srgbClr val="FF5008"/>
              </a:solidFill>
              <a:ln w="15875">
                <a:solidFill>
                  <a:srgbClr val="FF5008"/>
                </a:solidFill>
                <a:miter lim="800000"/>
                <a:headEnd/>
                <a:tailEnd/>
              </a:ln>
            </p:spPr>
            <p:txBody>
              <a:bodyPr/>
              <a:lstStyle/>
              <a:p>
                <a:endParaRPr lang="en-US"/>
              </a:p>
            </p:txBody>
          </p:sp>
          <p:sp>
            <p:nvSpPr>
              <p:cNvPr id="120976" name="Rectangle 144"/>
              <p:cNvSpPr>
                <a:spLocks noChangeAspect="1" noChangeArrowheads="1"/>
              </p:cNvSpPr>
              <p:nvPr/>
            </p:nvSpPr>
            <p:spPr bwMode="auto">
              <a:xfrm>
                <a:off x="3713" y="1111"/>
                <a:ext cx="61" cy="52"/>
              </a:xfrm>
              <a:prstGeom prst="rect">
                <a:avLst/>
              </a:prstGeom>
              <a:solidFill>
                <a:srgbClr val="FF5008"/>
              </a:solidFill>
              <a:ln w="15875">
                <a:solidFill>
                  <a:srgbClr val="FF5008"/>
                </a:solidFill>
                <a:miter lim="800000"/>
                <a:headEnd/>
                <a:tailEnd/>
              </a:ln>
            </p:spPr>
            <p:txBody>
              <a:bodyPr/>
              <a:lstStyle/>
              <a:p>
                <a:endParaRPr lang="en-US"/>
              </a:p>
            </p:txBody>
          </p:sp>
          <p:sp>
            <p:nvSpPr>
              <p:cNvPr id="120977" name="Rectangle 145"/>
              <p:cNvSpPr>
                <a:spLocks noChangeAspect="1" noChangeArrowheads="1"/>
              </p:cNvSpPr>
              <p:nvPr/>
            </p:nvSpPr>
            <p:spPr bwMode="auto">
              <a:xfrm>
                <a:off x="3725" y="1111"/>
                <a:ext cx="61" cy="52"/>
              </a:xfrm>
              <a:prstGeom prst="rect">
                <a:avLst/>
              </a:prstGeom>
              <a:solidFill>
                <a:srgbClr val="FF5008"/>
              </a:solidFill>
              <a:ln w="15875">
                <a:solidFill>
                  <a:srgbClr val="FF5008"/>
                </a:solidFill>
                <a:miter lim="800000"/>
                <a:headEnd/>
                <a:tailEnd/>
              </a:ln>
            </p:spPr>
            <p:txBody>
              <a:bodyPr/>
              <a:lstStyle/>
              <a:p>
                <a:endParaRPr lang="en-US"/>
              </a:p>
            </p:txBody>
          </p:sp>
          <p:sp>
            <p:nvSpPr>
              <p:cNvPr id="120978" name="Rectangle 146"/>
              <p:cNvSpPr>
                <a:spLocks noChangeAspect="1" noChangeArrowheads="1"/>
              </p:cNvSpPr>
              <p:nvPr/>
            </p:nvSpPr>
            <p:spPr bwMode="auto">
              <a:xfrm>
                <a:off x="3750" y="1111"/>
                <a:ext cx="60" cy="52"/>
              </a:xfrm>
              <a:prstGeom prst="rect">
                <a:avLst/>
              </a:prstGeom>
              <a:solidFill>
                <a:srgbClr val="FF5008"/>
              </a:solidFill>
              <a:ln w="15875">
                <a:solidFill>
                  <a:srgbClr val="FF5008"/>
                </a:solidFill>
                <a:miter lim="800000"/>
                <a:headEnd/>
                <a:tailEnd/>
              </a:ln>
            </p:spPr>
            <p:txBody>
              <a:bodyPr/>
              <a:lstStyle/>
              <a:p>
                <a:endParaRPr lang="en-US"/>
              </a:p>
            </p:txBody>
          </p:sp>
          <p:sp>
            <p:nvSpPr>
              <p:cNvPr id="120979" name="Rectangle 147"/>
              <p:cNvSpPr>
                <a:spLocks noChangeAspect="1" noChangeArrowheads="1"/>
              </p:cNvSpPr>
              <p:nvPr/>
            </p:nvSpPr>
            <p:spPr bwMode="auto">
              <a:xfrm>
                <a:off x="3762" y="1111"/>
                <a:ext cx="60" cy="52"/>
              </a:xfrm>
              <a:prstGeom prst="rect">
                <a:avLst/>
              </a:prstGeom>
              <a:solidFill>
                <a:srgbClr val="FF5008"/>
              </a:solidFill>
              <a:ln w="15875">
                <a:solidFill>
                  <a:srgbClr val="FF5008"/>
                </a:solidFill>
                <a:miter lim="800000"/>
                <a:headEnd/>
                <a:tailEnd/>
              </a:ln>
            </p:spPr>
            <p:txBody>
              <a:bodyPr/>
              <a:lstStyle/>
              <a:p>
                <a:endParaRPr lang="en-US"/>
              </a:p>
            </p:txBody>
          </p:sp>
          <p:sp>
            <p:nvSpPr>
              <p:cNvPr id="120980" name="Rectangle 148"/>
              <p:cNvSpPr>
                <a:spLocks noChangeAspect="1" noChangeArrowheads="1"/>
              </p:cNvSpPr>
              <p:nvPr/>
            </p:nvSpPr>
            <p:spPr bwMode="auto">
              <a:xfrm>
                <a:off x="3774"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81" name="Rectangle 149"/>
              <p:cNvSpPr>
                <a:spLocks noChangeAspect="1" noChangeArrowheads="1"/>
              </p:cNvSpPr>
              <p:nvPr/>
            </p:nvSpPr>
            <p:spPr bwMode="auto">
              <a:xfrm>
                <a:off x="3786"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82" name="Rectangle 150"/>
              <p:cNvSpPr>
                <a:spLocks noChangeAspect="1" noChangeArrowheads="1"/>
              </p:cNvSpPr>
              <p:nvPr/>
            </p:nvSpPr>
            <p:spPr bwMode="auto">
              <a:xfrm>
                <a:off x="3798"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83" name="Rectangle 151"/>
              <p:cNvSpPr>
                <a:spLocks noChangeAspect="1" noChangeArrowheads="1"/>
              </p:cNvSpPr>
              <p:nvPr/>
            </p:nvSpPr>
            <p:spPr bwMode="auto">
              <a:xfrm>
                <a:off x="3810"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84" name="Rectangle 152"/>
              <p:cNvSpPr>
                <a:spLocks noChangeAspect="1" noChangeArrowheads="1"/>
              </p:cNvSpPr>
              <p:nvPr/>
            </p:nvSpPr>
            <p:spPr bwMode="auto">
              <a:xfrm>
                <a:off x="3822" y="1111"/>
                <a:ext cx="59" cy="52"/>
              </a:xfrm>
              <a:prstGeom prst="rect">
                <a:avLst/>
              </a:prstGeom>
              <a:solidFill>
                <a:srgbClr val="FF5008"/>
              </a:solidFill>
              <a:ln w="15875">
                <a:solidFill>
                  <a:srgbClr val="FF5008"/>
                </a:solidFill>
                <a:miter lim="800000"/>
                <a:headEnd/>
                <a:tailEnd/>
              </a:ln>
            </p:spPr>
            <p:txBody>
              <a:bodyPr/>
              <a:lstStyle/>
              <a:p>
                <a:endParaRPr lang="en-US"/>
              </a:p>
            </p:txBody>
          </p:sp>
          <p:sp>
            <p:nvSpPr>
              <p:cNvPr id="120985" name="Rectangle 153"/>
              <p:cNvSpPr>
                <a:spLocks noChangeAspect="1" noChangeArrowheads="1"/>
              </p:cNvSpPr>
              <p:nvPr/>
            </p:nvSpPr>
            <p:spPr bwMode="auto">
              <a:xfrm>
                <a:off x="3833" y="1111"/>
                <a:ext cx="60" cy="52"/>
              </a:xfrm>
              <a:prstGeom prst="rect">
                <a:avLst/>
              </a:prstGeom>
              <a:solidFill>
                <a:srgbClr val="FF5008"/>
              </a:solidFill>
              <a:ln w="15875">
                <a:solidFill>
                  <a:srgbClr val="FF5008"/>
                </a:solidFill>
                <a:miter lim="800000"/>
                <a:headEnd/>
                <a:tailEnd/>
              </a:ln>
            </p:spPr>
            <p:txBody>
              <a:bodyPr/>
              <a:lstStyle/>
              <a:p>
                <a:endParaRPr lang="en-US"/>
              </a:p>
            </p:txBody>
          </p:sp>
          <p:sp>
            <p:nvSpPr>
              <p:cNvPr id="120986" name="Rectangle 154"/>
              <p:cNvSpPr>
                <a:spLocks noChangeAspect="1" noChangeArrowheads="1"/>
              </p:cNvSpPr>
              <p:nvPr/>
            </p:nvSpPr>
            <p:spPr bwMode="auto">
              <a:xfrm>
                <a:off x="3857"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87" name="Rectangle 155"/>
              <p:cNvSpPr>
                <a:spLocks noChangeAspect="1" noChangeArrowheads="1"/>
              </p:cNvSpPr>
              <p:nvPr/>
            </p:nvSpPr>
            <p:spPr bwMode="auto">
              <a:xfrm>
                <a:off x="3869"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88" name="Rectangle 156"/>
              <p:cNvSpPr>
                <a:spLocks noChangeAspect="1" noChangeArrowheads="1"/>
              </p:cNvSpPr>
              <p:nvPr/>
            </p:nvSpPr>
            <p:spPr bwMode="auto">
              <a:xfrm>
                <a:off x="3881"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89" name="Rectangle 157"/>
              <p:cNvSpPr>
                <a:spLocks noChangeAspect="1" noChangeArrowheads="1"/>
              </p:cNvSpPr>
              <p:nvPr/>
            </p:nvSpPr>
            <p:spPr bwMode="auto">
              <a:xfrm>
                <a:off x="3893"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90" name="Rectangle 158"/>
              <p:cNvSpPr>
                <a:spLocks noChangeAspect="1" noChangeArrowheads="1"/>
              </p:cNvSpPr>
              <p:nvPr/>
            </p:nvSpPr>
            <p:spPr bwMode="auto">
              <a:xfrm>
                <a:off x="3906"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0991" name="Rectangle 159"/>
              <p:cNvSpPr>
                <a:spLocks noChangeAspect="1" noChangeArrowheads="1"/>
              </p:cNvSpPr>
              <p:nvPr/>
            </p:nvSpPr>
            <p:spPr bwMode="auto">
              <a:xfrm>
                <a:off x="3918"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0992" name="Rectangle 160"/>
              <p:cNvSpPr>
                <a:spLocks noChangeAspect="1" noChangeArrowheads="1"/>
              </p:cNvSpPr>
              <p:nvPr/>
            </p:nvSpPr>
            <p:spPr bwMode="auto">
              <a:xfrm>
                <a:off x="3930"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0993" name="Rectangle 161"/>
              <p:cNvSpPr>
                <a:spLocks noChangeAspect="1" noChangeArrowheads="1"/>
              </p:cNvSpPr>
              <p:nvPr/>
            </p:nvSpPr>
            <p:spPr bwMode="auto">
              <a:xfrm>
                <a:off x="3942"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0994" name="Rectangle 162"/>
              <p:cNvSpPr>
                <a:spLocks noChangeAspect="1" noChangeArrowheads="1"/>
              </p:cNvSpPr>
              <p:nvPr/>
            </p:nvSpPr>
            <p:spPr bwMode="auto">
              <a:xfrm>
                <a:off x="396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0995" name="Rectangle 163"/>
              <p:cNvSpPr>
                <a:spLocks noChangeAspect="1" noChangeArrowheads="1"/>
              </p:cNvSpPr>
              <p:nvPr/>
            </p:nvSpPr>
            <p:spPr bwMode="auto">
              <a:xfrm>
                <a:off x="397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0996" name="Rectangle 164"/>
              <p:cNvSpPr>
                <a:spLocks noChangeAspect="1" noChangeArrowheads="1"/>
              </p:cNvSpPr>
              <p:nvPr/>
            </p:nvSpPr>
            <p:spPr bwMode="auto">
              <a:xfrm>
                <a:off x="398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0997" name="Rectangle 165"/>
              <p:cNvSpPr>
                <a:spLocks noChangeAspect="1" noChangeArrowheads="1"/>
              </p:cNvSpPr>
              <p:nvPr/>
            </p:nvSpPr>
            <p:spPr bwMode="auto">
              <a:xfrm>
                <a:off x="4001"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98" name="Rectangle 166"/>
              <p:cNvSpPr>
                <a:spLocks noChangeAspect="1" noChangeArrowheads="1"/>
              </p:cNvSpPr>
              <p:nvPr/>
            </p:nvSpPr>
            <p:spPr bwMode="auto">
              <a:xfrm>
                <a:off x="4013"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0999" name="Rectangle 167"/>
              <p:cNvSpPr>
                <a:spLocks noChangeAspect="1" noChangeArrowheads="1"/>
              </p:cNvSpPr>
              <p:nvPr/>
            </p:nvSpPr>
            <p:spPr bwMode="auto">
              <a:xfrm>
                <a:off x="4025"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00" name="Rectangle 168"/>
              <p:cNvSpPr>
                <a:spLocks noChangeAspect="1" noChangeArrowheads="1"/>
              </p:cNvSpPr>
              <p:nvPr/>
            </p:nvSpPr>
            <p:spPr bwMode="auto">
              <a:xfrm>
                <a:off x="4037"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01" name="Rectangle 169"/>
              <p:cNvSpPr>
                <a:spLocks noChangeAspect="1" noChangeArrowheads="1"/>
              </p:cNvSpPr>
              <p:nvPr/>
            </p:nvSpPr>
            <p:spPr bwMode="auto">
              <a:xfrm>
                <a:off x="404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02" name="Rectangle 170"/>
              <p:cNvSpPr>
                <a:spLocks noChangeAspect="1" noChangeArrowheads="1"/>
              </p:cNvSpPr>
              <p:nvPr/>
            </p:nvSpPr>
            <p:spPr bwMode="auto">
              <a:xfrm>
                <a:off x="4062"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03" name="Rectangle 171"/>
              <p:cNvSpPr>
                <a:spLocks noChangeAspect="1" noChangeArrowheads="1"/>
              </p:cNvSpPr>
              <p:nvPr/>
            </p:nvSpPr>
            <p:spPr bwMode="auto">
              <a:xfrm>
                <a:off x="4086"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04" name="Rectangle 172"/>
              <p:cNvSpPr>
                <a:spLocks noChangeAspect="1" noChangeArrowheads="1"/>
              </p:cNvSpPr>
              <p:nvPr/>
            </p:nvSpPr>
            <p:spPr bwMode="auto">
              <a:xfrm>
                <a:off x="4098"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05" name="Rectangle 173"/>
              <p:cNvSpPr>
                <a:spLocks noChangeAspect="1" noChangeArrowheads="1"/>
              </p:cNvSpPr>
              <p:nvPr/>
            </p:nvSpPr>
            <p:spPr bwMode="auto">
              <a:xfrm>
                <a:off x="410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06" name="Rectangle 174"/>
              <p:cNvSpPr>
                <a:spLocks noChangeAspect="1" noChangeArrowheads="1"/>
              </p:cNvSpPr>
              <p:nvPr/>
            </p:nvSpPr>
            <p:spPr bwMode="auto">
              <a:xfrm>
                <a:off x="412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07" name="Rectangle 175"/>
              <p:cNvSpPr>
                <a:spLocks noChangeAspect="1" noChangeArrowheads="1"/>
              </p:cNvSpPr>
              <p:nvPr/>
            </p:nvSpPr>
            <p:spPr bwMode="auto">
              <a:xfrm>
                <a:off x="413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08" name="Rectangle 176"/>
              <p:cNvSpPr>
                <a:spLocks noChangeAspect="1" noChangeArrowheads="1"/>
              </p:cNvSpPr>
              <p:nvPr/>
            </p:nvSpPr>
            <p:spPr bwMode="auto">
              <a:xfrm>
                <a:off x="414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09" name="Rectangle 177"/>
              <p:cNvSpPr>
                <a:spLocks noChangeAspect="1" noChangeArrowheads="1"/>
              </p:cNvSpPr>
              <p:nvPr/>
            </p:nvSpPr>
            <p:spPr bwMode="auto">
              <a:xfrm>
                <a:off x="4157"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10" name="Rectangle 178"/>
              <p:cNvSpPr>
                <a:spLocks noChangeAspect="1" noChangeArrowheads="1"/>
              </p:cNvSpPr>
              <p:nvPr/>
            </p:nvSpPr>
            <p:spPr bwMode="auto">
              <a:xfrm>
                <a:off x="4169"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11" name="Rectangle 179"/>
              <p:cNvSpPr>
                <a:spLocks noChangeAspect="1" noChangeArrowheads="1"/>
              </p:cNvSpPr>
              <p:nvPr/>
            </p:nvSpPr>
            <p:spPr bwMode="auto">
              <a:xfrm>
                <a:off x="419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12" name="Rectangle 180"/>
              <p:cNvSpPr>
                <a:spLocks noChangeAspect="1" noChangeArrowheads="1"/>
              </p:cNvSpPr>
              <p:nvPr/>
            </p:nvSpPr>
            <p:spPr bwMode="auto">
              <a:xfrm>
                <a:off x="420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13" name="Rectangle 181"/>
              <p:cNvSpPr>
                <a:spLocks noChangeAspect="1" noChangeArrowheads="1"/>
              </p:cNvSpPr>
              <p:nvPr/>
            </p:nvSpPr>
            <p:spPr bwMode="auto">
              <a:xfrm>
                <a:off x="4218"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14" name="Rectangle 182"/>
              <p:cNvSpPr>
                <a:spLocks noChangeAspect="1" noChangeArrowheads="1"/>
              </p:cNvSpPr>
              <p:nvPr/>
            </p:nvSpPr>
            <p:spPr bwMode="auto">
              <a:xfrm>
                <a:off x="4230"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15" name="Rectangle 183"/>
              <p:cNvSpPr>
                <a:spLocks noChangeAspect="1" noChangeArrowheads="1"/>
              </p:cNvSpPr>
              <p:nvPr/>
            </p:nvSpPr>
            <p:spPr bwMode="auto">
              <a:xfrm>
                <a:off x="4242"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16" name="Rectangle 184"/>
              <p:cNvSpPr>
                <a:spLocks noChangeAspect="1" noChangeArrowheads="1"/>
              </p:cNvSpPr>
              <p:nvPr/>
            </p:nvSpPr>
            <p:spPr bwMode="auto">
              <a:xfrm>
                <a:off x="425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17" name="Rectangle 185"/>
              <p:cNvSpPr>
                <a:spLocks noChangeAspect="1" noChangeArrowheads="1"/>
              </p:cNvSpPr>
              <p:nvPr/>
            </p:nvSpPr>
            <p:spPr bwMode="auto">
              <a:xfrm>
                <a:off x="426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18" name="Rectangle 186"/>
              <p:cNvSpPr>
                <a:spLocks noChangeAspect="1" noChangeArrowheads="1"/>
              </p:cNvSpPr>
              <p:nvPr/>
            </p:nvSpPr>
            <p:spPr bwMode="auto">
              <a:xfrm>
                <a:off x="427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19" name="Rectangle 187"/>
              <p:cNvSpPr>
                <a:spLocks noChangeAspect="1" noChangeArrowheads="1"/>
              </p:cNvSpPr>
              <p:nvPr/>
            </p:nvSpPr>
            <p:spPr bwMode="auto">
              <a:xfrm>
                <a:off x="4301"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20" name="Rectangle 188"/>
              <p:cNvSpPr>
                <a:spLocks noChangeAspect="1" noChangeArrowheads="1"/>
              </p:cNvSpPr>
              <p:nvPr/>
            </p:nvSpPr>
            <p:spPr bwMode="auto">
              <a:xfrm>
                <a:off x="4313"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21" name="Rectangle 189"/>
              <p:cNvSpPr>
                <a:spLocks noChangeAspect="1" noChangeArrowheads="1"/>
              </p:cNvSpPr>
              <p:nvPr/>
            </p:nvSpPr>
            <p:spPr bwMode="auto">
              <a:xfrm>
                <a:off x="432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2" name="Rectangle 190"/>
              <p:cNvSpPr>
                <a:spLocks noChangeAspect="1" noChangeArrowheads="1"/>
              </p:cNvSpPr>
              <p:nvPr/>
            </p:nvSpPr>
            <p:spPr bwMode="auto">
              <a:xfrm>
                <a:off x="433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3" name="Rectangle 191"/>
              <p:cNvSpPr>
                <a:spLocks noChangeAspect="1" noChangeArrowheads="1"/>
              </p:cNvSpPr>
              <p:nvPr/>
            </p:nvSpPr>
            <p:spPr bwMode="auto">
              <a:xfrm>
                <a:off x="434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4" name="Rectangle 192"/>
              <p:cNvSpPr>
                <a:spLocks noChangeAspect="1" noChangeArrowheads="1"/>
              </p:cNvSpPr>
              <p:nvPr/>
            </p:nvSpPr>
            <p:spPr bwMode="auto">
              <a:xfrm>
                <a:off x="4360"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25" name="Rectangle 193"/>
              <p:cNvSpPr>
                <a:spLocks noChangeAspect="1" noChangeArrowheads="1"/>
              </p:cNvSpPr>
              <p:nvPr/>
            </p:nvSpPr>
            <p:spPr bwMode="auto">
              <a:xfrm>
                <a:off x="4374"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26" name="Rectangle 194"/>
              <p:cNvSpPr>
                <a:spLocks noChangeAspect="1" noChangeArrowheads="1"/>
              </p:cNvSpPr>
              <p:nvPr/>
            </p:nvSpPr>
            <p:spPr bwMode="auto">
              <a:xfrm>
                <a:off x="438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7" name="Rectangle 195"/>
              <p:cNvSpPr>
                <a:spLocks noChangeAspect="1" noChangeArrowheads="1"/>
              </p:cNvSpPr>
              <p:nvPr/>
            </p:nvSpPr>
            <p:spPr bwMode="auto">
              <a:xfrm>
                <a:off x="439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8" name="Rectangle 196"/>
              <p:cNvSpPr>
                <a:spLocks noChangeAspect="1" noChangeArrowheads="1"/>
              </p:cNvSpPr>
              <p:nvPr/>
            </p:nvSpPr>
            <p:spPr bwMode="auto">
              <a:xfrm>
                <a:off x="442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29" name="Rectangle 197"/>
              <p:cNvSpPr>
                <a:spLocks noChangeAspect="1" noChangeArrowheads="1"/>
              </p:cNvSpPr>
              <p:nvPr/>
            </p:nvSpPr>
            <p:spPr bwMode="auto">
              <a:xfrm>
                <a:off x="443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0" name="Rectangle 198"/>
              <p:cNvSpPr>
                <a:spLocks noChangeAspect="1" noChangeArrowheads="1"/>
              </p:cNvSpPr>
              <p:nvPr/>
            </p:nvSpPr>
            <p:spPr bwMode="auto">
              <a:xfrm>
                <a:off x="4445"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31" name="Rectangle 199"/>
              <p:cNvSpPr>
                <a:spLocks noChangeAspect="1" noChangeArrowheads="1"/>
              </p:cNvSpPr>
              <p:nvPr/>
            </p:nvSpPr>
            <p:spPr bwMode="auto">
              <a:xfrm>
                <a:off x="4457"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32" name="Rectangle 200"/>
              <p:cNvSpPr>
                <a:spLocks noChangeAspect="1" noChangeArrowheads="1"/>
              </p:cNvSpPr>
              <p:nvPr/>
            </p:nvSpPr>
            <p:spPr bwMode="auto">
              <a:xfrm>
                <a:off x="446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3" name="Rectangle 201"/>
              <p:cNvSpPr>
                <a:spLocks noChangeAspect="1" noChangeArrowheads="1"/>
              </p:cNvSpPr>
              <p:nvPr/>
            </p:nvSpPr>
            <p:spPr bwMode="auto">
              <a:xfrm>
                <a:off x="448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4" name="Rectangle 202"/>
              <p:cNvSpPr>
                <a:spLocks noChangeAspect="1" noChangeArrowheads="1"/>
              </p:cNvSpPr>
              <p:nvPr/>
            </p:nvSpPr>
            <p:spPr bwMode="auto">
              <a:xfrm>
                <a:off x="449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5" name="Rectangle 203"/>
              <p:cNvSpPr>
                <a:spLocks noChangeAspect="1" noChangeArrowheads="1"/>
              </p:cNvSpPr>
              <p:nvPr/>
            </p:nvSpPr>
            <p:spPr bwMode="auto">
              <a:xfrm>
                <a:off x="4504"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36" name="Rectangle 204"/>
              <p:cNvSpPr>
                <a:spLocks noChangeAspect="1" noChangeArrowheads="1"/>
              </p:cNvSpPr>
              <p:nvPr/>
            </p:nvSpPr>
            <p:spPr bwMode="auto">
              <a:xfrm>
                <a:off x="452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7" name="Rectangle 205"/>
              <p:cNvSpPr>
                <a:spLocks noChangeAspect="1" noChangeArrowheads="1"/>
              </p:cNvSpPr>
              <p:nvPr/>
            </p:nvSpPr>
            <p:spPr bwMode="auto">
              <a:xfrm>
                <a:off x="454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8" name="Rectangle 206"/>
              <p:cNvSpPr>
                <a:spLocks noChangeAspect="1" noChangeArrowheads="1"/>
              </p:cNvSpPr>
              <p:nvPr/>
            </p:nvSpPr>
            <p:spPr bwMode="auto">
              <a:xfrm>
                <a:off x="455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39" name="Rectangle 207"/>
              <p:cNvSpPr>
                <a:spLocks noChangeAspect="1" noChangeArrowheads="1"/>
              </p:cNvSpPr>
              <p:nvPr/>
            </p:nvSpPr>
            <p:spPr bwMode="auto">
              <a:xfrm>
                <a:off x="456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40" name="Rectangle 208"/>
              <p:cNvSpPr>
                <a:spLocks noChangeAspect="1" noChangeArrowheads="1"/>
              </p:cNvSpPr>
              <p:nvPr/>
            </p:nvSpPr>
            <p:spPr bwMode="auto">
              <a:xfrm>
                <a:off x="457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41" name="Rectangle 209"/>
              <p:cNvSpPr>
                <a:spLocks noChangeAspect="1" noChangeArrowheads="1"/>
              </p:cNvSpPr>
              <p:nvPr/>
            </p:nvSpPr>
            <p:spPr bwMode="auto">
              <a:xfrm>
                <a:off x="4589"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42" name="Rectangle 210"/>
              <p:cNvSpPr>
                <a:spLocks noChangeAspect="1" noChangeArrowheads="1"/>
              </p:cNvSpPr>
              <p:nvPr/>
            </p:nvSpPr>
            <p:spPr bwMode="auto">
              <a:xfrm>
                <a:off x="4601"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43" name="Rectangle 211"/>
              <p:cNvSpPr>
                <a:spLocks noChangeAspect="1" noChangeArrowheads="1"/>
              </p:cNvSpPr>
              <p:nvPr/>
            </p:nvSpPr>
            <p:spPr bwMode="auto">
              <a:xfrm>
                <a:off x="4613"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44" name="Rectangle 212"/>
              <p:cNvSpPr>
                <a:spLocks noChangeAspect="1" noChangeArrowheads="1"/>
              </p:cNvSpPr>
              <p:nvPr/>
            </p:nvSpPr>
            <p:spPr bwMode="auto">
              <a:xfrm>
                <a:off x="463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45" name="Rectangle 213"/>
              <p:cNvSpPr>
                <a:spLocks noChangeAspect="1" noChangeArrowheads="1"/>
              </p:cNvSpPr>
              <p:nvPr/>
            </p:nvSpPr>
            <p:spPr bwMode="auto">
              <a:xfrm>
                <a:off x="4648"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46" name="Rectangle 214"/>
              <p:cNvSpPr>
                <a:spLocks noChangeAspect="1" noChangeArrowheads="1"/>
              </p:cNvSpPr>
              <p:nvPr/>
            </p:nvSpPr>
            <p:spPr bwMode="auto">
              <a:xfrm>
                <a:off x="4660"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47" name="Rectangle 215"/>
              <p:cNvSpPr>
                <a:spLocks noChangeAspect="1" noChangeArrowheads="1"/>
              </p:cNvSpPr>
              <p:nvPr/>
            </p:nvSpPr>
            <p:spPr bwMode="auto">
              <a:xfrm>
                <a:off x="4672"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48" name="Rectangle 216"/>
              <p:cNvSpPr>
                <a:spLocks noChangeAspect="1" noChangeArrowheads="1"/>
              </p:cNvSpPr>
              <p:nvPr/>
            </p:nvSpPr>
            <p:spPr bwMode="auto">
              <a:xfrm>
                <a:off x="468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49" name="Rectangle 217"/>
              <p:cNvSpPr>
                <a:spLocks noChangeAspect="1" noChangeArrowheads="1"/>
              </p:cNvSpPr>
              <p:nvPr/>
            </p:nvSpPr>
            <p:spPr bwMode="auto">
              <a:xfrm>
                <a:off x="469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50" name="Rectangle 218"/>
              <p:cNvSpPr>
                <a:spLocks noChangeAspect="1" noChangeArrowheads="1"/>
              </p:cNvSpPr>
              <p:nvPr/>
            </p:nvSpPr>
            <p:spPr bwMode="auto">
              <a:xfrm>
                <a:off x="470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51" name="Rectangle 219"/>
              <p:cNvSpPr>
                <a:spLocks noChangeAspect="1" noChangeArrowheads="1"/>
              </p:cNvSpPr>
              <p:nvPr/>
            </p:nvSpPr>
            <p:spPr bwMode="auto">
              <a:xfrm>
                <a:off x="4721"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52" name="Rectangle 220"/>
              <p:cNvSpPr>
                <a:spLocks noChangeAspect="1" noChangeArrowheads="1"/>
              </p:cNvSpPr>
              <p:nvPr/>
            </p:nvSpPr>
            <p:spPr bwMode="auto">
              <a:xfrm>
                <a:off x="4745"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53" name="Rectangle 221"/>
              <p:cNvSpPr>
                <a:spLocks noChangeAspect="1" noChangeArrowheads="1"/>
              </p:cNvSpPr>
              <p:nvPr/>
            </p:nvSpPr>
            <p:spPr bwMode="auto">
              <a:xfrm>
                <a:off x="4757"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54" name="Rectangle 222"/>
              <p:cNvSpPr>
                <a:spLocks noChangeAspect="1" noChangeArrowheads="1"/>
              </p:cNvSpPr>
              <p:nvPr/>
            </p:nvSpPr>
            <p:spPr bwMode="auto">
              <a:xfrm>
                <a:off x="4769"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55" name="Rectangle 223"/>
              <p:cNvSpPr>
                <a:spLocks noChangeAspect="1" noChangeArrowheads="1"/>
              </p:cNvSpPr>
              <p:nvPr/>
            </p:nvSpPr>
            <p:spPr bwMode="auto">
              <a:xfrm>
                <a:off x="4780"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56" name="Rectangle 224"/>
              <p:cNvSpPr>
                <a:spLocks noChangeAspect="1" noChangeArrowheads="1"/>
              </p:cNvSpPr>
              <p:nvPr/>
            </p:nvSpPr>
            <p:spPr bwMode="auto">
              <a:xfrm>
                <a:off x="4792"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57" name="Rectangle 225"/>
              <p:cNvSpPr>
                <a:spLocks noChangeAspect="1" noChangeArrowheads="1"/>
              </p:cNvSpPr>
              <p:nvPr/>
            </p:nvSpPr>
            <p:spPr bwMode="auto">
              <a:xfrm>
                <a:off x="4804"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58" name="Rectangle 226"/>
              <p:cNvSpPr>
                <a:spLocks noChangeAspect="1" noChangeArrowheads="1"/>
              </p:cNvSpPr>
              <p:nvPr/>
            </p:nvSpPr>
            <p:spPr bwMode="auto">
              <a:xfrm>
                <a:off x="4816"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59" name="Rectangle 227"/>
              <p:cNvSpPr>
                <a:spLocks noChangeAspect="1" noChangeArrowheads="1"/>
              </p:cNvSpPr>
              <p:nvPr/>
            </p:nvSpPr>
            <p:spPr bwMode="auto">
              <a:xfrm>
                <a:off x="4828"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60" name="Rectangle 228"/>
              <p:cNvSpPr>
                <a:spLocks noChangeAspect="1" noChangeArrowheads="1"/>
              </p:cNvSpPr>
              <p:nvPr/>
            </p:nvSpPr>
            <p:spPr bwMode="auto">
              <a:xfrm>
                <a:off x="484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61" name="Rectangle 229"/>
              <p:cNvSpPr>
                <a:spLocks noChangeAspect="1" noChangeArrowheads="1"/>
              </p:cNvSpPr>
              <p:nvPr/>
            </p:nvSpPr>
            <p:spPr bwMode="auto">
              <a:xfrm>
                <a:off x="4865"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62" name="Rectangle 230"/>
              <p:cNvSpPr>
                <a:spLocks noChangeAspect="1" noChangeArrowheads="1"/>
              </p:cNvSpPr>
              <p:nvPr/>
            </p:nvSpPr>
            <p:spPr bwMode="auto">
              <a:xfrm>
                <a:off x="4877"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63" name="Rectangle 231"/>
              <p:cNvSpPr>
                <a:spLocks noChangeAspect="1" noChangeArrowheads="1"/>
              </p:cNvSpPr>
              <p:nvPr/>
            </p:nvSpPr>
            <p:spPr bwMode="auto">
              <a:xfrm>
                <a:off x="4889"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64" name="Rectangle 232"/>
              <p:cNvSpPr>
                <a:spLocks noChangeAspect="1" noChangeArrowheads="1"/>
              </p:cNvSpPr>
              <p:nvPr/>
            </p:nvSpPr>
            <p:spPr bwMode="auto">
              <a:xfrm>
                <a:off x="4901"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65" name="Rectangle 233"/>
              <p:cNvSpPr>
                <a:spLocks noChangeAspect="1" noChangeArrowheads="1"/>
              </p:cNvSpPr>
              <p:nvPr/>
            </p:nvSpPr>
            <p:spPr bwMode="auto">
              <a:xfrm>
                <a:off x="4913"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66" name="Rectangle 234"/>
              <p:cNvSpPr>
                <a:spLocks noChangeAspect="1" noChangeArrowheads="1"/>
              </p:cNvSpPr>
              <p:nvPr/>
            </p:nvSpPr>
            <p:spPr bwMode="auto">
              <a:xfrm>
                <a:off x="4924"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67" name="Rectangle 235"/>
              <p:cNvSpPr>
                <a:spLocks noChangeAspect="1" noChangeArrowheads="1"/>
              </p:cNvSpPr>
              <p:nvPr/>
            </p:nvSpPr>
            <p:spPr bwMode="auto">
              <a:xfrm>
                <a:off x="4936"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68" name="Rectangle 236"/>
              <p:cNvSpPr>
                <a:spLocks noChangeAspect="1" noChangeArrowheads="1"/>
              </p:cNvSpPr>
              <p:nvPr/>
            </p:nvSpPr>
            <p:spPr bwMode="auto">
              <a:xfrm>
                <a:off x="4948"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69" name="Rectangle 237"/>
              <p:cNvSpPr>
                <a:spLocks noChangeAspect="1" noChangeArrowheads="1"/>
              </p:cNvSpPr>
              <p:nvPr/>
            </p:nvSpPr>
            <p:spPr bwMode="auto">
              <a:xfrm>
                <a:off x="4972"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70" name="Rectangle 238"/>
              <p:cNvSpPr>
                <a:spLocks noChangeAspect="1" noChangeArrowheads="1"/>
              </p:cNvSpPr>
              <p:nvPr/>
            </p:nvSpPr>
            <p:spPr bwMode="auto">
              <a:xfrm>
                <a:off x="4984"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71" name="Rectangle 239"/>
              <p:cNvSpPr>
                <a:spLocks noChangeAspect="1" noChangeArrowheads="1"/>
              </p:cNvSpPr>
              <p:nvPr/>
            </p:nvSpPr>
            <p:spPr bwMode="auto">
              <a:xfrm>
                <a:off x="4997"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72" name="Rectangle 240"/>
              <p:cNvSpPr>
                <a:spLocks noChangeAspect="1" noChangeArrowheads="1"/>
              </p:cNvSpPr>
              <p:nvPr/>
            </p:nvSpPr>
            <p:spPr bwMode="auto">
              <a:xfrm>
                <a:off x="5009"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73" name="Rectangle 241"/>
              <p:cNvSpPr>
                <a:spLocks noChangeAspect="1" noChangeArrowheads="1"/>
              </p:cNvSpPr>
              <p:nvPr/>
            </p:nvSpPr>
            <p:spPr bwMode="auto">
              <a:xfrm>
                <a:off x="502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74" name="Rectangle 242"/>
              <p:cNvSpPr>
                <a:spLocks noChangeAspect="1" noChangeArrowheads="1"/>
              </p:cNvSpPr>
              <p:nvPr/>
            </p:nvSpPr>
            <p:spPr bwMode="auto">
              <a:xfrm>
                <a:off x="5033"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75" name="Rectangle 243"/>
              <p:cNvSpPr>
                <a:spLocks noChangeAspect="1" noChangeArrowheads="1"/>
              </p:cNvSpPr>
              <p:nvPr/>
            </p:nvSpPr>
            <p:spPr bwMode="auto">
              <a:xfrm>
                <a:off x="504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76" name="Rectangle 244"/>
              <p:cNvSpPr>
                <a:spLocks noChangeAspect="1" noChangeArrowheads="1"/>
              </p:cNvSpPr>
              <p:nvPr/>
            </p:nvSpPr>
            <p:spPr bwMode="auto">
              <a:xfrm>
                <a:off x="5056"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77" name="Rectangle 245"/>
              <p:cNvSpPr>
                <a:spLocks noChangeAspect="1" noChangeArrowheads="1"/>
              </p:cNvSpPr>
              <p:nvPr/>
            </p:nvSpPr>
            <p:spPr bwMode="auto">
              <a:xfrm>
                <a:off x="5081"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78" name="Rectangle 246"/>
              <p:cNvSpPr>
                <a:spLocks noChangeAspect="1" noChangeArrowheads="1"/>
              </p:cNvSpPr>
              <p:nvPr/>
            </p:nvSpPr>
            <p:spPr bwMode="auto">
              <a:xfrm>
                <a:off x="5093"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79" name="Rectangle 247"/>
              <p:cNvSpPr>
                <a:spLocks noChangeAspect="1" noChangeArrowheads="1"/>
              </p:cNvSpPr>
              <p:nvPr/>
            </p:nvSpPr>
            <p:spPr bwMode="auto">
              <a:xfrm>
                <a:off x="5105"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80" name="Rectangle 248"/>
              <p:cNvSpPr>
                <a:spLocks noChangeAspect="1" noChangeArrowheads="1"/>
              </p:cNvSpPr>
              <p:nvPr/>
            </p:nvSpPr>
            <p:spPr bwMode="auto">
              <a:xfrm>
                <a:off x="5117"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81" name="Rectangle 249"/>
              <p:cNvSpPr>
                <a:spLocks noChangeAspect="1" noChangeArrowheads="1"/>
              </p:cNvSpPr>
              <p:nvPr/>
            </p:nvSpPr>
            <p:spPr bwMode="auto">
              <a:xfrm>
                <a:off x="5129"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82" name="Rectangle 250"/>
              <p:cNvSpPr>
                <a:spLocks noChangeAspect="1" noChangeArrowheads="1"/>
              </p:cNvSpPr>
              <p:nvPr/>
            </p:nvSpPr>
            <p:spPr bwMode="auto">
              <a:xfrm>
                <a:off x="5141"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83" name="Rectangle 251"/>
              <p:cNvSpPr>
                <a:spLocks noChangeAspect="1" noChangeArrowheads="1"/>
              </p:cNvSpPr>
              <p:nvPr/>
            </p:nvSpPr>
            <p:spPr bwMode="auto">
              <a:xfrm>
                <a:off x="5154"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84" name="Rectangle 252"/>
              <p:cNvSpPr>
                <a:spLocks noChangeAspect="1" noChangeArrowheads="1"/>
              </p:cNvSpPr>
              <p:nvPr/>
            </p:nvSpPr>
            <p:spPr bwMode="auto">
              <a:xfrm>
                <a:off x="5166"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85" name="Rectangle 253"/>
              <p:cNvSpPr>
                <a:spLocks noChangeAspect="1" noChangeArrowheads="1"/>
              </p:cNvSpPr>
              <p:nvPr/>
            </p:nvSpPr>
            <p:spPr bwMode="auto">
              <a:xfrm>
                <a:off x="5178"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86" name="Rectangle 254"/>
              <p:cNvSpPr>
                <a:spLocks noChangeAspect="1" noChangeArrowheads="1"/>
              </p:cNvSpPr>
              <p:nvPr/>
            </p:nvSpPr>
            <p:spPr bwMode="auto">
              <a:xfrm>
                <a:off x="5202"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87" name="Rectangle 255"/>
              <p:cNvSpPr>
                <a:spLocks noChangeAspect="1" noChangeArrowheads="1"/>
              </p:cNvSpPr>
              <p:nvPr/>
            </p:nvSpPr>
            <p:spPr bwMode="auto">
              <a:xfrm>
                <a:off x="5214" y="1111"/>
                <a:ext cx="59" cy="52"/>
              </a:xfrm>
              <a:prstGeom prst="rect">
                <a:avLst/>
              </a:prstGeom>
              <a:solidFill>
                <a:srgbClr val="FF5008"/>
              </a:solidFill>
              <a:ln w="15875">
                <a:solidFill>
                  <a:schemeClr val="tx2"/>
                </a:solidFill>
                <a:miter lim="800000"/>
                <a:headEnd/>
                <a:tailEnd/>
              </a:ln>
            </p:spPr>
            <p:txBody>
              <a:bodyPr/>
              <a:lstStyle/>
              <a:p>
                <a:endParaRPr lang="en-US"/>
              </a:p>
            </p:txBody>
          </p:sp>
          <p:sp>
            <p:nvSpPr>
              <p:cNvPr id="121088" name="Rectangle 256"/>
              <p:cNvSpPr>
                <a:spLocks noChangeAspect="1" noChangeArrowheads="1"/>
              </p:cNvSpPr>
              <p:nvPr/>
            </p:nvSpPr>
            <p:spPr bwMode="auto">
              <a:xfrm>
                <a:off x="5225"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89" name="Rectangle 257"/>
              <p:cNvSpPr>
                <a:spLocks noChangeAspect="1" noChangeArrowheads="1"/>
              </p:cNvSpPr>
              <p:nvPr/>
            </p:nvSpPr>
            <p:spPr bwMode="auto">
              <a:xfrm>
                <a:off x="5237"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90" name="Rectangle 258"/>
              <p:cNvSpPr>
                <a:spLocks noChangeAspect="1" noChangeArrowheads="1"/>
              </p:cNvSpPr>
              <p:nvPr/>
            </p:nvSpPr>
            <p:spPr bwMode="auto">
              <a:xfrm>
                <a:off x="5249" y="1111"/>
                <a:ext cx="60" cy="52"/>
              </a:xfrm>
              <a:prstGeom prst="rect">
                <a:avLst/>
              </a:prstGeom>
              <a:solidFill>
                <a:srgbClr val="FF5008"/>
              </a:solidFill>
              <a:ln w="15875">
                <a:solidFill>
                  <a:schemeClr val="tx2"/>
                </a:solidFill>
                <a:miter lim="800000"/>
                <a:headEnd/>
                <a:tailEnd/>
              </a:ln>
            </p:spPr>
            <p:txBody>
              <a:bodyPr/>
              <a:lstStyle/>
              <a:p>
                <a:endParaRPr lang="en-US"/>
              </a:p>
            </p:txBody>
          </p:sp>
          <p:sp>
            <p:nvSpPr>
              <p:cNvPr id="121091" name="Rectangle 259"/>
              <p:cNvSpPr>
                <a:spLocks noChangeAspect="1" noChangeArrowheads="1"/>
              </p:cNvSpPr>
              <p:nvPr/>
            </p:nvSpPr>
            <p:spPr bwMode="auto">
              <a:xfrm>
                <a:off x="5261" y="1111"/>
                <a:ext cx="61" cy="52"/>
              </a:xfrm>
              <a:prstGeom prst="rect">
                <a:avLst/>
              </a:prstGeom>
              <a:solidFill>
                <a:srgbClr val="FF5008"/>
              </a:solidFill>
              <a:ln w="15875">
                <a:solidFill>
                  <a:schemeClr val="tx2"/>
                </a:solidFill>
                <a:miter lim="800000"/>
                <a:headEnd/>
                <a:tailEnd/>
              </a:ln>
            </p:spPr>
            <p:txBody>
              <a:bodyPr/>
              <a:lstStyle/>
              <a:p>
                <a:endParaRPr lang="en-US"/>
              </a:p>
            </p:txBody>
          </p:sp>
          <p:sp>
            <p:nvSpPr>
              <p:cNvPr id="121092" name="Freeform 260"/>
              <p:cNvSpPr>
                <a:spLocks noChangeAspect="1"/>
              </p:cNvSpPr>
              <p:nvPr/>
            </p:nvSpPr>
            <p:spPr bwMode="auto">
              <a:xfrm>
                <a:off x="4121" y="938"/>
                <a:ext cx="72" cy="66"/>
              </a:xfrm>
              <a:custGeom>
                <a:avLst/>
                <a:gdLst>
                  <a:gd name="T0" fmla="*/ 30 w 60"/>
                  <a:gd name="T1" fmla="*/ 0 h 61"/>
                  <a:gd name="T2" fmla="*/ 60 w 60"/>
                  <a:gd name="T3" fmla="*/ 61 h 61"/>
                  <a:gd name="T4" fmla="*/ 0 w 60"/>
                  <a:gd name="T5" fmla="*/ 61 h 61"/>
                  <a:gd name="T6" fmla="*/ 30 w 60"/>
                  <a:gd name="T7" fmla="*/ 0 h 61"/>
                </a:gdLst>
                <a:ahLst/>
                <a:cxnLst>
                  <a:cxn ang="0">
                    <a:pos x="T0" y="T1"/>
                  </a:cxn>
                  <a:cxn ang="0">
                    <a:pos x="T2" y="T3"/>
                  </a:cxn>
                  <a:cxn ang="0">
                    <a:pos x="T4" y="T5"/>
                  </a:cxn>
                  <a:cxn ang="0">
                    <a:pos x="T6" y="T7"/>
                  </a:cxn>
                </a:cxnLst>
                <a:rect l="0" t="0" r="r" b="b"/>
                <a:pathLst>
                  <a:path w="60" h="61">
                    <a:moveTo>
                      <a:pt x="30" y="0"/>
                    </a:moveTo>
                    <a:lnTo>
                      <a:pt x="60" y="61"/>
                    </a:lnTo>
                    <a:lnTo>
                      <a:pt x="0" y="61"/>
                    </a:lnTo>
                    <a:lnTo>
                      <a:pt x="30" y="0"/>
                    </a:lnTo>
                    <a:close/>
                  </a:path>
                </a:pathLst>
              </a:custGeom>
              <a:solidFill>
                <a:srgbClr val="FFC000"/>
              </a:solidFill>
              <a:ln w="15875">
                <a:solidFill>
                  <a:srgbClr val="FAFD00"/>
                </a:solidFill>
                <a:prstDash val="solid"/>
                <a:round/>
                <a:headEnd/>
                <a:tailEnd/>
              </a:ln>
            </p:spPr>
            <p:txBody>
              <a:bodyPr/>
              <a:lstStyle/>
              <a:p>
                <a:endParaRPr lang="en-US">
                  <a:solidFill>
                    <a:srgbClr val="FFC000"/>
                  </a:solidFill>
                </a:endParaRPr>
              </a:p>
            </p:txBody>
          </p:sp>
          <p:sp>
            <p:nvSpPr>
              <p:cNvPr id="121093" name="Freeform 261"/>
              <p:cNvSpPr>
                <a:spLocks noChangeAspect="1"/>
              </p:cNvSpPr>
              <p:nvPr/>
            </p:nvSpPr>
            <p:spPr bwMode="auto">
              <a:xfrm>
                <a:off x="4541" y="938"/>
                <a:ext cx="72" cy="66"/>
              </a:xfrm>
              <a:custGeom>
                <a:avLst/>
                <a:gdLst>
                  <a:gd name="T0" fmla="*/ 30 w 60"/>
                  <a:gd name="T1" fmla="*/ 0 h 61"/>
                  <a:gd name="T2" fmla="*/ 60 w 60"/>
                  <a:gd name="T3" fmla="*/ 61 h 61"/>
                  <a:gd name="T4" fmla="*/ 0 w 60"/>
                  <a:gd name="T5" fmla="*/ 61 h 61"/>
                  <a:gd name="T6" fmla="*/ 30 w 60"/>
                  <a:gd name="T7" fmla="*/ 0 h 61"/>
                </a:gdLst>
                <a:ahLst/>
                <a:cxnLst>
                  <a:cxn ang="0">
                    <a:pos x="T0" y="T1"/>
                  </a:cxn>
                  <a:cxn ang="0">
                    <a:pos x="T2" y="T3"/>
                  </a:cxn>
                  <a:cxn ang="0">
                    <a:pos x="T4" y="T5"/>
                  </a:cxn>
                  <a:cxn ang="0">
                    <a:pos x="T6" y="T7"/>
                  </a:cxn>
                </a:cxnLst>
                <a:rect l="0" t="0" r="r" b="b"/>
                <a:pathLst>
                  <a:path w="60" h="61">
                    <a:moveTo>
                      <a:pt x="30" y="0"/>
                    </a:moveTo>
                    <a:lnTo>
                      <a:pt x="60" y="61"/>
                    </a:lnTo>
                    <a:lnTo>
                      <a:pt x="0" y="61"/>
                    </a:lnTo>
                    <a:lnTo>
                      <a:pt x="30" y="0"/>
                    </a:lnTo>
                    <a:close/>
                  </a:path>
                </a:pathLst>
              </a:custGeom>
              <a:solidFill>
                <a:srgbClr val="FFC000"/>
              </a:solidFill>
              <a:ln w="15875">
                <a:solidFill>
                  <a:srgbClr val="FAFD00"/>
                </a:solidFill>
                <a:prstDash val="solid"/>
                <a:round/>
                <a:headEnd/>
                <a:tailEnd/>
              </a:ln>
            </p:spPr>
            <p:txBody>
              <a:bodyPr/>
              <a:lstStyle/>
              <a:p>
                <a:endParaRPr lang="en-US"/>
              </a:p>
            </p:txBody>
          </p:sp>
          <p:sp>
            <p:nvSpPr>
              <p:cNvPr id="121094" name="Rectangle 262"/>
              <p:cNvSpPr>
                <a:spLocks noChangeAspect="1" noChangeArrowheads="1"/>
              </p:cNvSpPr>
              <p:nvPr/>
            </p:nvSpPr>
            <p:spPr bwMode="auto">
              <a:xfrm>
                <a:off x="5210" y="1093"/>
                <a:ext cx="939" cy="426"/>
              </a:xfrm>
              <a:prstGeom prst="rect">
                <a:avLst/>
              </a:prstGeom>
              <a:solidFill>
                <a:srgbClr val="CC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095" name="Rectangle 263"/>
              <p:cNvSpPr>
                <a:spLocks noChangeAspect="1" noChangeArrowheads="1"/>
              </p:cNvSpPr>
              <p:nvPr/>
            </p:nvSpPr>
            <p:spPr bwMode="auto">
              <a:xfrm>
                <a:off x="2452" y="1093"/>
                <a:ext cx="1115" cy="426"/>
              </a:xfrm>
              <a:prstGeom prst="rect">
                <a:avLst/>
              </a:prstGeom>
              <a:solidFill>
                <a:srgbClr val="FFCC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dirty="0">
                  <a:solidFill>
                    <a:schemeClr val="tx2"/>
                  </a:solidFill>
                  <a:latin typeface="Arial Rounded MT Bold" pitchFamily="34" charset="0"/>
                </a:endParaRPr>
              </a:p>
            </p:txBody>
          </p:sp>
          <p:sp>
            <p:nvSpPr>
              <p:cNvPr id="121096" name="Rectangle 264"/>
              <p:cNvSpPr>
                <a:spLocks noChangeAspect="1" noChangeArrowheads="1"/>
              </p:cNvSpPr>
              <p:nvPr/>
            </p:nvSpPr>
            <p:spPr bwMode="auto">
              <a:xfrm rot="10800000">
                <a:off x="3567" y="1093"/>
                <a:ext cx="411" cy="426"/>
              </a:xfrm>
              <a:prstGeom prst="rect">
                <a:avLst/>
              </a:prstGeom>
              <a:solidFill>
                <a:schemeClr val="hlink"/>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sz="1600" dirty="0">
                    <a:solidFill>
                      <a:schemeClr val="tx2"/>
                    </a:solidFill>
                    <a:latin typeface="Arial Rounded MT Bold" pitchFamily="34" charset="0"/>
                  </a:rPr>
                  <a:t>R</a:t>
                </a:r>
                <a:r>
                  <a:rPr lang="en-US" sz="1600" dirty="0">
                    <a:solidFill>
                      <a:schemeClr val="tx2"/>
                    </a:solidFill>
                    <a:latin typeface="Arial Rounded MT Bold" pitchFamily="34" charset="0"/>
                  </a:rPr>
                  <a:t>1</a:t>
                </a:r>
                <a:endParaRPr lang="en-US" sz="1600" dirty="0">
                  <a:latin typeface="Arial Rounded MT Bold" pitchFamily="34" charset="0"/>
                </a:endParaRPr>
              </a:p>
            </p:txBody>
          </p:sp>
          <p:sp>
            <p:nvSpPr>
              <p:cNvPr id="121097" name="Rectangle 265"/>
              <p:cNvSpPr>
                <a:spLocks noChangeAspect="1" noChangeArrowheads="1"/>
              </p:cNvSpPr>
              <p:nvPr/>
            </p:nvSpPr>
            <p:spPr bwMode="auto">
              <a:xfrm>
                <a:off x="4388" y="1093"/>
                <a:ext cx="412" cy="426"/>
              </a:xfrm>
              <a:prstGeom prst="rect">
                <a:avLst/>
              </a:prstGeom>
              <a:solidFill>
                <a:schemeClr val="hlink"/>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098" name="Rectangle 266"/>
              <p:cNvSpPr>
                <a:spLocks noChangeAspect="1" noChangeArrowheads="1"/>
              </p:cNvSpPr>
              <p:nvPr/>
            </p:nvSpPr>
            <p:spPr bwMode="auto">
              <a:xfrm>
                <a:off x="3978" y="1093"/>
                <a:ext cx="410" cy="4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hr-HR" sz="1600">
                  <a:latin typeface="Arial Rounded MT Bold" pitchFamily="34" charset="0"/>
                </a:endParaRPr>
              </a:p>
            </p:txBody>
          </p:sp>
          <p:sp>
            <p:nvSpPr>
              <p:cNvPr id="121099" name="Rectangle 267"/>
              <p:cNvSpPr>
                <a:spLocks noChangeAspect="1" noChangeArrowheads="1"/>
              </p:cNvSpPr>
              <p:nvPr/>
            </p:nvSpPr>
            <p:spPr bwMode="auto">
              <a:xfrm>
                <a:off x="4800" y="1093"/>
                <a:ext cx="410" cy="426"/>
              </a:xfrm>
              <a:prstGeom prst="rect">
                <a:avLst/>
              </a:prstGeom>
              <a:solidFill>
                <a:schemeClr val="hlink"/>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00" name="Text Box 268"/>
              <p:cNvSpPr txBox="1">
                <a:spLocks noChangeAspect="1" noChangeArrowheads="1"/>
              </p:cNvSpPr>
              <p:nvPr/>
            </p:nvSpPr>
            <p:spPr bwMode="auto">
              <a:xfrm rot="10800000">
                <a:off x="4037" y="1092"/>
                <a:ext cx="320"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600" dirty="0">
                    <a:solidFill>
                      <a:schemeClr val="tx2"/>
                    </a:solidFill>
                    <a:latin typeface="Arial Rounded MT Bold" pitchFamily="34" charset="0"/>
                  </a:rPr>
                  <a:t>R</a:t>
                </a:r>
                <a:r>
                  <a:rPr lang="en-US" sz="1600" dirty="0">
                    <a:solidFill>
                      <a:schemeClr val="tx2"/>
                    </a:solidFill>
                    <a:latin typeface="Arial Rounded MT Bold" pitchFamily="34" charset="0"/>
                  </a:rPr>
                  <a:t>2</a:t>
                </a:r>
                <a:endParaRPr lang="en-US" sz="1600" dirty="0">
                  <a:latin typeface="Arial Rounded MT Bold" pitchFamily="34" charset="0"/>
                </a:endParaRPr>
              </a:p>
            </p:txBody>
          </p:sp>
          <p:sp>
            <p:nvSpPr>
              <p:cNvPr id="121101" name="Text Box 269"/>
              <p:cNvSpPr txBox="1">
                <a:spLocks noChangeAspect="1" noChangeArrowheads="1"/>
              </p:cNvSpPr>
              <p:nvPr/>
            </p:nvSpPr>
            <p:spPr bwMode="auto">
              <a:xfrm rot="10800000">
                <a:off x="3979" y="1283"/>
                <a:ext cx="397"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chemeClr val="bg1"/>
                    </a:solidFill>
                    <a:latin typeface="Arial Rounded MT Bold" pitchFamily="34" charset="0"/>
                  </a:rPr>
                  <a:t>E10</a:t>
                </a:r>
                <a:endParaRPr lang="en-US" sz="1600" dirty="0">
                  <a:latin typeface="Arial Rounded MT Bold" pitchFamily="34" charset="0"/>
                </a:endParaRPr>
              </a:p>
            </p:txBody>
          </p:sp>
          <p:sp>
            <p:nvSpPr>
              <p:cNvPr id="121102" name="Text Box 270"/>
              <p:cNvSpPr txBox="1">
                <a:spLocks noChangeAspect="1" noChangeArrowheads="1"/>
              </p:cNvSpPr>
              <p:nvPr/>
            </p:nvSpPr>
            <p:spPr bwMode="auto">
              <a:xfrm rot="10800000">
                <a:off x="4399" y="1200"/>
                <a:ext cx="320"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600" dirty="0">
                    <a:solidFill>
                      <a:schemeClr val="tx2"/>
                    </a:solidFill>
                    <a:latin typeface="Arial Rounded MT Bold" pitchFamily="34" charset="0"/>
                  </a:rPr>
                  <a:t>R</a:t>
                </a:r>
                <a:r>
                  <a:rPr lang="en-US" sz="1600" dirty="0">
                    <a:solidFill>
                      <a:schemeClr val="tx2"/>
                    </a:solidFill>
                    <a:latin typeface="Arial Rounded MT Bold" pitchFamily="34" charset="0"/>
                  </a:rPr>
                  <a:t>3</a:t>
                </a:r>
                <a:endParaRPr lang="en-US" sz="1600" dirty="0">
                  <a:latin typeface="Arial Rounded MT Bold" pitchFamily="34" charset="0"/>
                </a:endParaRPr>
              </a:p>
            </p:txBody>
          </p:sp>
          <p:sp>
            <p:nvSpPr>
              <p:cNvPr id="121103" name="Text Box 271"/>
              <p:cNvSpPr txBox="1">
                <a:spLocks noChangeAspect="1" noChangeArrowheads="1"/>
              </p:cNvSpPr>
              <p:nvPr/>
            </p:nvSpPr>
            <p:spPr bwMode="auto">
              <a:xfrm rot="10800000">
                <a:off x="4846" y="1188"/>
                <a:ext cx="320"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600" dirty="0">
                    <a:solidFill>
                      <a:schemeClr val="tx2"/>
                    </a:solidFill>
                    <a:latin typeface="Arial Rounded MT Bold" pitchFamily="34" charset="0"/>
                  </a:rPr>
                  <a:t>R</a:t>
                </a:r>
                <a:r>
                  <a:rPr lang="en-US" sz="1600" dirty="0">
                    <a:solidFill>
                      <a:schemeClr val="tx2"/>
                    </a:solidFill>
                    <a:latin typeface="Arial Rounded MT Bold" pitchFamily="34" charset="0"/>
                  </a:rPr>
                  <a:t>4</a:t>
                </a:r>
                <a:endParaRPr lang="en-US" sz="1600" dirty="0">
                  <a:latin typeface="Arial Rounded MT Bold" pitchFamily="34" charset="0"/>
                </a:endParaRPr>
              </a:p>
            </p:txBody>
          </p:sp>
          <p:sp>
            <p:nvSpPr>
              <p:cNvPr id="121105" name="Line 273"/>
              <p:cNvSpPr>
                <a:spLocks noChangeAspect="1" noChangeShapeType="1"/>
              </p:cNvSpPr>
              <p:nvPr/>
            </p:nvSpPr>
            <p:spPr bwMode="auto">
              <a:xfrm>
                <a:off x="4271" y="1519"/>
                <a:ext cx="0" cy="16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06" name="Line 274"/>
              <p:cNvSpPr>
                <a:spLocks noChangeAspect="1" noChangeShapeType="1"/>
              </p:cNvSpPr>
              <p:nvPr/>
            </p:nvSpPr>
            <p:spPr bwMode="auto">
              <a:xfrm>
                <a:off x="2922" y="1519"/>
                <a:ext cx="0" cy="16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07" name="Rectangle 275"/>
              <p:cNvSpPr>
                <a:spLocks noChangeAspect="1" noChangeArrowheads="1"/>
              </p:cNvSpPr>
              <p:nvPr/>
            </p:nvSpPr>
            <p:spPr bwMode="auto">
              <a:xfrm>
                <a:off x="222" y="1093"/>
                <a:ext cx="645" cy="426"/>
              </a:xfrm>
              <a:prstGeom prst="rect">
                <a:avLst/>
              </a:prstGeom>
              <a:solidFill>
                <a:srgbClr val="CC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08" name="Rectangle 276"/>
              <p:cNvSpPr>
                <a:spLocks noChangeAspect="1" noChangeArrowheads="1"/>
              </p:cNvSpPr>
              <p:nvPr/>
            </p:nvSpPr>
            <p:spPr bwMode="auto">
              <a:xfrm>
                <a:off x="1279" y="1093"/>
                <a:ext cx="411" cy="426"/>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09" name="Rectangle 277"/>
              <p:cNvSpPr>
                <a:spLocks noChangeAspect="1" noChangeArrowheads="1"/>
              </p:cNvSpPr>
              <p:nvPr/>
            </p:nvSpPr>
            <p:spPr bwMode="auto">
              <a:xfrm>
                <a:off x="867" y="1093"/>
                <a:ext cx="412" cy="426"/>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10" name="Rectangle 278"/>
              <p:cNvSpPr>
                <a:spLocks noChangeAspect="1" noChangeArrowheads="1"/>
              </p:cNvSpPr>
              <p:nvPr/>
            </p:nvSpPr>
            <p:spPr bwMode="auto">
              <a:xfrm>
                <a:off x="1690" y="1093"/>
                <a:ext cx="762" cy="426"/>
              </a:xfrm>
              <a:prstGeom prst="rect">
                <a:avLst/>
              </a:prstGeom>
              <a:solidFill>
                <a:srgbClr val="CC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11" name="Text Box 279"/>
              <p:cNvSpPr txBox="1">
                <a:spLocks noChangeAspect="1" noChangeArrowheads="1"/>
              </p:cNvSpPr>
              <p:nvPr/>
            </p:nvSpPr>
            <p:spPr bwMode="auto">
              <a:xfrm rot="10800000">
                <a:off x="903" y="1188"/>
                <a:ext cx="312"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rgbClr val="FFFFFF"/>
                    </a:solidFill>
                    <a:latin typeface="Arial Rounded MT Bold" pitchFamily="34" charset="0"/>
                  </a:rPr>
                  <a:t>E2</a:t>
                </a:r>
                <a:endParaRPr lang="en-US" sz="1600" dirty="0">
                  <a:latin typeface="Arial Rounded MT Bold" pitchFamily="34" charset="0"/>
                </a:endParaRPr>
              </a:p>
            </p:txBody>
          </p:sp>
          <p:sp>
            <p:nvSpPr>
              <p:cNvPr id="121112" name="Text Box 280"/>
              <p:cNvSpPr txBox="1">
                <a:spLocks noChangeAspect="1" noChangeArrowheads="1"/>
              </p:cNvSpPr>
              <p:nvPr/>
            </p:nvSpPr>
            <p:spPr bwMode="auto">
              <a:xfrm rot="10800000">
                <a:off x="1325" y="1188"/>
                <a:ext cx="312"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FFFFFF"/>
                    </a:solidFill>
                    <a:latin typeface="Arial Rounded MT Bold" pitchFamily="34" charset="0"/>
                  </a:rPr>
                  <a:t>E3</a:t>
                </a:r>
                <a:endParaRPr lang="en-US" sz="1600">
                  <a:latin typeface="Arial Rounded MT Bold" pitchFamily="34" charset="0"/>
                </a:endParaRPr>
              </a:p>
            </p:txBody>
          </p:sp>
          <p:sp>
            <p:nvSpPr>
              <p:cNvPr id="121114" name="Line 282"/>
              <p:cNvSpPr>
                <a:spLocks noChangeAspect="1" noChangeShapeType="1"/>
              </p:cNvSpPr>
              <p:nvPr/>
            </p:nvSpPr>
            <p:spPr bwMode="auto">
              <a:xfrm>
                <a:off x="222" y="1519"/>
                <a:ext cx="0" cy="16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15" name="Line 283"/>
              <p:cNvSpPr>
                <a:spLocks noChangeAspect="1" noChangeShapeType="1"/>
              </p:cNvSpPr>
              <p:nvPr/>
            </p:nvSpPr>
            <p:spPr bwMode="auto">
              <a:xfrm>
                <a:off x="1631" y="1519"/>
                <a:ext cx="0" cy="16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116" name="Line 284"/>
              <p:cNvSpPr>
                <a:spLocks noChangeAspect="1" noChangeShapeType="1"/>
              </p:cNvSpPr>
              <p:nvPr/>
            </p:nvSpPr>
            <p:spPr bwMode="auto">
              <a:xfrm>
                <a:off x="5621" y="1519"/>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1117" name="Group 285"/>
              <p:cNvGrpSpPr>
                <a:grpSpLocks noChangeAspect="1"/>
              </p:cNvGrpSpPr>
              <p:nvPr/>
            </p:nvGrpSpPr>
            <p:grpSpPr bwMode="auto">
              <a:xfrm>
                <a:off x="207" y="1720"/>
                <a:ext cx="5572" cy="134"/>
                <a:chOff x="528" y="3085"/>
                <a:chExt cx="4683" cy="127"/>
              </a:xfrm>
            </p:grpSpPr>
            <p:sp>
              <p:nvSpPr>
                <p:cNvPr id="121118" name="Rectangle 286"/>
                <p:cNvSpPr>
                  <a:spLocks noChangeAspect="1" noChangeArrowheads="1"/>
                </p:cNvSpPr>
                <p:nvPr/>
              </p:nvSpPr>
              <p:spPr bwMode="auto">
                <a:xfrm>
                  <a:off x="528" y="3085"/>
                  <a:ext cx="76"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chemeClr val="tx2"/>
                      </a:solidFill>
                      <a:latin typeface="Arial" charset="0"/>
                    </a:rPr>
                    <a:t>0</a:t>
                  </a:r>
                  <a:endParaRPr lang="en-US" sz="1800" dirty="0">
                    <a:solidFill>
                      <a:schemeClr val="tx2"/>
                    </a:solidFill>
                  </a:endParaRPr>
                </a:p>
              </p:txBody>
            </p:sp>
            <p:sp>
              <p:nvSpPr>
                <p:cNvPr id="121119" name="Rectangle 287"/>
                <p:cNvSpPr>
                  <a:spLocks noChangeAspect="1" noChangeArrowheads="1"/>
                </p:cNvSpPr>
                <p:nvPr/>
              </p:nvSpPr>
              <p:spPr bwMode="auto">
                <a:xfrm rot="10800000">
                  <a:off x="1596" y="3085"/>
                  <a:ext cx="227"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chemeClr val="tx2"/>
                      </a:solidFill>
                      <a:latin typeface="Arial" charset="0"/>
                    </a:rPr>
                    <a:t>100</a:t>
                  </a:r>
                  <a:endParaRPr lang="en-US" sz="1800" dirty="0">
                    <a:solidFill>
                      <a:schemeClr val="tx2"/>
                    </a:solidFill>
                  </a:endParaRPr>
                </a:p>
              </p:txBody>
            </p:sp>
            <p:sp>
              <p:nvSpPr>
                <p:cNvPr id="121120" name="Rectangle 288"/>
                <p:cNvSpPr>
                  <a:spLocks noChangeAspect="1" noChangeArrowheads="1"/>
                </p:cNvSpPr>
                <p:nvPr/>
              </p:nvSpPr>
              <p:spPr bwMode="auto">
                <a:xfrm rot="10800000">
                  <a:off x="2726" y="3085"/>
                  <a:ext cx="227"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chemeClr val="tx2"/>
                      </a:solidFill>
                      <a:latin typeface="Arial" charset="0"/>
                    </a:rPr>
                    <a:t>200</a:t>
                  </a:r>
                  <a:endParaRPr lang="en-US" sz="1800" dirty="0">
                    <a:solidFill>
                      <a:schemeClr val="tx2"/>
                    </a:solidFill>
                  </a:endParaRPr>
                </a:p>
              </p:txBody>
            </p:sp>
            <p:sp>
              <p:nvSpPr>
                <p:cNvPr id="121121" name="Rectangle 289"/>
                <p:cNvSpPr>
                  <a:spLocks noChangeAspect="1" noChangeArrowheads="1"/>
                </p:cNvSpPr>
                <p:nvPr/>
              </p:nvSpPr>
              <p:spPr bwMode="auto">
                <a:xfrm rot="10800000">
                  <a:off x="3854" y="3085"/>
                  <a:ext cx="227"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chemeClr val="tx2"/>
                      </a:solidFill>
                      <a:latin typeface="Arial" charset="0"/>
                    </a:rPr>
                    <a:t>300</a:t>
                  </a:r>
                  <a:endParaRPr lang="en-US" sz="1800" dirty="0">
                    <a:solidFill>
                      <a:schemeClr val="tx2"/>
                    </a:solidFill>
                  </a:endParaRPr>
                </a:p>
              </p:txBody>
            </p:sp>
            <p:sp>
              <p:nvSpPr>
                <p:cNvPr id="121122" name="Rectangle 290"/>
                <p:cNvSpPr>
                  <a:spLocks noChangeAspect="1" noChangeArrowheads="1"/>
                </p:cNvSpPr>
                <p:nvPr/>
              </p:nvSpPr>
              <p:spPr bwMode="auto">
                <a:xfrm rot="10800000">
                  <a:off x="4984" y="3094"/>
                  <a:ext cx="227"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chemeClr val="tx2"/>
                      </a:solidFill>
                      <a:latin typeface="Arial" charset="0"/>
                    </a:rPr>
                    <a:t>400</a:t>
                  </a:r>
                  <a:endParaRPr lang="en-US" sz="1800" dirty="0">
                    <a:solidFill>
                      <a:schemeClr val="tx2"/>
                    </a:solidFill>
                  </a:endParaRPr>
                </a:p>
              </p:txBody>
            </p:sp>
          </p:grpSp>
        </p:grpSp>
        <p:grpSp>
          <p:nvGrpSpPr>
            <p:cNvPr id="121123" name="Group 291"/>
            <p:cNvGrpSpPr>
              <a:grpSpLocks/>
            </p:cNvGrpSpPr>
            <p:nvPr/>
          </p:nvGrpSpPr>
          <p:grpSpPr bwMode="auto">
            <a:xfrm>
              <a:off x="3323" y="823"/>
              <a:ext cx="1318" cy="148"/>
              <a:chOff x="3323" y="823"/>
              <a:chExt cx="1318" cy="148"/>
            </a:xfrm>
          </p:grpSpPr>
          <p:sp>
            <p:nvSpPr>
              <p:cNvPr id="121124" name="Text Box 292"/>
              <p:cNvSpPr txBox="1">
                <a:spLocks noChangeArrowheads="1"/>
              </p:cNvSpPr>
              <p:nvPr/>
            </p:nvSpPr>
            <p:spPr bwMode="auto">
              <a:xfrm rot="10800000">
                <a:off x="3323" y="845"/>
                <a:ext cx="66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r-HR" sz="1200" dirty="0" smtClean="0">
                    <a:solidFill>
                      <a:srgbClr val="FF5008"/>
                    </a:solidFill>
                    <a:latin typeface="+mj-lt"/>
                  </a:rPr>
                  <a:t>Pro - </a:t>
                </a:r>
                <a:r>
                  <a:rPr lang="en-US" sz="1200" dirty="0" smtClean="0">
                    <a:solidFill>
                      <a:srgbClr val="FF5008"/>
                    </a:solidFill>
                    <a:latin typeface="+mj-lt"/>
                  </a:rPr>
                  <a:t>PO</a:t>
                </a:r>
                <a:r>
                  <a:rPr lang="en-US" sz="1200" baseline="-25000" dirty="0" smtClean="0">
                    <a:solidFill>
                      <a:srgbClr val="FF5008"/>
                    </a:solidFill>
                    <a:latin typeface="+mj-lt"/>
                  </a:rPr>
                  <a:t>4</a:t>
                </a:r>
                <a:endParaRPr lang="en-US" sz="1200" dirty="0">
                  <a:solidFill>
                    <a:srgbClr val="FF5008"/>
                  </a:solidFill>
                  <a:latin typeface="+mj-lt"/>
                </a:endParaRPr>
              </a:p>
            </p:txBody>
          </p:sp>
          <p:sp>
            <p:nvSpPr>
              <p:cNvPr id="121128" name="Text Box 296"/>
              <p:cNvSpPr txBox="1">
                <a:spLocks noChangeArrowheads="1"/>
              </p:cNvSpPr>
              <p:nvPr/>
            </p:nvSpPr>
            <p:spPr bwMode="auto">
              <a:xfrm rot="10800000">
                <a:off x="3962" y="823"/>
                <a:ext cx="679"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err="1">
                    <a:solidFill>
                      <a:srgbClr val="FFC000"/>
                    </a:solidFill>
                  </a:rPr>
                  <a:t>Cysteines</a:t>
                </a:r>
                <a:endParaRPr lang="en-US" sz="1200" dirty="0">
                  <a:solidFill>
                    <a:srgbClr val="FFC000"/>
                  </a:solidFill>
                </a:endParaRPr>
              </a:p>
            </p:txBody>
          </p:sp>
        </p:grpSp>
      </p:grpSp>
      <p:sp>
        <p:nvSpPr>
          <p:cNvPr id="121130" name="Text Box 298"/>
          <p:cNvSpPr txBox="1">
            <a:spLocks noChangeArrowheads="1"/>
          </p:cNvSpPr>
          <p:nvPr/>
        </p:nvSpPr>
        <p:spPr bwMode="auto">
          <a:xfrm>
            <a:off x="8604448" y="5425537"/>
            <a:ext cx="41275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800" dirty="0" err="1">
                <a:latin typeface="Tahoma" pitchFamily="34" charset="0"/>
              </a:rPr>
              <a:t>Nt</a:t>
            </a:r>
            <a:endParaRPr lang="hr-HR" sz="1800" dirty="0">
              <a:latin typeface="Tahoma" pitchFamily="34" charset="0"/>
            </a:endParaRPr>
          </a:p>
        </p:txBody>
      </p:sp>
      <p:sp>
        <p:nvSpPr>
          <p:cNvPr id="121131" name="Text Box 299"/>
          <p:cNvSpPr txBox="1">
            <a:spLocks noChangeArrowheads="1"/>
          </p:cNvSpPr>
          <p:nvPr/>
        </p:nvSpPr>
        <p:spPr bwMode="auto">
          <a:xfrm>
            <a:off x="-1557" y="5460445"/>
            <a:ext cx="396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800" dirty="0" err="1">
                <a:latin typeface="Tahoma" pitchFamily="34" charset="0"/>
              </a:rPr>
              <a:t>Ct</a:t>
            </a:r>
            <a:endParaRPr lang="hr-HR" sz="1800" dirty="0">
              <a:latin typeface="Tahoma" pitchFamily="34" charset="0"/>
            </a:endParaRPr>
          </a:p>
        </p:txBody>
      </p:sp>
      <p:sp>
        <p:nvSpPr>
          <p:cNvPr id="121132" name="Text Box 300"/>
          <p:cNvSpPr txBox="1">
            <a:spLocks noChangeArrowheads="1"/>
          </p:cNvSpPr>
          <p:nvPr/>
        </p:nvSpPr>
        <p:spPr bwMode="auto">
          <a:xfrm>
            <a:off x="6750367" y="4590945"/>
            <a:ext cx="9889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200" dirty="0" err="1"/>
              <a:t>Acidic</a:t>
            </a:r>
            <a:r>
              <a:rPr lang="hr-HR" sz="1200" dirty="0"/>
              <a:t> </a:t>
            </a:r>
            <a:r>
              <a:rPr lang="hr-HR" sz="1200" dirty="0" err="1"/>
              <a:t>region</a:t>
            </a:r>
            <a:endParaRPr lang="hr-HR" sz="1200" dirty="0"/>
          </a:p>
        </p:txBody>
      </p:sp>
      <p:sp>
        <p:nvSpPr>
          <p:cNvPr id="121719" name="Text Box 887"/>
          <p:cNvSpPr txBox="1">
            <a:spLocks noChangeArrowheads="1"/>
          </p:cNvSpPr>
          <p:nvPr/>
        </p:nvSpPr>
        <p:spPr bwMode="auto">
          <a:xfrm>
            <a:off x="41275" y="4362732"/>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800" dirty="0">
                <a:solidFill>
                  <a:schemeClr val="tx2"/>
                </a:solidFill>
                <a:latin typeface="Arial" charset="0"/>
              </a:rPr>
              <a:t>441</a:t>
            </a:r>
          </a:p>
        </p:txBody>
      </p:sp>
      <p:sp>
        <p:nvSpPr>
          <p:cNvPr id="3" name="TextBox 2"/>
          <p:cNvSpPr txBox="1"/>
          <p:nvPr/>
        </p:nvSpPr>
        <p:spPr>
          <a:xfrm>
            <a:off x="4191135" y="5445224"/>
            <a:ext cx="1014440" cy="461665"/>
          </a:xfrm>
          <a:prstGeom prst="rect">
            <a:avLst/>
          </a:prstGeom>
          <a:noFill/>
        </p:spPr>
        <p:txBody>
          <a:bodyPr wrap="square" rtlCol="0">
            <a:spAutoFit/>
          </a:bodyPr>
          <a:lstStyle/>
          <a:p>
            <a:r>
              <a:rPr lang="hr-HR" sz="1200" dirty="0" err="1" smtClean="0"/>
              <a:t>Proline</a:t>
            </a:r>
            <a:r>
              <a:rPr lang="hr-HR" sz="1200" dirty="0" smtClean="0"/>
              <a:t>-</a:t>
            </a:r>
            <a:r>
              <a:rPr lang="hr-HR" sz="1200" dirty="0" err="1" smtClean="0"/>
              <a:t>rich</a:t>
            </a:r>
            <a:r>
              <a:rPr lang="hr-HR" sz="1200" dirty="0" smtClean="0"/>
              <a:t> </a:t>
            </a:r>
            <a:r>
              <a:rPr lang="hr-HR" sz="1200" dirty="0" err="1" smtClean="0"/>
              <a:t>region</a:t>
            </a:r>
            <a:endParaRPr lang="en-US" sz="1200" dirty="0"/>
          </a:p>
        </p:txBody>
      </p:sp>
      <p:sp>
        <p:nvSpPr>
          <p:cNvPr id="4" name="TextBox 3"/>
          <p:cNvSpPr txBox="1"/>
          <p:nvPr/>
        </p:nvSpPr>
        <p:spPr>
          <a:xfrm>
            <a:off x="3590197" y="4603487"/>
            <a:ext cx="1003801" cy="276999"/>
          </a:xfrm>
          <a:prstGeom prst="rect">
            <a:avLst/>
          </a:prstGeom>
          <a:noFill/>
        </p:spPr>
        <p:txBody>
          <a:bodyPr wrap="none" rtlCol="0">
            <a:spAutoFit/>
          </a:bodyPr>
          <a:lstStyle/>
          <a:p>
            <a:r>
              <a:rPr lang="hr-HR" sz="1200" dirty="0" err="1" smtClean="0"/>
              <a:t>Ser</a:t>
            </a:r>
            <a:r>
              <a:rPr lang="hr-HR" sz="1200" dirty="0" smtClean="0"/>
              <a:t>/</a:t>
            </a:r>
            <a:r>
              <a:rPr lang="hr-HR" sz="1200" dirty="0" err="1" smtClean="0"/>
              <a:t>Thr</a:t>
            </a:r>
            <a:r>
              <a:rPr lang="hr-HR" sz="1200" dirty="0" smtClean="0"/>
              <a:t> - PO</a:t>
            </a:r>
            <a:r>
              <a:rPr lang="hr-HR" sz="1200" baseline="-25000" dirty="0" smtClean="0"/>
              <a:t>4</a:t>
            </a:r>
            <a:endParaRPr lang="en-US" sz="1200" baseline="-25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5"/>
            <a:ext cx="9144000" cy="4473565"/>
          </a:xfrm>
          <a:prstGeom prst="rect">
            <a:avLst/>
          </a:prstGeom>
        </p:spPr>
      </p:pic>
      <p:sp>
        <p:nvSpPr>
          <p:cNvPr id="5" name="TextBox 4"/>
          <p:cNvSpPr txBox="1"/>
          <p:nvPr/>
        </p:nvSpPr>
        <p:spPr>
          <a:xfrm>
            <a:off x="5327567" y="6093296"/>
            <a:ext cx="3816433" cy="830997"/>
          </a:xfrm>
          <a:prstGeom prst="rect">
            <a:avLst/>
          </a:prstGeom>
          <a:noFill/>
        </p:spPr>
        <p:txBody>
          <a:bodyPr wrap="square" rtlCol="0">
            <a:spAutoFit/>
          </a:bodyPr>
          <a:lstStyle/>
          <a:p>
            <a:r>
              <a:rPr lang="en-US" sz="1200" b="1" dirty="0"/>
              <a:t>pT231 </a:t>
            </a:r>
            <a:r>
              <a:rPr lang="en-US" sz="1200" b="1" dirty="0" smtClean="0"/>
              <a:t>-&gt; </a:t>
            </a:r>
            <a:r>
              <a:rPr lang="en-US" sz="1200" b="1" dirty="0"/>
              <a:t>TG-3 </a:t>
            </a:r>
            <a:r>
              <a:rPr lang="en-US" sz="1200" b="1" dirty="0" smtClean="0"/>
              <a:t>-&gt; </a:t>
            </a:r>
            <a:r>
              <a:rPr lang="en-US" sz="1200" b="1" dirty="0"/>
              <a:t>AT8 </a:t>
            </a:r>
            <a:r>
              <a:rPr lang="en-US" sz="1200" b="1" dirty="0" smtClean="0"/>
              <a:t>-&gt;</a:t>
            </a:r>
            <a:r>
              <a:rPr lang="en-US" sz="1200" b="1" dirty="0"/>
              <a:t>AT100 </a:t>
            </a:r>
            <a:r>
              <a:rPr lang="en-US" sz="1200" b="1" dirty="0" smtClean="0"/>
              <a:t>-&gt; Alz-50</a:t>
            </a:r>
            <a:r>
              <a:rPr lang="hr-HR" sz="1200" b="1" dirty="0" smtClean="0"/>
              <a:t>;</a:t>
            </a:r>
          </a:p>
          <a:p>
            <a:r>
              <a:rPr lang="en-US" sz="1200" b="1" u="sng" dirty="0" smtClean="0"/>
              <a:t>truncation </a:t>
            </a:r>
            <a:r>
              <a:rPr lang="en-US" sz="1200" b="1" u="sng" dirty="0"/>
              <a:t>at Asp-421 of the C-terminus of tau protein, as detected by Tau-C3, is also an early molecular event in tau protein aggregation prior to PHF formation in AD</a:t>
            </a:r>
          </a:p>
        </p:txBody>
      </p:sp>
      <p:sp>
        <p:nvSpPr>
          <p:cNvPr id="6" name="Down Arrow 5"/>
          <p:cNvSpPr/>
          <p:nvPr/>
        </p:nvSpPr>
        <p:spPr>
          <a:xfrm rot="10800000">
            <a:off x="516400" y="6093296"/>
            <a:ext cx="179403" cy="34625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606102" y="5161954"/>
            <a:ext cx="0" cy="931342"/>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23850" y="5161954"/>
            <a:ext cx="282252" cy="931342"/>
          </a:xfrm>
          <a:prstGeom prst="rect">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786" y="6369155"/>
            <a:ext cx="693064" cy="400110"/>
          </a:xfrm>
          <a:prstGeom prst="rect">
            <a:avLst/>
          </a:prstGeom>
          <a:noFill/>
        </p:spPr>
        <p:txBody>
          <a:bodyPr wrap="square" rtlCol="0">
            <a:spAutoFit/>
          </a:bodyPr>
          <a:lstStyle/>
          <a:p>
            <a:r>
              <a:rPr lang="en-US" sz="1000" b="1" u="sng" dirty="0" smtClean="0"/>
              <a:t>Asp-421</a:t>
            </a:r>
            <a:endParaRPr lang="hr-HR" sz="1000" b="1" u="sng" dirty="0" smtClean="0"/>
          </a:p>
          <a:p>
            <a:r>
              <a:rPr lang="hr-HR" sz="1000" b="1" u="sng" dirty="0" err="1" smtClean="0"/>
              <a:t>Caspase</a:t>
            </a:r>
            <a:r>
              <a:rPr lang="hr-HR" sz="1000" b="1" u="sng" dirty="0" smtClean="0"/>
              <a:t>?</a:t>
            </a:r>
            <a:endParaRPr lang="en-US" sz="1000" dirty="0"/>
          </a:p>
        </p:txBody>
      </p:sp>
    </p:spTree>
    <p:extLst>
      <p:ext uri="{BB962C8B-B14F-4D97-AF65-F5344CB8AC3E}">
        <p14:creationId xmlns:p14="http://schemas.microsoft.com/office/powerpoint/2010/main" val="174339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96" y="0"/>
            <a:ext cx="1368152" cy="769441"/>
          </a:xfrm>
          <a:prstGeom prst="rect">
            <a:avLst/>
          </a:prstGeom>
          <a:noFill/>
        </p:spPr>
        <p:txBody>
          <a:bodyPr wrap="square" rtlCol="0">
            <a:spAutoFit/>
          </a:bodyPr>
          <a:lstStyle/>
          <a:p>
            <a:r>
              <a:rPr lang="hr-HR" sz="4400" dirty="0" smtClean="0"/>
              <a:t>2005</a:t>
            </a:r>
            <a:endParaRPr lang="en-US" sz="4400" dirty="0"/>
          </a:p>
        </p:txBody>
      </p:sp>
      <p:pic>
        <p:nvPicPr>
          <p:cNvPr id="5" name="Picture 4" descr="babic blennow 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305663"/>
            <a:ext cx="8966200" cy="4995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80016" y="6488668"/>
            <a:ext cx="961353" cy="369332"/>
          </a:xfrm>
          <a:prstGeom prst="rect">
            <a:avLst/>
          </a:prstGeom>
          <a:noFill/>
        </p:spPr>
        <p:txBody>
          <a:bodyPr wrap="none" rtlCol="0">
            <a:spAutoFit/>
          </a:bodyPr>
          <a:lstStyle/>
          <a:p>
            <a:r>
              <a:rPr lang="hr-HR" dirty="0" err="1" smtClean="0"/>
              <a:t>Herukka</a:t>
            </a:r>
            <a:endParaRPr lang="en-US" dirty="0"/>
          </a:p>
        </p:txBody>
      </p:sp>
      <p:sp>
        <p:nvSpPr>
          <p:cNvPr id="8" name="TextBox 7"/>
          <p:cNvSpPr txBox="1"/>
          <p:nvPr/>
        </p:nvSpPr>
        <p:spPr>
          <a:xfrm>
            <a:off x="2735796" y="620688"/>
            <a:ext cx="3672408" cy="523220"/>
          </a:xfrm>
          <a:prstGeom prst="rect">
            <a:avLst/>
          </a:prstGeom>
          <a:noFill/>
        </p:spPr>
        <p:txBody>
          <a:bodyPr wrap="square" rtlCol="0">
            <a:spAutoFit/>
          </a:bodyPr>
          <a:lstStyle/>
          <a:p>
            <a:r>
              <a:rPr lang="hr-HR" sz="2800" dirty="0" err="1" smtClean="0"/>
              <a:t>Tau</a:t>
            </a:r>
            <a:r>
              <a:rPr lang="hr-HR" sz="2800" dirty="0" smtClean="0"/>
              <a:t> as </a:t>
            </a:r>
            <a:r>
              <a:rPr lang="hr-HR" sz="2800" dirty="0" err="1" smtClean="0"/>
              <a:t>biomarker</a:t>
            </a:r>
            <a:r>
              <a:rPr lang="hr-HR" sz="2800" dirty="0" smtClean="0"/>
              <a:t> </a:t>
            </a:r>
            <a:r>
              <a:rPr lang="hr-HR" sz="2800" dirty="0" err="1" smtClean="0"/>
              <a:t>in</a:t>
            </a:r>
            <a:r>
              <a:rPr lang="hr-HR" sz="2800" dirty="0" smtClean="0"/>
              <a:t> CSF</a:t>
            </a:r>
            <a:endParaRPr lang="en-US" sz="2800" dirty="0"/>
          </a:p>
        </p:txBody>
      </p:sp>
      <p:sp>
        <p:nvSpPr>
          <p:cNvPr id="2" name="Oval 1"/>
          <p:cNvSpPr/>
          <p:nvPr/>
        </p:nvSpPr>
        <p:spPr>
          <a:xfrm>
            <a:off x="6228184" y="2060848"/>
            <a:ext cx="720080" cy="576064"/>
          </a:xfrm>
          <a:prstGeom prst="ellipse">
            <a:avLst/>
          </a:prstGeom>
          <a:solidFill>
            <a:schemeClr val="accent1">
              <a:alpha val="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243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t8tris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810000"/>
            <a:ext cx="4343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smallhip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52600"/>
            <a:ext cx="214788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mr3sper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p:cNvSpPr>
            <a:spLocks noChangeArrowheads="1"/>
          </p:cNvSpPr>
          <p:nvPr/>
        </p:nvSpPr>
        <p:spPr bwMode="auto">
          <a:xfrm>
            <a:off x="4038600" y="2362200"/>
            <a:ext cx="685800" cy="457200"/>
          </a:xfrm>
          <a:prstGeom prst="rect">
            <a:avLst/>
          </a:prstGeom>
          <a:solidFill>
            <a:schemeClr val="accent1">
              <a:alpha val="50195"/>
            </a:schemeClr>
          </a:solidFill>
          <a:ln w="9525">
            <a:solidFill>
              <a:schemeClr val="tx1"/>
            </a:solidFill>
            <a:miter lim="800000"/>
            <a:headEnd/>
            <a:tailEnd/>
          </a:ln>
        </p:spPr>
        <p:txBody>
          <a:bodyPr wrap="none" anchor="ctr"/>
          <a:lstStyle/>
          <a:p>
            <a:endParaRPr lang="hr-HR"/>
          </a:p>
        </p:txBody>
      </p:sp>
      <p:sp>
        <p:nvSpPr>
          <p:cNvPr id="31750" name="Line 6"/>
          <p:cNvSpPr>
            <a:spLocks noChangeShapeType="1"/>
          </p:cNvSpPr>
          <p:nvPr/>
        </p:nvSpPr>
        <p:spPr bwMode="auto">
          <a:xfrm>
            <a:off x="4724400" y="2819400"/>
            <a:ext cx="990600" cy="990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Text Box 7"/>
          <p:cNvSpPr txBox="1">
            <a:spLocks noChangeArrowheads="1"/>
          </p:cNvSpPr>
          <p:nvPr/>
        </p:nvSpPr>
        <p:spPr bwMode="auto">
          <a:xfrm>
            <a:off x="7178080" y="3810000"/>
            <a:ext cx="17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a:spcBef>
                <a:spcPct val="50000"/>
              </a:spcBef>
            </a:pPr>
            <a:r>
              <a:rPr lang="hr-HR" sz="1200" b="0" dirty="0">
                <a:latin typeface="Tahoma" pitchFamily="34" charset="0"/>
              </a:rPr>
              <a:t>AT8 &gt; AD2 </a:t>
            </a:r>
            <a:r>
              <a:rPr lang="hr-HR" sz="1200" b="0" dirty="0" smtClean="0">
                <a:latin typeface="Tahoma" pitchFamily="34" charset="0"/>
              </a:rPr>
              <a:t>&gt; MN423</a:t>
            </a:r>
            <a:endParaRPr lang="en-GB" sz="1200" b="0" dirty="0">
              <a:latin typeface="Tahoma" pitchFamily="34" charset="0"/>
            </a:endParaRPr>
          </a:p>
        </p:txBody>
      </p:sp>
      <p:sp>
        <p:nvSpPr>
          <p:cNvPr id="13" name="Rectangle 1026"/>
          <p:cNvSpPr>
            <a:spLocks noGrp="1" noChangeArrowheads="1"/>
          </p:cNvSpPr>
          <p:nvPr>
            <p:ph type="title"/>
          </p:nvPr>
        </p:nvSpPr>
        <p:spPr>
          <a:xfrm>
            <a:off x="-72516" y="485800"/>
            <a:ext cx="3996444" cy="1143000"/>
          </a:xfrm>
        </p:spPr>
        <p:txBody>
          <a:bodyPr>
            <a:noAutofit/>
          </a:bodyPr>
          <a:lstStyle/>
          <a:p>
            <a:r>
              <a:rPr lang="hr-HR" sz="1400" dirty="0" err="1"/>
              <a:t>Predilection</a:t>
            </a:r>
            <a:r>
              <a:rPr lang="hr-HR" sz="1400" dirty="0"/>
              <a:t> </a:t>
            </a:r>
            <a:r>
              <a:rPr lang="hr-HR" sz="1400" dirty="0" smtClean="0"/>
              <a:t>site is </a:t>
            </a:r>
            <a:r>
              <a:rPr lang="hr-HR" sz="1400" dirty="0" err="1" smtClean="0"/>
              <a:t>not</a:t>
            </a:r>
            <a:r>
              <a:rPr lang="hr-HR" sz="1400" dirty="0" smtClean="0"/>
              <a:t> </a:t>
            </a:r>
            <a:r>
              <a:rPr lang="hr-HR" sz="1400" dirty="0" err="1" smtClean="0"/>
              <a:t>only</a:t>
            </a:r>
            <a:r>
              <a:rPr lang="hr-HR" sz="1400" dirty="0" smtClean="0"/>
              <a:t> </a:t>
            </a:r>
            <a:r>
              <a:rPr lang="hr-HR" sz="1400" dirty="0" err="1" smtClean="0"/>
              <a:t>transentorhinal</a:t>
            </a:r>
            <a:r>
              <a:rPr lang="hr-HR" sz="1400" dirty="0" smtClean="0"/>
              <a:t> </a:t>
            </a:r>
            <a:r>
              <a:rPr lang="hr-HR" sz="1400" dirty="0" err="1" smtClean="0"/>
              <a:t>cx</a:t>
            </a:r>
            <a:r>
              <a:rPr lang="hr-HR" sz="1400" dirty="0" smtClean="0"/>
              <a:t> but </a:t>
            </a:r>
            <a:r>
              <a:rPr lang="hr-HR" sz="1400" dirty="0" err="1" smtClean="0"/>
              <a:t>also</a:t>
            </a:r>
            <a:r>
              <a:rPr lang="hr-HR" sz="1400" dirty="0" smtClean="0"/>
              <a:t> some </a:t>
            </a:r>
            <a:r>
              <a:rPr lang="hr-HR" sz="1400" dirty="0" err="1" smtClean="0"/>
              <a:t>brainstem</a:t>
            </a:r>
            <a:r>
              <a:rPr lang="hr-HR" sz="1400" dirty="0" smtClean="0"/>
              <a:t> </a:t>
            </a:r>
            <a:r>
              <a:rPr lang="hr-HR" sz="1400" dirty="0" err="1" smtClean="0"/>
              <a:t>nuclei</a:t>
            </a:r>
            <a:r>
              <a:rPr lang="hr-HR" sz="1400" dirty="0" smtClean="0"/>
              <a:t> </a:t>
            </a:r>
            <a:r>
              <a:rPr lang="hr-HR" sz="1400" dirty="0" err="1" smtClean="0"/>
              <a:t>in</a:t>
            </a:r>
            <a:r>
              <a:rPr lang="hr-HR" sz="1400" dirty="0" smtClean="0"/>
              <a:t> „</a:t>
            </a:r>
            <a:r>
              <a:rPr lang="hr-HR" sz="1400" dirty="0" err="1" smtClean="0"/>
              <a:t>pre</a:t>
            </a:r>
            <a:r>
              <a:rPr lang="hr-HR" sz="1400" dirty="0" smtClean="0"/>
              <a:t>-</a:t>
            </a:r>
            <a:r>
              <a:rPr lang="hr-HR" sz="1400" dirty="0" err="1" smtClean="0"/>
              <a:t>tangle</a:t>
            </a:r>
            <a:r>
              <a:rPr lang="hr-HR" sz="1400" dirty="0" smtClean="0"/>
              <a:t>” </a:t>
            </a:r>
            <a:r>
              <a:rPr lang="hr-HR" sz="1400" dirty="0" err="1" smtClean="0"/>
              <a:t>stage</a:t>
            </a:r>
            <a:r>
              <a:rPr lang="hr-HR" sz="1400" dirty="0" smtClean="0"/>
              <a:t> </a:t>
            </a:r>
            <a:r>
              <a:rPr lang="hr-HR" sz="1400" dirty="0" err="1" smtClean="0"/>
              <a:t>of</a:t>
            </a:r>
            <a:r>
              <a:rPr lang="hr-HR" sz="1400" dirty="0" smtClean="0"/>
              <a:t> NFD </a:t>
            </a:r>
            <a:r>
              <a:rPr lang="hr-HR" sz="1400" dirty="0" err="1" smtClean="0"/>
              <a:t>from</a:t>
            </a:r>
            <a:r>
              <a:rPr lang="hr-HR" sz="1400" dirty="0" smtClean="0"/>
              <a:t> </a:t>
            </a:r>
            <a:r>
              <a:rPr lang="hr-HR" sz="1400" dirty="0" err="1" smtClean="0"/>
              <a:t>where</a:t>
            </a:r>
            <a:r>
              <a:rPr lang="hr-HR" sz="1400" dirty="0" smtClean="0"/>
              <a:t> </a:t>
            </a:r>
            <a:r>
              <a:rPr lang="hr-HR" sz="1400" dirty="0" err="1"/>
              <a:t>spreading</a:t>
            </a:r>
            <a:r>
              <a:rPr lang="hr-HR" sz="1400" dirty="0"/>
              <a:t> </a:t>
            </a:r>
            <a:r>
              <a:rPr lang="hr-HR" sz="1400" dirty="0" err="1" smtClean="0"/>
              <a:t>of</a:t>
            </a:r>
            <a:r>
              <a:rPr lang="hr-HR" sz="1400" dirty="0" smtClean="0"/>
              <a:t> </a:t>
            </a:r>
            <a:r>
              <a:rPr lang="hr-HR" sz="1400" dirty="0" err="1" smtClean="0"/>
              <a:t>NFC</a:t>
            </a:r>
            <a:r>
              <a:rPr lang="hr-HR" sz="1400" dirty="0" smtClean="0"/>
              <a:t> </a:t>
            </a:r>
            <a:r>
              <a:rPr lang="hr-HR" sz="1400" dirty="0" err="1" smtClean="0"/>
              <a:t>occur</a:t>
            </a:r>
            <a:r>
              <a:rPr lang="hr-HR" sz="1400" dirty="0" smtClean="0"/>
              <a:t> </a:t>
            </a:r>
            <a:r>
              <a:rPr lang="hr-HR" sz="1400" dirty="0" err="1" smtClean="0"/>
              <a:t>in</a:t>
            </a:r>
            <a:r>
              <a:rPr lang="hr-HR" sz="1400" dirty="0" smtClean="0"/>
              <a:t> AD</a:t>
            </a:r>
            <a:endParaRPr lang="en-GB" sz="1400" dirty="0"/>
          </a:p>
        </p:txBody>
      </p:sp>
      <p:pic>
        <p:nvPicPr>
          <p:cNvPr id="14" name="Picture 1028" descr="transECu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0" y="1779587"/>
            <a:ext cx="3175726" cy="19383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037"/>
          <p:cNvSpPr txBox="1">
            <a:spLocks noChangeArrowheads="1"/>
          </p:cNvSpPr>
          <p:nvPr/>
        </p:nvSpPr>
        <p:spPr bwMode="auto">
          <a:xfrm>
            <a:off x="2436227" y="3442754"/>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latin typeface="Tahoma" pitchFamily="34" charset="0"/>
              </a:rPr>
              <a:t>AT8 ICC</a:t>
            </a:r>
          </a:p>
        </p:txBody>
      </p:sp>
      <p:sp>
        <p:nvSpPr>
          <p:cNvPr id="16" name="TextBox 15"/>
          <p:cNvSpPr txBox="1"/>
          <p:nvPr/>
        </p:nvSpPr>
        <p:spPr>
          <a:xfrm>
            <a:off x="-25296" y="0"/>
            <a:ext cx="1368152" cy="769441"/>
          </a:xfrm>
          <a:prstGeom prst="rect">
            <a:avLst/>
          </a:prstGeom>
          <a:noFill/>
        </p:spPr>
        <p:txBody>
          <a:bodyPr wrap="square" rtlCol="0">
            <a:spAutoFit/>
          </a:bodyPr>
          <a:lstStyle/>
          <a:p>
            <a:r>
              <a:rPr lang="hr-HR" sz="4400" dirty="0" smtClean="0"/>
              <a:t>2008</a:t>
            </a:r>
            <a:endParaRPr lang="en-US" sz="4400" dirty="0"/>
          </a:p>
        </p:txBody>
      </p:sp>
      <p:sp>
        <p:nvSpPr>
          <p:cNvPr id="17" name="TextBox 16"/>
          <p:cNvSpPr txBox="1"/>
          <p:nvPr/>
        </p:nvSpPr>
        <p:spPr>
          <a:xfrm>
            <a:off x="6549700" y="6588060"/>
            <a:ext cx="2594300" cy="369332"/>
          </a:xfrm>
          <a:prstGeom prst="rect">
            <a:avLst/>
          </a:prstGeom>
          <a:noFill/>
        </p:spPr>
        <p:txBody>
          <a:bodyPr wrap="none" rtlCol="0">
            <a:spAutoFit/>
          </a:bodyPr>
          <a:lstStyle/>
          <a:p>
            <a:r>
              <a:rPr lang="hr-HR" dirty="0" err="1" smtClean="0"/>
              <a:t>Braak</a:t>
            </a:r>
            <a:r>
              <a:rPr lang="hr-HR" dirty="0" smtClean="0"/>
              <a:t> / Greenberg / Šimić</a:t>
            </a:r>
            <a:endParaRPr lang="en-US"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164" y="231886"/>
            <a:ext cx="3626836" cy="2765066"/>
          </a:xfrm>
          <a:prstGeom prst="rect">
            <a:avLst/>
          </a:prstGeom>
        </p:spPr>
      </p:pic>
      <p:pic>
        <p:nvPicPr>
          <p:cNvPr id="19" name="Picture 5" descr="earlytempat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189" y="147509"/>
            <a:ext cx="1031268" cy="14672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37"/>
          <p:cNvSpPr txBox="1">
            <a:spLocks noChangeArrowheads="1"/>
          </p:cNvSpPr>
          <p:nvPr/>
        </p:nvSpPr>
        <p:spPr bwMode="auto">
          <a:xfrm>
            <a:off x="4067944" y="1340768"/>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latin typeface="Tahoma" pitchFamily="34" charset="0"/>
              </a:rPr>
              <a:t>AT8 ICC</a:t>
            </a:r>
          </a:p>
        </p:txBody>
      </p:sp>
      <p:sp>
        <p:nvSpPr>
          <p:cNvPr id="21" name="Text Box 1037"/>
          <p:cNvSpPr txBox="1">
            <a:spLocks noChangeArrowheads="1"/>
          </p:cNvSpPr>
          <p:nvPr/>
        </p:nvSpPr>
        <p:spPr bwMode="auto">
          <a:xfrm>
            <a:off x="8138988" y="6364560"/>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sz="1400" dirty="0">
                <a:latin typeface="Tahoma" pitchFamily="34" charset="0"/>
              </a:rPr>
              <a:t>AT8 ICC</a:t>
            </a:r>
          </a:p>
        </p:txBody>
      </p:sp>
      <p:sp>
        <p:nvSpPr>
          <p:cNvPr id="3" name="Rectangle 2"/>
          <p:cNvSpPr/>
          <p:nvPr/>
        </p:nvSpPr>
        <p:spPr>
          <a:xfrm>
            <a:off x="5500688" y="176271"/>
            <a:ext cx="3679824" cy="84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08104" y="2984583"/>
            <a:ext cx="3679824" cy="84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6349" y="2613873"/>
            <a:ext cx="1498376" cy="1125477"/>
          </a:xfrm>
          <a:prstGeom prst="rect">
            <a:avLst/>
          </a:prstGeom>
        </p:spPr>
      </p:pic>
      <p:sp>
        <p:nvSpPr>
          <p:cNvPr id="25" name="Line 6"/>
          <p:cNvSpPr>
            <a:spLocks noChangeShapeType="1"/>
          </p:cNvSpPr>
          <p:nvPr/>
        </p:nvSpPr>
        <p:spPr bwMode="auto">
          <a:xfrm>
            <a:off x="7812360" y="1645568"/>
            <a:ext cx="326628" cy="973832"/>
          </a:xfrm>
          <a:prstGeom prst="line">
            <a:avLst/>
          </a:prstGeom>
          <a:noFill/>
          <a:ln w="9525">
            <a:solidFill>
              <a:schemeClr val="tx2">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6"/>
          <p:cNvSpPr>
            <a:spLocks noChangeShapeType="1"/>
          </p:cNvSpPr>
          <p:nvPr/>
        </p:nvSpPr>
        <p:spPr bwMode="auto">
          <a:xfrm flipV="1">
            <a:off x="2195736" y="1340768"/>
            <a:ext cx="1872208" cy="15586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9011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u rohan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0" y="0"/>
            <a:ext cx="912529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4283968" y="5275235"/>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dirty="0" smtClean="0">
                <a:solidFill>
                  <a:srgbClr val="FF0000"/>
                </a:solidFill>
              </a:rPr>
              <a:t>R1</a:t>
            </a:r>
            <a:endParaRPr lang="hr-HR" dirty="0">
              <a:solidFill>
                <a:srgbClr val="FF0000"/>
              </a:solidFill>
            </a:endParaRPr>
          </a:p>
        </p:txBody>
      </p:sp>
      <p:sp>
        <p:nvSpPr>
          <p:cNvPr id="9" name="Text Box 7"/>
          <p:cNvSpPr txBox="1">
            <a:spLocks noChangeArrowheads="1"/>
          </p:cNvSpPr>
          <p:nvPr/>
        </p:nvSpPr>
        <p:spPr bwMode="auto">
          <a:xfrm>
            <a:off x="3719344" y="5157192"/>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dirty="0" smtClean="0">
                <a:solidFill>
                  <a:srgbClr val="FF0000"/>
                </a:solidFill>
              </a:rPr>
              <a:t>R2</a:t>
            </a:r>
            <a:endParaRPr lang="hr-HR" dirty="0">
              <a:solidFill>
                <a:srgbClr val="FF0000"/>
              </a:solidFill>
            </a:endParaRPr>
          </a:p>
        </p:txBody>
      </p:sp>
      <p:sp>
        <p:nvSpPr>
          <p:cNvPr id="10" name="Text Box 7"/>
          <p:cNvSpPr txBox="1">
            <a:spLocks noChangeArrowheads="1"/>
          </p:cNvSpPr>
          <p:nvPr/>
        </p:nvSpPr>
        <p:spPr bwMode="auto">
          <a:xfrm>
            <a:off x="3131840" y="5075892"/>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dirty="0" smtClean="0">
                <a:solidFill>
                  <a:srgbClr val="FF0000"/>
                </a:solidFill>
              </a:rPr>
              <a:t>R3</a:t>
            </a:r>
            <a:endParaRPr lang="hr-HR" dirty="0">
              <a:solidFill>
                <a:srgbClr val="FF0000"/>
              </a:solidFill>
            </a:endParaRPr>
          </a:p>
        </p:txBody>
      </p:sp>
      <p:sp>
        <p:nvSpPr>
          <p:cNvPr id="11" name="Text Box 7"/>
          <p:cNvSpPr txBox="1">
            <a:spLocks noChangeArrowheads="1"/>
          </p:cNvSpPr>
          <p:nvPr/>
        </p:nvSpPr>
        <p:spPr bwMode="auto">
          <a:xfrm>
            <a:off x="2339752" y="5075892"/>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dirty="0" smtClean="0">
                <a:solidFill>
                  <a:srgbClr val="FF0000"/>
                </a:solidFill>
              </a:rPr>
              <a:t>R4</a:t>
            </a:r>
            <a:endParaRPr lang="hr-HR" dirty="0">
              <a:solidFill>
                <a:srgbClr val="FF0000"/>
              </a:solidFill>
            </a:endParaRPr>
          </a:p>
        </p:txBody>
      </p:sp>
      <p:sp>
        <p:nvSpPr>
          <p:cNvPr id="12" name="Rectangle 11"/>
          <p:cNvSpPr/>
          <p:nvPr/>
        </p:nvSpPr>
        <p:spPr>
          <a:xfrm>
            <a:off x="2627784" y="6165304"/>
            <a:ext cx="2736304" cy="692696"/>
          </a:xfrm>
          <a:prstGeom prst="rect">
            <a:avLst/>
          </a:prstGeom>
          <a:no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56540" y="6093296"/>
            <a:ext cx="2952328"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76264" y="6081339"/>
            <a:ext cx="3203848" cy="830997"/>
          </a:xfrm>
          <a:prstGeom prst="rect">
            <a:avLst/>
          </a:prstGeom>
          <a:noFill/>
        </p:spPr>
        <p:txBody>
          <a:bodyPr wrap="square" rtlCol="0">
            <a:spAutoFit/>
          </a:bodyPr>
          <a:lstStyle/>
          <a:p>
            <a:r>
              <a:rPr lang="hr-HR" sz="2400" b="1" dirty="0" smtClean="0"/>
              <a:t>MT </a:t>
            </a:r>
            <a:r>
              <a:rPr lang="hr-HR" sz="2400" b="1" dirty="0" err="1" smtClean="0"/>
              <a:t>binding</a:t>
            </a:r>
            <a:endParaRPr lang="hr-HR" sz="2400" b="1" dirty="0"/>
          </a:p>
          <a:p>
            <a:r>
              <a:rPr lang="hr-HR" sz="2400" b="1" dirty="0" err="1" smtClean="0"/>
              <a:t>domain</a:t>
            </a:r>
            <a:endParaRPr lang="en-US" sz="2400" b="1" dirty="0"/>
          </a:p>
        </p:txBody>
      </p:sp>
      <p:sp>
        <p:nvSpPr>
          <p:cNvPr id="15" name="TextBox 14"/>
          <p:cNvSpPr txBox="1"/>
          <p:nvPr/>
        </p:nvSpPr>
        <p:spPr>
          <a:xfrm>
            <a:off x="5303924" y="692696"/>
            <a:ext cx="3987668" cy="307777"/>
          </a:xfrm>
          <a:prstGeom prst="rect">
            <a:avLst/>
          </a:prstGeom>
          <a:noFill/>
        </p:spPr>
        <p:txBody>
          <a:bodyPr wrap="square" rtlCol="0">
            <a:spAutoFit/>
          </a:bodyPr>
          <a:lstStyle/>
          <a:p>
            <a:r>
              <a:rPr lang="hr-HR" sz="1400" dirty="0" err="1" smtClean="0"/>
              <a:t>Signaling</a:t>
            </a:r>
            <a:r>
              <a:rPr lang="hr-HR" sz="1400" dirty="0" smtClean="0"/>
              <a:t> &amp; </a:t>
            </a:r>
            <a:r>
              <a:rPr lang="hr-HR" sz="1400" dirty="0" err="1" smtClean="0"/>
              <a:t>interaction</a:t>
            </a:r>
            <a:r>
              <a:rPr lang="hr-HR" sz="1400" dirty="0" smtClean="0"/>
              <a:t> </a:t>
            </a:r>
            <a:r>
              <a:rPr lang="hr-HR" sz="1400" dirty="0" err="1" smtClean="0"/>
              <a:t>with</a:t>
            </a:r>
            <a:r>
              <a:rPr lang="hr-HR" sz="1400" dirty="0" smtClean="0"/>
              <a:t> </a:t>
            </a:r>
            <a:r>
              <a:rPr lang="hr-HR" sz="1400" dirty="0" err="1" smtClean="0"/>
              <a:t>cytoskeletal</a:t>
            </a:r>
            <a:r>
              <a:rPr lang="hr-HR" sz="1400" dirty="0" smtClean="0"/>
              <a:t> </a:t>
            </a:r>
            <a:r>
              <a:rPr lang="hr-HR" sz="1400" dirty="0" err="1" smtClean="0"/>
              <a:t>elements</a:t>
            </a:r>
            <a:endParaRPr lang="en-US" sz="1400" dirty="0"/>
          </a:p>
        </p:txBody>
      </p:sp>
      <p:sp>
        <p:nvSpPr>
          <p:cNvPr id="16" name="TextBox 15"/>
          <p:cNvSpPr txBox="1"/>
          <p:nvPr/>
        </p:nvSpPr>
        <p:spPr>
          <a:xfrm>
            <a:off x="5580112" y="3111738"/>
            <a:ext cx="1130511" cy="276999"/>
          </a:xfrm>
          <a:prstGeom prst="rect">
            <a:avLst/>
          </a:prstGeom>
          <a:noFill/>
        </p:spPr>
        <p:txBody>
          <a:bodyPr wrap="square" rtlCol="0">
            <a:spAutoFit/>
          </a:bodyPr>
          <a:lstStyle/>
          <a:p>
            <a:r>
              <a:rPr lang="hr-HR" sz="1200" dirty="0" err="1" smtClean="0"/>
              <a:t>Acidic</a:t>
            </a:r>
            <a:r>
              <a:rPr lang="hr-HR" sz="1200" dirty="0" smtClean="0"/>
              <a:t> </a:t>
            </a:r>
            <a:r>
              <a:rPr lang="hr-HR" sz="1200" dirty="0" err="1" smtClean="0"/>
              <a:t>region</a:t>
            </a:r>
            <a:endParaRPr lang="en-US" sz="1200" dirty="0"/>
          </a:p>
        </p:txBody>
      </p:sp>
      <p:sp>
        <p:nvSpPr>
          <p:cNvPr id="17" name="TextBox 16"/>
          <p:cNvSpPr txBox="1"/>
          <p:nvPr/>
        </p:nvSpPr>
        <p:spPr>
          <a:xfrm>
            <a:off x="7673890" y="3244334"/>
            <a:ext cx="301686" cy="369332"/>
          </a:xfrm>
          <a:prstGeom prst="rect">
            <a:avLst/>
          </a:prstGeom>
          <a:noFill/>
        </p:spPr>
        <p:txBody>
          <a:bodyPr wrap="none" rtlCol="0">
            <a:spAutoFit/>
          </a:bodyPr>
          <a:lstStyle/>
          <a:p>
            <a:r>
              <a:rPr lang="hr-HR" dirty="0" smtClean="0"/>
              <a:t>1</a:t>
            </a:r>
            <a:endParaRPr lang="en-US" dirty="0"/>
          </a:p>
        </p:txBody>
      </p:sp>
      <p:sp>
        <p:nvSpPr>
          <p:cNvPr id="18" name="TextBox 17"/>
          <p:cNvSpPr txBox="1"/>
          <p:nvPr/>
        </p:nvSpPr>
        <p:spPr>
          <a:xfrm>
            <a:off x="1547664" y="6106316"/>
            <a:ext cx="535724" cy="369332"/>
          </a:xfrm>
          <a:prstGeom prst="rect">
            <a:avLst/>
          </a:prstGeom>
          <a:noFill/>
        </p:spPr>
        <p:txBody>
          <a:bodyPr wrap="none" rtlCol="0">
            <a:spAutoFit/>
          </a:bodyPr>
          <a:lstStyle/>
          <a:p>
            <a:r>
              <a:rPr lang="hr-HR" dirty="0" smtClean="0"/>
              <a:t>441</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7" y="3584899"/>
            <a:ext cx="4067943" cy="3273101"/>
          </a:xfrm>
          <a:prstGeom prst="rect">
            <a:avLst/>
          </a:prstGeom>
        </p:spPr>
      </p:pic>
      <p:sp>
        <p:nvSpPr>
          <p:cNvPr id="20" name="TextBox 19"/>
          <p:cNvSpPr txBox="1"/>
          <p:nvPr/>
        </p:nvSpPr>
        <p:spPr>
          <a:xfrm>
            <a:off x="5264852" y="-20247"/>
            <a:ext cx="3203848" cy="523220"/>
          </a:xfrm>
          <a:prstGeom prst="rect">
            <a:avLst/>
          </a:prstGeom>
          <a:noFill/>
        </p:spPr>
        <p:txBody>
          <a:bodyPr wrap="square" rtlCol="0">
            <a:spAutoFit/>
          </a:bodyPr>
          <a:lstStyle/>
          <a:p>
            <a:r>
              <a:rPr lang="hr-HR" sz="2800" b="1" dirty="0" err="1" smtClean="0"/>
              <a:t>Projection</a:t>
            </a:r>
            <a:r>
              <a:rPr lang="hr-HR" sz="2800" b="1" dirty="0" smtClean="0"/>
              <a:t> </a:t>
            </a:r>
            <a:r>
              <a:rPr lang="hr-HR" sz="2800" b="1" dirty="0" err="1" smtClean="0"/>
              <a:t>domain</a:t>
            </a:r>
            <a:endParaRPr lang="en-US" sz="2800" b="1" dirty="0"/>
          </a:p>
        </p:txBody>
      </p:sp>
      <p:sp>
        <p:nvSpPr>
          <p:cNvPr id="21" name="Right Brace 20"/>
          <p:cNvSpPr/>
          <p:nvPr/>
        </p:nvSpPr>
        <p:spPr>
          <a:xfrm>
            <a:off x="5264852" y="692696"/>
            <a:ext cx="2559881" cy="208823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7824732" y="1475202"/>
            <a:ext cx="1315802" cy="646331"/>
          </a:xfrm>
          <a:prstGeom prst="rect">
            <a:avLst/>
          </a:prstGeom>
          <a:noFill/>
        </p:spPr>
        <p:txBody>
          <a:bodyPr wrap="square" rtlCol="0">
            <a:spAutoFit/>
          </a:bodyPr>
          <a:lstStyle/>
          <a:p>
            <a:r>
              <a:rPr lang="hr-HR" sz="1200" b="1" dirty="0" err="1" smtClean="0"/>
              <a:t>Proline</a:t>
            </a:r>
            <a:r>
              <a:rPr lang="hr-HR" sz="1200" b="1" dirty="0" smtClean="0"/>
              <a:t>-</a:t>
            </a:r>
            <a:r>
              <a:rPr lang="hr-HR" sz="1200" b="1" dirty="0" err="1" smtClean="0"/>
              <a:t>rich</a:t>
            </a:r>
            <a:r>
              <a:rPr lang="hr-HR" sz="1200" b="1" dirty="0" smtClean="0"/>
              <a:t> </a:t>
            </a:r>
            <a:r>
              <a:rPr lang="hr-HR" sz="1200" b="1" dirty="0" err="1" smtClean="0"/>
              <a:t>region</a:t>
            </a:r>
            <a:r>
              <a:rPr lang="hr-HR" sz="1200" b="1" dirty="0" smtClean="0"/>
              <a:t> –</a:t>
            </a:r>
          </a:p>
          <a:p>
            <a:r>
              <a:rPr lang="hr-HR" sz="1200" b="1" dirty="0" err="1" smtClean="0">
                <a:solidFill>
                  <a:srgbClr val="FF0000"/>
                </a:solidFill>
              </a:rPr>
              <a:t>phosphorylation</a:t>
            </a:r>
            <a:endParaRPr lang="hr-HR" sz="1200" b="1" dirty="0" smtClean="0">
              <a:solidFill>
                <a:srgbClr val="FF0000"/>
              </a:solidFill>
            </a:endParaRPr>
          </a:p>
        </p:txBody>
      </p:sp>
      <p:sp>
        <p:nvSpPr>
          <p:cNvPr id="23" name="TextBox 22"/>
          <p:cNvSpPr txBox="1"/>
          <p:nvPr/>
        </p:nvSpPr>
        <p:spPr>
          <a:xfrm>
            <a:off x="1" y="1"/>
            <a:ext cx="1115615" cy="584775"/>
          </a:xfrm>
          <a:prstGeom prst="rect">
            <a:avLst/>
          </a:prstGeom>
          <a:noFill/>
        </p:spPr>
        <p:txBody>
          <a:bodyPr wrap="square" rtlCol="0">
            <a:spAutoFit/>
          </a:bodyPr>
          <a:lstStyle/>
          <a:p>
            <a:r>
              <a:rPr lang="hr-HR" sz="3200" dirty="0" smtClean="0"/>
              <a:t>2012</a:t>
            </a:r>
            <a:endParaRPr lang="en-US" sz="3200" dirty="0"/>
          </a:p>
        </p:txBody>
      </p:sp>
      <p:cxnSp>
        <p:nvCxnSpPr>
          <p:cNvPr id="25" name="Straight Connector 24"/>
          <p:cNvCxnSpPr/>
          <p:nvPr/>
        </p:nvCxnSpPr>
        <p:spPr>
          <a:xfrm>
            <a:off x="1815526" y="2492896"/>
            <a:ext cx="524226"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542140" y="2519397"/>
            <a:ext cx="9144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77680" y="2332112"/>
            <a:ext cx="9144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934234" y="1641587"/>
            <a:ext cx="779381" cy="830997"/>
          </a:xfrm>
          <a:prstGeom prst="rect">
            <a:avLst/>
          </a:prstGeom>
          <a:noFill/>
        </p:spPr>
        <p:txBody>
          <a:bodyPr wrap="none" rtlCol="0">
            <a:spAutoFit/>
          </a:bodyPr>
          <a:lstStyle/>
          <a:p>
            <a:r>
              <a:rPr lang="hr-HR" sz="4800" dirty="0" smtClean="0">
                <a:solidFill>
                  <a:srgbClr val="FF0000"/>
                </a:solidFill>
              </a:rPr>
              <a:t>F3</a:t>
            </a:r>
            <a:endParaRPr lang="en-US" sz="4800" dirty="0">
              <a:solidFill>
                <a:srgbClr val="FF0000"/>
              </a:solidFill>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463399"/>
            <a:ext cx="1328174" cy="821585"/>
          </a:xfrm>
          <a:prstGeom prst="rect">
            <a:avLst/>
          </a:prstGeom>
        </p:spPr>
      </p:pic>
      <p:sp>
        <p:nvSpPr>
          <p:cNvPr id="31" name="Right Arrow 30"/>
          <p:cNvSpPr/>
          <p:nvPr/>
        </p:nvSpPr>
        <p:spPr>
          <a:xfrm rot="18644037">
            <a:off x="8073290" y="3458191"/>
            <a:ext cx="641245" cy="1935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6064" y="6021288"/>
            <a:ext cx="838944" cy="782141"/>
          </a:xfrm>
          <a:prstGeom prst="rect">
            <a:avLst/>
          </a:prstGeom>
        </p:spPr>
      </p:pic>
      <p:sp>
        <p:nvSpPr>
          <p:cNvPr id="3" name="Left Arrow 2"/>
          <p:cNvSpPr/>
          <p:nvPr/>
        </p:nvSpPr>
        <p:spPr>
          <a:xfrm>
            <a:off x="2195736" y="5949280"/>
            <a:ext cx="432048" cy="132059"/>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53112" y="5877272"/>
            <a:ext cx="1563248" cy="246221"/>
          </a:xfrm>
          <a:prstGeom prst="rect">
            <a:avLst/>
          </a:prstGeom>
          <a:noFill/>
        </p:spPr>
        <p:txBody>
          <a:bodyPr wrap="none" rtlCol="0">
            <a:spAutoFit/>
          </a:bodyPr>
          <a:lstStyle/>
          <a:p>
            <a:r>
              <a:rPr lang="hr-HR" sz="1000" dirty="0" smtClean="0"/>
              <a:t>Asp421 </a:t>
            </a:r>
            <a:r>
              <a:rPr lang="hr-HR" sz="1000" dirty="0" err="1" smtClean="0"/>
              <a:t>Caspase</a:t>
            </a:r>
            <a:r>
              <a:rPr lang="hr-HR" sz="1000" dirty="0" smtClean="0"/>
              <a:t> </a:t>
            </a:r>
            <a:r>
              <a:rPr lang="hr-HR" sz="1000" dirty="0" err="1" smtClean="0"/>
              <a:t>cleavage</a:t>
            </a:r>
            <a:endParaRPr lang="en-US" sz="1000" dirty="0"/>
          </a:p>
        </p:txBody>
      </p:sp>
    </p:spTree>
    <p:extLst>
      <p:ext uri="{BB962C8B-B14F-4D97-AF65-F5344CB8AC3E}">
        <p14:creationId xmlns:p14="http://schemas.microsoft.com/office/powerpoint/2010/main" val="2091401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119064" y="428625"/>
            <a:ext cx="8629400" cy="728663"/>
          </a:xfrm>
        </p:spPr>
        <p:txBody>
          <a:bodyPr>
            <a:normAutofit fontScale="90000"/>
          </a:bodyPr>
          <a:lstStyle/>
          <a:p>
            <a:r>
              <a:rPr lang="hr-HR" dirty="0" err="1" smtClean="0">
                <a:solidFill>
                  <a:schemeClr val="bg1"/>
                </a:solidFill>
              </a:rPr>
              <a:t>Tangle</a:t>
            </a:r>
            <a:r>
              <a:rPr lang="hr-HR" dirty="0" smtClean="0">
                <a:solidFill>
                  <a:schemeClr val="bg1"/>
                </a:solidFill>
              </a:rPr>
              <a:t> </a:t>
            </a:r>
            <a:r>
              <a:rPr lang="hr-HR" dirty="0" err="1" smtClean="0">
                <a:solidFill>
                  <a:schemeClr val="bg1"/>
                </a:solidFill>
              </a:rPr>
              <a:t>formation</a:t>
            </a:r>
            <a:r>
              <a:rPr lang="hr-HR" dirty="0" smtClean="0">
                <a:solidFill>
                  <a:schemeClr val="bg1"/>
                </a:solidFill>
              </a:rPr>
              <a:t/>
            </a:r>
            <a:br>
              <a:rPr lang="hr-HR" dirty="0" smtClean="0">
                <a:solidFill>
                  <a:schemeClr val="bg1"/>
                </a:solidFill>
              </a:rPr>
            </a:br>
            <a:r>
              <a:rPr lang="hr-HR" dirty="0" smtClean="0">
                <a:solidFill>
                  <a:schemeClr val="bg1"/>
                </a:solidFill>
              </a:rPr>
              <a:t>Nastanak </a:t>
            </a:r>
            <a:r>
              <a:rPr lang="hr-HR" dirty="0" err="1" smtClean="0">
                <a:solidFill>
                  <a:schemeClr val="bg1"/>
                </a:solidFill>
              </a:rPr>
              <a:t>neurofibrilarnih</a:t>
            </a:r>
            <a:r>
              <a:rPr lang="hr-HR" dirty="0" smtClean="0">
                <a:solidFill>
                  <a:schemeClr val="bg1"/>
                </a:solidFill>
              </a:rPr>
              <a:t> snopića</a:t>
            </a:r>
          </a:p>
        </p:txBody>
      </p:sp>
      <p:pic>
        <p:nvPicPr>
          <p:cNvPr id="24579" name="Picture 3" descr="tangle_formation.gif.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7063" y="4357688"/>
            <a:ext cx="209073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1785938"/>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1785938"/>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063" y="1785938"/>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3" y="4352925"/>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5063" y="4352925"/>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75" y="4352925"/>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825232" y="1347788"/>
            <a:ext cx="3318768" cy="276225"/>
          </a:xfrm>
          <a:prstGeom prst="rect">
            <a:avLst/>
          </a:prstGeom>
          <a:noFill/>
        </p:spPr>
        <p:txBody>
          <a:bodyPr wrap="square">
            <a:spAutoFit/>
          </a:bodyPr>
          <a:lstStyle/>
          <a:p>
            <a:pPr fontAlgn="base">
              <a:spcBef>
                <a:spcPct val="0"/>
              </a:spcBef>
              <a:spcAft>
                <a:spcPct val="0"/>
              </a:spcAft>
              <a:defRPr/>
            </a:pPr>
            <a:r>
              <a:rPr lang="hr-HR" sz="1200" b="1" dirty="0">
                <a:solidFill>
                  <a:srgbClr val="FFFF00"/>
                </a:solidFill>
              </a:rPr>
              <a:t>http://www.wischik.com/claude/alzheimer.html</a:t>
            </a:r>
          </a:p>
        </p:txBody>
      </p:sp>
      <p:pic>
        <p:nvPicPr>
          <p:cNvPr id="24587" name="Picture 4" descr="tau rohan slik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063" y="1785938"/>
            <a:ext cx="21193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764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27384"/>
            <a:ext cx="3996211" cy="25737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953" y="2470335"/>
            <a:ext cx="3716263" cy="29738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5512668"/>
            <a:ext cx="3600400" cy="955712"/>
          </a:xfrm>
          <a:prstGeom prst="rect">
            <a:avLst/>
          </a:prstGeom>
        </p:spPr>
      </p:pic>
    </p:spTree>
    <p:extLst>
      <p:ext uri="{BB962C8B-B14F-4D97-AF65-F5344CB8AC3E}">
        <p14:creationId xmlns:p14="http://schemas.microsoft.com/office/powerpoint/2010/main" val="810651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50" name="Group 798"/>
          <p:cNvGrpSpPr>
            <a:grpSpLocks/>
          </p:cNvGrpSpPr>
          <p:nvPr/>
        </p:nvGrpSpPr>
        <p:grpSpPr bwMode="auto">
          <a:xfrm>
            <a:off x="-140722" y="720858"/>
            <a:ext cx="9447432" cy="945428"/>
            <a:chOff x="-68" y="3689"/>
            <a:chExt cx="6289" cy="1103"/>
          </a:xfrm>
        </p:grpSpPr>
        <p:grpSp>
          <p:nvGrpSpPr>
            <p:cNvPr id="2541" name="Group 799"/>
            <p:cNvGrpSpPr>
              <a:grpSpLocks/>
            </p:cNvGrpSpPr>
            <p:nvPr/>
          </p:nvGrpSpPr>
          <p:grpSpPr bwMode="auto">
            <a:xfrm>
              <a:off x="0" y="3867"/>
              <a:ext cx="6216" cy="866"/>
              <a:chOff x="0" y="1765"/>
              <a:chExt cx="6210" cy="872"/>
            </a:xfrm>
          </p:grpSpPr>
          <p:grpSp>
            <p:nvGrpSpPr>
              <p:cNvPr id="2863" name="Group 800"/>
              <p:cNvGrpSpPr>
                <a:grpSpLocks/>
              </p:cNvGrpSpPr>
              <p:nvPr/>
            </p:nvGrpSpPr>
            <p:grpSpPr bwMode="auto">
              <a:xfrm rot="20386544" flipH="1">
                <a:off x="55" y="2244"/>
                <a:ext cx="645" cy="253"/>
                <a:chOff x="2569" y="1765"/>
                <a:chExt cx="645" cy="265"/>
              </a:xfrm>
            </p:grpSpPr>
            <p:grpSp>
              <p:nvGrpSpPr>
                <p:cNvPr id="3169" name="Group 801"/>
                <p:cNvGrpSpPr>
                  <a:grpSpLocks/>
                </p:cNvGrpSpPr>
                <p:nvPr/>
              </p:nvGrpSpPr>
              <p:grpSpPr bwMode="auto">
                <a:xfrm rot="205847">
                  <a:off x="2998" y="1765"/>
                  <a:ext cx="216" cy="265"/>
                  <a:chOff x="2782" y="1765"/>
                  <a:chExt cx="216" cy="265"/>
                </a:xfrm>
              </p:grpSpPr>
              <p:grpSp>
                <p:nvGrpSpPr>
                  <p:cNvPr id="3192" name="Group 802"/>
                  <p:cNvGrpSpPr>
                    <a:grpSpLocks/>
                  </p:cNvGrpSpPr>
                  <p:nvPr/>
                </p:nvGrpSpPr>
                <p:grpSpPr bwMode="auto">
                  <a:xfrm>
                    <a:off x="2782" y="1765"/>
                    <a:ext cx="111" cy="265"/>
                    <a:chOff x="2887" y="1765"/>
                    <a:chExt cx="111" cy="265"/>
                  </a:xfrm>
                </p:grpSpPr>
                <p:sp>
                  <p:nvSpPr>
                    <p:cNvPr id="3198" name="Freeform 80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9" name="Freeform 80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200" name="Freeform 80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201" name="Freeform 80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93" name="Group 807"/>
                  <p:cNvGrpSpPr>
                    <a:grpSpLocks/>
                  </p:cNvGrpSpPr>
                  <p:nvPr/>
                </p:nvGrpSpPr>
                <p:grpSpPr bwMode="auto">
                  <a:xfrm>
                    <a:off x="2887" y="1765"/>
                    <a:ext cx="111" cy="265"/>
                    <a:chOff x="2887" y="1765"/>
                    <a:chExt cx="111" cy="265"/>
                  </a:xfrm>
                </p:grpSpPr>
                <p:sp>
                  <p:nvSpPr>
                    <p:cNvPr id="3194" name="Freeform 80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5" name="Freeform 80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6" name="Freeform 81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7" name="Freeform 81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70" name="Group 812"/>
                <p:cNvGrpSpPr>
                  <a:grpSpLocks/>
                </p:cNvGrpSpPr>
                <p:nvPr/>
              </p:nvGrpSpPr>
              <p:grpSpPr bwMode="auto">
                <a:xfrm rot="-232276">
                  <a:off x="2569" y="1765"/>
                  <a:ext cx="216" cy="265"/>
                  <a:chOff x="2782" y="1765"/>
                  <a:chExt cx="216" cy="265"/>
                </a:xfrm>
              </p:grpSpPr>
              <p:grpSp>
                <p:nvGrpSpPr>
                  <p:cNvPr id="3182" name="Group 813"/>
                  <p:cNvGrpSpPr>
                    <a:grpSpLocks/>
                  </p:cNvGrpSpPr>
                  <p:nvPr/>
                </p:nvGrpSpPr>
                <p:grpSpPr bwMode="auto">
                  <a:xfrm>
                    <a:off x="2782" y="1765"/>
                    <a:ext cx="111" cy="265"/>
                    <a:chOff x="2887" y="1765"/>
                    <a:chExt cx="111" cy="265"/>
                  </a:xfrm>
                </p:grpSpPr>
                <p:sp>
                  <p:nvSpPr>
                    <p:cNvPr id="3188" name="Freeform 81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9" name="Freeform 81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0" name="Freeform 81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91" name="Freeform 81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83" name="Group 818"/>
                  <p:cNvGrpSpPr>
                    <a:grpSpLocks/>
                  </p:cNvGrpSpPr>
                  <p:nvPr/>
                </p:nvGrpSpPr>
                <p:grpSpPr bwMode="auto">
                  <a:xfrm>
                    <a:off x="2887" y="1765"/>
                    <a:ext cx="111" cy="265"/>
                    <a:chOff x="2887" y="1765"/>
                    <a:chExt cx="111" cy="265"/>
                  </a:xfrm>
                </p:grpSpPr>
                <p:sp>
                  <p:nvSpPr>
                    <p:cNvPr id="3184" name="Freeform 81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5" name="Freeform 82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6" name="Freeform 82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7" name="Freeform 82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71" name="Group 823"/>
                <p:cNvGrpSpPr>
                  <a:grpSpLocks/>
                </p:cNvGrpSpPr>
                <p:nvPr/>
              </p:nvGrpSpPr>
              <p:grpSpPr bwMode="auto">
                <a:xfrm>
                  <a:off x="2782" y="1765"/>
                  <a:ext cx="216" cy="265"/>
                  <a:chOff x="2782" y="1765"/>
                  <a:chExt cx="216" cy="265"/>
                </a:xfrm>
              </p:grpSpPr>
              <p:grpSp>
                <p:nvGrpSpPr>
                  <p:cNvPr id="3172" name="Group 824"/>
                  <p:cNvGrpSpPr>
                    <a:grpSpLocks/>
                  </p:cNvGrpSpPr>
                  <p:nvPr/>
                </p:nvGrpSpPr>
                <p:grpSpPr bwMode="auto">
                  <a:xfrm>
                    <a:off x="2782" y="1765"/>
                    <a:ext cx="111" cy="265"/>
                    <a:chOff x="2887" y="1765"/>
                    <a:chExt cx="111" cy="265"/>
                  </a:xfrm>
                </p:grpSpPr>
                <p:sp>
                  <p:nvSpPr>
                    <p:cNvPr id="3178" name="Freeform 82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79" name="Freeform 82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0" name="Freeform 82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81" name="Freeform 82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73" name="Group 829"/>
                  <p:cNvGrpSpPr>
                    <a:grpSpLocks/>
                  </p:cNvGrpSpPr>
                  <p:nvPr/>
                </p:nvGrpSpPr>
                <p:grpSpPr bwMode="auto">
                  <a:xfrm>
                    <a:off x="2887" y="1765"/>
                    <a:ext cx="111" cy="265"/>
                    <a:chOff x="2887" y="1765"/>
                    <a:chExt cx="111" cy="265"/>
                  </a:xfrm>
                </p:grpSpPr>
                <p:sp>
                  <p:nvSpPr>
                    <p:cNvPr id="3174" name="Freeform 83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75" name="Freeform 83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76" name="Freeform 83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77" name="Freeform 83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64" name="Group 834"/>
              <p:cNvGrpSpPr>
                <a:grpSpLocks/>
              </p:cNvGrpSpPr>
              <p:nvPr/>
            </p:nvGrpSpPr>
            <p:grpSpPr bwMode="auto">
              <a:xfrm rot="19852452" flipH="1">
                <a:off x="0" y="2396"/>
                <a:ext cx="111" cy="241"/>
                <a:chOff x="2887" y="1765"/>
                <a:chExt cx="111" cy="265"/>
              </a:xfrm>
            </p:grpSpPr>
            <p:sp>
              <p:nvSpPr>
                <p:cNvPr id="3165" name="Freeform 83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6" name="Freeform 83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7" name="Freeform 83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8" name="Freeform 83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865" name="Group 839"/>
              <p:cNvGrpSpPr>
                <a:grpSpLocks/>
              </p:cNvGrpSpPr>
              <p:nvPr/>
            </p:nvGrpSpPr>
            <p:grpSpPr bwMode="auto">
              <a:xfrm rot="20827064" flipH="1">
                <a:off x="669" y="2062"/>
                <a:ext cx="645" cy="253"/>
                <a:chOff x="2569" y="1765"/>
                <a:chExt cx="645" cy="265"/>
              </a:xfrm>
            </p:grpSpPr>
            <p:grpSp>
              <p:nvGrpSpPr>
                <p:cNvPr id="3132" name="Group 840"/>
                <p:cNvGrpSpPr>
                  <a:grpSpLocks/>
                </p:cNvGrpSpPr>
                <p:nvPr/>
              </p:nvGrpSpPr>
              <p:grpSpPr bwMode="auto">
                <a:xfrm rot="205847">
                  <a:off x="2998" y="1765"/>
                  <a:ext cx="216" cy="265"/>
                  <a:chOff x="2782" y="1765"/>
                  <a:chExt cx="216" cy="265"/>
                </a:xfrm>
              </p:grpSpPr>
              <p:grpSp>
                <p:nvGrpSpPr>
                  <p:cNvPr id="3155" name="Group 841"/>
                  <p:cNvGrpSpPr>
                    <a:grpSpLocks/>
                  </p:cNvGrpSpPr>
                  <p:nvPr/>
                </p:nvGrpSpPr>
                <p:grpSpPr bwMode="auto">
                  <a:xfrm>
                    <a:off x="2782" y="1765"/>
                    <a:ext cx="111" cy="265"/>
                    <a:chOff x="2887" y="1765"/>
                    <a:chExt cx="111" cy="265"/>
                  </a:xfrm>
                </p:grpSpPr>
                <p:sp>
                  <p:nvSpPr>
                    <p:cNvPr id="3161" name="Freeform 84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2" name="Freeform 84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3" name="Freeform 84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4" name="Freeform 84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56" name="Group 846"/>
                  <p:cNvGrpSpPr>
                    <a:grpSpLocks/>
                  </p:cNvGrpSpPr>
                  <p:nvPr/>
                </p:nvGrpSpPr>
                <p:grpSpPr bwMode="auto">
                  <a:xfrm>
                    <a:off x="2887" y="1765"/>
                    <a:ext cx="111" cy="265"/>
                    <a:chOff x="2887" y="1765"/>
                    <a:chExt cx="111" cy="265"/>
                  </a:xfrm>
                </p:grpSpPr>
                <p:sp>
                  <p:nvSpPr>
                    <p:cNvPr id="3157" name="Freeform 84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8" name="Freeform 84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9" name="Freeform 84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60" name="Freeform 85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33" name="Group 851"/>
                <p:cNvGrpSpPr>
                  <a:grpSpLocks/>
                </p:cNvGrpSpPr>
                <p:nvPr/>
              </p:nvGrpSpPr>
              <p:grpSpPr bwMode="auto">
                <a:xfrm rot="-232276">
                  <a:off x="2569" y="1765"/>
                  <a:ext cx="216" cy="265"/>
                  <a:chOff x="2782" y="1765"/>
                  <a:chExt cx="216" cy="265"/>
                </a:xfrm>
              </p:grpSpPr>
              <p:grpSp>
                <p:nvGrpSpPr>
                  <p:cNvPr id="3145" name="Group 852"/>
                  <p:cNvGrpSpPr>
                    <a:grpSpLocks/>
                  </p:cNvGrpSpPr>
                  <p:nvPr/>
                </p:nvGrpSpPr>
                <p:grpSpPr bwMode="auto">
                  <a:xfrm>
                    <a:off x="2782" y="1765"/>
                    <a:ext cx="111" cy="265"/>
                    <a:chOff x="2887" y="1765"/>
                    <a:chExt cx="111" cy="265"/>
                  </a:xfrm>
                </p:grpSpPr>
                <p:sp>
                  <p:nvSpPr>
                    <p:cNvPr id="3151" name="Freeform 85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2" name="Freeform 85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3" name="Freeform 85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4" name="Freeform 85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46" name="Group 857"/>
                  <p:cNvGrpSpPr>
                    <a:grpSpLocks/>
                  </p:cNvGrpSpPr>
                  <p:nvPr/>
                </p:nvGrpSpPr>
                <p:grpSpPr bwMode="auto">
                  <a:xfrm>
                    <a:off x="2887" y="1765"/>
                    <a:ext cx="111" cy="265"/>
                    <a:chOff x="2887" y="1765"/>
                    <a:chExt cx="111" cy="265"/>
                  </a:xfrm>
                </p:grpSpPr>
                <p:sp>
                  <p:nvSpPr>
                    <p:cNvPr id="3147" name="Freeform 85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8" name="Freeform 85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9" name="Freeform 86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50" name="Freeform 86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34" name="Group 862"/>
                <p:cNvGrpSpPr>
                  <a:grpSpLocks/>
                </p:cNvGrpSpPr>
                <p:nvPr/>
              </p:nvGrpSpPr>
              <p:grpSpPr bwMode="auto">
                <a:xfrm>
                  <a:off x="2782" y="1765"/>
                  <a:ext cx="216" cy="265"/>
                  <a:chOff x="2782" y="1765"/>
                  <a:chExt cx="216" cy="265"/>
                </a:xfrm>
              </p:grpSpPr>
              <p:grpSp>
                <p:nvGrpSpPr>
                  <p:cNvPr id="3135" name="Group 863"/>
                  <p:cNvGrpSpPr>
                    <a:grpSpLocks/>
                  </p:cNvGrpSpPr>
                  <p:nvPr/>
                </p:nvGrpSpPr>
                <p:grpSpPr bwMode="auto">
                  <a:xfrm>
                    <a:off x="2782" y="1765"/>
                    <a:ext cx="111" cy="265"/>
                    <a:chOff x="2887" y="1765"/>
                    <a:chExt cx="111" cy="265"/>
                  </a:xfrm>
                </p:grpSpPr>
                <p:sp>
                  <p:nvSpPr>
                    <p:cNvPr id="3141" name="Freeform 86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2" name="Freeform 86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3" name="Freeform 86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4" name="Freeform 86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36" name="Group 868"/>
                  <p:cNvGrpSpPr>
                    <a:grpSpLocks/>
                  </p:cNvGrpSpPr>
                  <p:nvPr/>
                </p:nvGrpSpPr>
                <p:grpSpPr bwMode="auto">
                  <a:xfrm>
                    <a:off x="2887" y="1765"/>
                    <a:ext cx="111" cy="265"/>
                    <a:chOff x="2887" y="1765"/>
                    <a:chExt cx="111" cy="265"/>
                  </a:xfrm>
                </p:grpSpPr>
                <p:sp>
                  <p:nvSpPr>
                    <p:cNvPr id="3137" name="Freeform 86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38" name="Freeform 87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39" name="Freeform 87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40" name="Freeform 87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66" name="Group 873"/>
              <p:cNvGrpSpPr>
                <a:grpSpLocks/>
              </p:cNvGrpSpPr>
              <p:nvPr/>
            </p:nvGrpSpPr>
            <p:grpSpPr bwMode="auto">
              <a:xfrm rot="20981307" flipH="1">
                <a:off x="1293" y="1919"/>
                <a:ext cx="645" cy="253"/>
                <a:chOff x="2569" y="1765"/>
                <a:chExt cx="645" cy="265"/>
              </a:xfrm>
            </p:grpSpPr>
            <p:grpSp>
              <p:nvGrpSpPr>
                <p:cNvPr id="3099" name="Group 874"/>
                <p:cNvGrpSpPr>
                  <a:grpSpLocks/>
                </p:cNvGrpSpPr>
                <p:nvPr/>
              </p:nvGrpSpPr>
              <p:grpSpPr bwMode="auto">
                <a:xfrm rot="205847">
                  <a:off x="2998" y="1765"/>
                  <a:ext cx="216" cy="265"/>
                  <a:chOff x="2782" y="1765"/>
                  <a:chExt cx="216" cy="265"/>
                </a:xfrm>
              </p:grpSpPr>
              <p:grpSp>
                <p:nvGrpSpPr>
                  <p:cNvPr id="3122" name="Group 875"/>
                  <p:cNvGrpSpPr>
                    <a:grpSpLocks/>
                  </p:cNvGrpSpPr>
                  <p:nvPr/>
                </p:nvGrpSpPr>
                <p:grpSpPr bwMode="auto">
                  <a:xfrm>
                    <a:off x="2782" y="1765"/>
                    <a:ext cx="111" cy="265"/>
                    <a:chOff x="2887" y="1765"/>
                    <a:chExt cx="111" cy="265"/>
                  </a:xfrm>
                </p:grpSpPr>
                <p:sp>
                  <p:nvSpPr>
                    <p:cNvPr id="3128" name="Freeform 87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9" name="Freeform 87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30" name="Freeform 87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31" name="Freeform 87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23" name="Group 880"/>
                  <p:cNvGrpSpPr>
                    <a:grpSpLocks/>
                  </p:cNvGrpSpPr>
                  <p:nvPr/>
                </p:nvGrpSpPr>
                <p:grpSpPr bwMode="auto">
                  <a:xfrm>
                    <a:off x="2887" y="1765"/>
                    <a:ext cx="111" cy="265"/>
                    <a:chOff x="2887" y="1765"/>
                    <a:chExt cx="111" cy="265"/>
                  </a:xfrm>
                </p:grpSpPr>
                <p:sp>
                  <p:nvSpPr>
                    <p:cNvPr id="3124" name="Freeform 88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5" name="Freeform 88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6" name="Freeform 88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7" name="Freeform 88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00" name="Group 885"/>
                <p:cNvGrpSpPr>
                  <a:grpSpLocks/>
                </p:cNvGrpSpPr>
                <p:nvPr/>
              </p:nvGrpSpPr>
              <p:grpSpPr bwMode="auto">
                <a:xfrm rot="-232276">
                  <a:off x="2569" y="1765"/>
                  <a:ext cx="216" cy="265"/>
                  <a:chOff x="2782" y="1765"/>
                  <a:chExt cx="216" cy="265"/>
                </a:xfrm>
              </p:grpSpPr>
              <p:grpSp>
                <p:nvGrpSpPr>
                  <p:cNvPr id="3112" name="Group 886"/>
                  <p:cNvGrpSpPr>
                    <a:grpSpLocks/>
                  </p:cNvGrpSpPr>
                  <p:nvPr/>
                </p:nvGrpSpPr>
                <p:grpSpPr bwMode="auto">
                  <a:xfrm>
                    <a:off x="2782" y="1765"/>
                    <a:ext cx="111" cy="265"/>
                    <a:chOff x="2887" y="1765"/>
                    <a:chExt cx="111" cy="265"/>
                  </a:xfrm>
                </p:grpSpPr>
                <p:sp>
                  <p:nvSpPr>
                    <p:cNvPr id="3118" name="Freeform 88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9" name="Freeform 88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0" name="Freeform 88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21" name="Freeform 89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13" name="Group 891"/>
                  <p:cNvGrpSpPr>
                    <a:grpSpLocks/>
                  </p:cNvGrpSpPr>
                  <p:nvPr/>
                </p:nvGrpSpPr>
                <p:grpSpPr bwMode="auto">
                  <a:xfrm>
                    <a:off x="2887" y="1765"/>
                    <a:ext cx="111" cy="265"/>
                    <a:chOff x="2887" y="1765"/>
                    <a:chExt cx="111" cy="265"/>
                  </a:xfrm>
                </p:grpSpPr>
                <p:sp>
                  <p:nvSpPr>
                    <p:cNvPr id="3114" name="Freeform 89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5" name="Freeform 89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6" name="Freeform 89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7" name="Freeform 89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101" name="Group 896"/>
                <p:cNvGrpSpPr>
                  <a:grpSpLocks/>
                </p:cNvGrpSpPr>
                <p:nvPr/>
              </p:nvGrpSpPr>
              <p:grpSpPr bwMode="auto">
                <a:xfrm>
                  <a:off x="2782" y="1765"/>
                  <a:ext cx="216" cy="265"/>
                  <a:chOff x="2782" y="1765"/>
                  <a:chExt cx="216" cy="265"/>
                </a:xfrm>
              </p:grpSpPr>
              <p:grpSp>
                <p:nvGrpSpPr>
                  <p:cNvPr id="3102" name="Group 897"/>
                  <p:cNvGrpSpPr>
                    <a:grpSpLocks/>
                  </p:cNvGrpSpPr>
                  <p:nvPr/>
                </p:nvGrpSpPr>
                <p:grpSpPr bwMode="auto">
                  <a:xfrm>
                    <a:off x="2782" y="1765"/>
                    <a:ext cx="111" cy="265"/>
                    <a:chOff x="2887" y="1765"/>
                    <a:chExt cx="111" cy="265"/>
                  </a:xfrm>
                </p:grpSpPr>
                <p:sp>
                  <p:nvSpPr>
                    <p:cNvPr id="3108" name="Freeform 89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09" name="Freeform 89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0" name="Freeform 90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11" name="Freeform 90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103" name="Group 902"/>
                  <p:cNvGrpSpPr>
                    <a:grpSpLocks/>
                  </p:cNvGrpSpPr>
                  <p:nvPr/>
                </p:nvGrpSpPr>
                <p:grpSpPr bwMode="auto">
                  <a:xfrm>
                    <a:off x="2887" y="1765"/>
                    <a:ext cx="111" cy="265"/>
                    <a:chOff x="2887" y="1765"/>
                    <a:chExt cx="111" cy="265"/>
                  </a:xfrm>
                </p:grpSpPr>
                <p:sp>
                  <p:nvSpPr>
                    <p:cNvPr id="3104" name="Freeform 90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05" name="Freeform 90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06" name="Freeform 90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107" name="Freeform 90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67" name="Group 907"/>
              <p:cNvGrpSpPr>
                <a:grpSpLocks/>
              </p:cNvGrpSpPr>
              <p:nvPr/>
            </p:nvGrpSpPr>
            <p:grpSpPr bwMode="auto">
              <a:xfrm rot="-420166" flipH="1" flipV="1">
                <a:off x="1927" y="1828"/>
                <a:ext cx="645" cy="254"/>
                <a:chOff x="2569" y="1765"/>
                <a:chExt cx="645" cy="265"/>
              </a:xfrm>
            </p:grpSpPr>
            <p:grpSp>
              <p:nvGrpSpPr>
                <p:cNvPr id="3066" name="Group 908"/>
                <p:cNvGrpSpPr>
                  <a:grpSpLocks/>
                </p:cNvGrpSpPr>
                <p:nvPr/>
              </p:nvGrpSpPr>
              <p:grpSpPr bwMode="auto">
                <a:xfrm rot="205847">
                  <a:off x="2998" y="1765"/>
                  <a:ext cx="216" cy="265"/>
                  <a:chOff x="2782" y="1765"/>
                  <a:chExt cx="216" cy="265"/>
                </a:xfrm>
              </p:grpSpPr>
              <p:grpSp>
                <p:nvGrpSpPr>
                  <p:cNvPr id="3089" name="Group 909"/>
                  <p:cNvGrpSpPr>
                    <a:grpSpLocks/>
                  </p:cNvGrpSpPr>
                  <p:nvPr/>
                </p:nvGrpSpPr>
                <p:grpSpPr bwMode="auto">
                  <a:xfrm>
                    <a:off x="2782" y="1765"/>
                    <a:ext cx="111" cy="265"/>
                    <a:chOff x="2887" y="1765"/>
                    <a:chExt cx="111" cy="265"/>
                  </a:xfrm>
                </p:grpSpPr>
                <p:sp>
                  <p:nvSpPr>
                    <p:cNvPr id="3095" name="Freeform 91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6" name="Freeform 91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7" name="Freeform 91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8" name="Freeform 91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90" name="Group 914"/>
                  <p:cNvGrpSpPr>
                    <a:grpSpLocks/>
                  </p:cNvGrpSpPr>
                  <p:nvPr/>
                </p:nvGrpSpPr>
                <p:grpSpPr bwMode="auto">
                  <a:xfrm>
                    <a:off x="2887" y="1765"/>
                    <a:ext cx="111" cy="265"/>
                    <a:chOff x="2887" y="1765"/>
                    <a:chExt cx="111" cy="265"/>
                  </a:xfrm>
                </p:grpSpPr>
                <p:sp>
                  <p:nvSpPr>
                    <p:cNvPr id="3091" name="Freeform 91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2" name="Freeform 91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3" name="Freeform 91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94" name="Freeform 91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067" name="Group 919"/>
                <p:cNvGrpSpPr>
                  <a:grpSpLocks/>
                </p:cNvGrpSpPr>
                <p:nvPr/>
              </p:nvGrpSpPr>
              <p:grpSpPr bwMode="auto">
                <a:xfrm rot="-232276">
                  <a:off x="2569" y="1765"/>
                  <a:ext cx="216" cy="265"/>
                  <a:chOff x="2782" y="1765"/>
                  <a:chExt cx="216" cy="265"/>
                </a:xfrm>
              </p:grpSpPr>
              <p:grpSp>
                <p:nvGrpSpPr>
                  <p:cNvPr id="3079" name="Group 920"/>
                  <p:cNvGrpSpPr>
                    <a:grpSpLocks/>
                  </p:cNvGrpSpPr>
                  <p:nvPr/>
                </p:nvGrpSpPr>
                <p:grpSpPr bwMode="auto">
                  <a:xfrm>
                    <a:off x="2782" y="1765"/>
                    <a:ext cx="111" cy="265"/>
                    <a:chOff x="2887" y="1765"/>
                    <a:chExt cx="111" cy="265"/>
                  </a:xfrm>
                </p:grpSpPr>
                <p:sp>
                  <p:nvSpPr>
                    <p:cNvPr id="3085" name="Freeform 92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6" name="Freeform 92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7" name="Freeform 92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8" name="Freeform 92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80" name="Group 925"/>
                  <p:cNvGrpSpPr>
                    <a:grpSpLocks/>
                  </p:cNvGrpSpPr>
                  <p:nvPr/>
                </p:nvGrpSpPr>
                <p:grpSpPr bwMode="auto">
                  <a:xfrm>
                    <a:off x="2887" y="1765"/>
                    <a:ext cx="111" cy="265"/>
                    <a:chOff x="2887" y="1765"/>
                    <a:chExt cx="111" cy="265"/>
                  </a:xfrm>
                </p:grpSpPr>
                <p:sp>
                  <p:nvSpPr>
                    <p:cNvPr id="3081" name="Freeform 92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2" name="Freeform 92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3" name="Freeform 92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84" name="Freeform 92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068" name="Group 930"/>
                <p:cNvGrpSpPr>
                  <a:grpSpLocks/>
                </p:cNvGrpSpPr>
                <p:nvPr/>
              </p:nvGrpSpPr>
              <p:grpSpPr bwMode="auto">
                <a:xfrm>
                  <a:off x="2782" y="1765"/>
                  <a:ext cx="216" cy="265"/>
                  <a:chOff x="2782" y="1765"/>
                  <a:chExt cx="216" cy="265"/>
                </a:xfrm>
              </p:grpSpPr>
              <p:grpSp>
                <p:nvGrpSpPr>
                  <p:cNvPr id="3069" name="Group 931"/>
                  <p:cNvGrpSpPr>
                    <a:grpSpLocks/>
                  </p:cNvGrpSpPr>
                  <p:nvPr/>
                </p:nvGrpSpPr>
                <p:grpSpPr bwMode="auto">
                  <a:xfrm>
                    <a:off x="2782" y="1765"/>
                    <a:ext cx="111" cy="265"/>
                    <a:chOff x="2887" y="1765"/>
                    <a:chExt cx="111" cy="265"/>
                  </a:xfrm>
                </p:grpSpPr>
                <p:sp>
                  <p:nvSpPr>
                    <p:cNvPr id="3075" name="Freeform 93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6" name="Freeform 93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7" name="Freeform 93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8" name="Freeform 93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70" name="Group 936"/>
                  <p:cNvGrpSpPr>
                    <a:grpSpLocks/>
                  </p:cNvGrpSpPr>
                  <p:nvPr/>
                </p:nvGrpSpPr>
                <p:grpSpPr bwMode="auto">
                  <a:xfrm>
                    <a:off x="2887" y="1765"/>
                    <a:ext cx="111" cy="265"/>
                    <a:chOff x="2887" y="1765"/>
                    <a:chExt cx="111" cy="265"/>
                  </a:xfrm>
                </p:grpSpPr>
                <p:sp>
                  <p:nvSpPr>
                    <p:cNvPr id="3071" name="Freeform 93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2" name="Freeform 93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3" name="Freeform 93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74" name="Freeform 94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68" name="Group 941"/>
              <p:cNvGrpSpPr>
                <a:grpSpLocks/>
              </p:cNvGrpSpPr>
              <p:nvPr/>
            </p:nvGrpSpPr>
            <p:grpSpPr bwMode="auto">
              <a:xfrm>
                <a:off x="2569" y="1765"/>
                <a:ext cx="3641" cy="838"/>
                <a:chOff x="2569" y="1765"/>
                <a:chExt cx="3641" cy="838"/>
              </a:xfrm>
            </p:grpSpPr>
            <p:grpSp>
              <p:nvGrpSpPr>
                <p:cNvPr id="2869" name="Group 942"/>
                <p:cNvGrpSpPr>
                  <a:grpSpLocks/>
                </p:cNvGrpSpPr>
                <p:nvPr/>
              </p:nvGrpSpPr>
              <p:grpSpPr bwMode="auto">
                <a:xfrm rot="1361465">
                  <a:off x="6099" y="2351"/>
                  <a:ext cx="111" cy="252"/>
                  <a:chOff x="2887" y="1765"/>
                  <a:chExt cx="111" cy="265"/>
                </a:xfrm>
              </p:grpSpPr>
              <p:sp>
                <p:nvSpPr>
                  <p:cNvPr id="3062" name="Freeform 94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63" name="Freeform 94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64" name="Freeform 94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65" name="Freeform 94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870" name="Group 947"/>
                <p:cNvGrpSpPr>
                  <a:grpSpLocks/>
                </p:cNvGrpSpPr>
                <p:nvPr/>
              </p:nvGrpSpPr>
              <p:grpSpPr bwMode="auto">
                <a:xfrm rot="923342">
                  <a:off x="5690" y="2231"/>
                  <a:ext cx="216" cy="252"/>
                  <a:chOff x="2782" y="1765"/>
                  <a:chExt cx="216" cy="265"/>
                </a:xfrm>
              </p:grpSpPr>
              <p:grpSp>
                <p:nvGrpSpPr>
                  <p:cNvPr id="3052" name="Group 948"/>
                  <p:cNvGrpSpPr>
                    <a:grpSpLocks/>
                  </p:cNvGrpSpPr>
                  <p:nvPr/>
                </p:nvGrpSpPr>
                <p:grpSpPr bwMode="auto">
                  <a:xfrm>
                    <a:off x="2782" y="1765"/>
                    <a:ext cx="111" cy="265"/>
                    <a:chOff x="2887" y="1765"/>
                    <a:chExt cx="111" cy="265"/>
                  </a:xfrm>
                </p:grpSpPr>
                <p:sp>
                  <p:nvSpPr>
                    <p:cNvPr id="3058" name="Freeform 94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9" name="Freeform 95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60" name="Freeform 95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61" name="Freeform 95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53" name="Group 953"/>
                  <p:cNvGrpSpPr>
                    <a:grpSpLocks/>
                  </p:cNvGrpSpPr>
                  <p:nvPr/>
                </p:nvGrpSpPr>
                <p:grpSpPr bwMode="auto">
                  <a:xfrm>
                    <a:off x="2887" y="1765"/>
                    <a:ext cx="111" cy="265"/>
                    <a:chOff x="2887" y="1765"/>
                    <a:chExt cx="111" cy="265"/>
                  </a:xfrm>
                </p:grpSpPr>
                <p:sp>
                  <p:nvSpPr>
                    <p:cNvPr id="3054" name="Freeform 95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5" name="Freeform 95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6" name="Freeform 95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7" name="Freeform 95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871" name="Group 958"/>
                <p:cNvGrpSpPr>
                  <a:grpSpLocks/>
                </p:cNvGrpSpPr>
                <p:nvPr/>
              </p:nvGrpSpPr>
              <p:grpSpPr bwMode="auto">
                <a:xfrm rot="1155618">
                  <a:off x="5891" y="2301"/>
                  <a:ext cx="216" cy="252"/>
                  <a:chOff x="2782" y="1765"/>
                  <a:chExt cx="216" cy="265"/>
                </a:xfrm>
              </p:grpSpPr>
              <p:grpSp>
                <p:nvGrpSpPr>
                  <p:cNvPr id="3042" name="Group 959"/>
                  <p:cNvGrpSpPr>
                    <a:grpSpLocks/>
                  </p:cNvGrpSpPr>
                  <p:nvPr/>
                </p:nvGrpSpPr>
                <p:grpSpPr bwMode="auto">
                  <a:xfrm>
                    <a:off x="2782" y="1765"/>
                    <a:ext cx="111" cy="265"/>
                    <a:chOff x="2887" y="1765"/>
                    <a:chExt cx="111" cy="265"/>
                  </a:xfrm>
                </p:grpSpPr>
                <p:sp>
                  <p:nvSpPr>
                    <p:cNvPr id="3048" name="Freeform 96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9" name="Freeform 96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0" name="Freeform 96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51" name="Freeform 96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43" name="Group 964"/>
                  <p:cNvGrpSpPr>
                    <a:grpSpLocks/>
                  </p:cNvGrpSpPr>
                  <p:nvPr/>
                </p:nvGrpSpPr>
                <p:grpSpPr bwMode="auto">
                  <a:xfrm>
                    <a:off x="2887" y="1765"/>
                    <a:ext cx="111" cy="265"/>
                    <a:chOff x="2887" y="1765"/>
                    <a:chExt cx="111" cy="265"/>
                  </a:xfrm>
                </p:grpSpPr>
                <p:sp>
                  <p:nvSpPr>
                    <p:cNvPr id="3044" name="Freeform 96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5" name="Freeform 96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6" name="Freeform 96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7" name="Freeform 96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872" name="Group 969"/>
                <p:cNvGrpSpPr>
                  <a:grpSpLocks/>
                </p:cNvGrpSpPr>
                <p:nvPr/>
              </p:nvGrpSpPr>
              <p:grpSpPr bwMode="auto">
                <a:xfrm rot="827374">
                  <a:off x="5099" y="2110"/>
                  <a:ext cx="645" cy="252"/>
                  <a:chOff x="2569" y="1765"/>
                  <a:chExt cx="645" cy="265"/>
                </a:xfrm>
              </p:grpSpPr>
              <p:grpSp>
                <p:nvGrpSpPr>
                  <p:cNvPr id="3009" name="Group 970"/>
                  <p:cNvGrpSpPr>
                    <a:grpSpLocks/>
                  </p:cNvGrpSpPr>
                  <p:nvPr/>
                </p:nvGrpSpPr>
                <p:grpSpPr bwMode="auto">
                  <a:xfrm rot="205847">
                    <a:off x="2998" y="1765"/>
                    <a:ext cx="216" cy="265"/>
                    <a:chOff x="2782" y="1765"/>
                    <a:chExt cx="216" cy="265"/>
                  </a:xfrm>
                </p:grpSpPr>
                <p:grpSp>
                  <p:nvGrpSpPr>
                    <p:cNvPr id="3032" name="Group 971"/>
                    <p:cNvGrpSpPr>
                      <a:grpSpLocks/>
                    </p:cNvGrpSpPr>
                    <p:nvPr/>
                  </p:nvGrpSpPr>
                  <p:grpSpPr bwMode="auto">
                    <a:xfrm>
                      <a:off x="2782" y="1765"/>
                      <a:ext cx="111" cy="265"/>
                      <a:chOff x="2887" y="1765"/>
                      <a:chExt cx="111" cy="265"/>
                    </a:xfrm>
                  </p:grpSpPr>
                  <p:sp>
                    <p:nvSpPr>
                      <p:cNvPr id="3038" name="Freeform 97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9" name="Freeform 97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0" name="Freeform 97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41" name="Freeform 97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33" name="Group 976"/>
                    <p:cNvGrpSpPr>
                      <a:grpSpLocks/>
                    </p:cNvGrpSpPr>
                    <p:nvPr/>
                  </p:nvGrpSpPr>
                  <p:grpSpPr bwMode="auto">
                    <a:xfrm>
                      <a:off x="2887" y="1765"/>
                      <a:ext cx="111" cy="265"/>
                      <a:chOff x="2887" y="1765"/>
                      <a:chExt cx="111" cy="265"/>
                    </a:xfrm>
                  </p:grpSpPr>
                  <p:sp>
                    <p:nvSpPr>
                      <p:cNvPr id="3034" name="Freeform 97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5" name="Freeform 97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6" name="Freeform 97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7" name="Freeform 98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010" name="Group 981"/>
                  <p:cNvGrpSpPr>
                    <a:grpSpLocks/>
                  </p:cNvGrpSpPr>
                  <p:nvPr/>
                </p:nvGrpSpPr>
                <p:grpSpPr bwMode="auto">
                  <a:xfrm rot="-232276">
                    <a:off x="2569" y="1765"/>
                    <a:ext cx="216" cy="265"/>
                    <a:chOff x="2782" y="1765"/>
                    <a:chExt cx="216" cy="265"/>
                  </a:xfrm>
                </p:grpSpPr>
                <p:grpSp>
                  <p:nvGrpSpPr>
                    <p:cNvPr id="3022" name="Group 982"/>
                    <p:cNvGrpSpPr>
                      <a:grpSpLocks/>
                    </p:cNvGrpSpPr>
                    <p:nvPr/>
                  </p:nvGrpSpPr>
                  <p:grpSpPr bwMode="auto">
                    <a:xfrm>
                      <a:off x="2782" y="1765"/>
                      <a:ext cx="111" cy="265"/>
                      <a:chOff x="2887" y="1765"/>
                      <a:chExt cx="111" cy="265"/>
                    </a:xfrm>
                  </p:grpSpPr>
                  <p:sp>
                    <p:nvSpPr>
                      <p:cNvPr id="3028" name="Freeform 98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9" name="Freeform 98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0" name="Freeform 98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31" name="Freeform 98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23" name="Group 987"/>
                    <p:cNvGrpSpPr>
                      <a:grpSpLocks/>
                    </p:cNvGrpSpPr>
                    <p:nvPr/>
                  </p:nvGrpSpPr>
                  <p:grpSpPr bwMode="auto">
                    <a:xfrm>
                      <a:off x="2887" y="1765"/>
                      <a:ext cx="111" cy="265"/>
                      <a:chOff x="2887" y="1765"/>
                      <a:chExt cx="111" cy="265"/>
                    </a:xfrm>
                  </p:grpSpPr>
                  <p:sp>
                    <p:nvSpPr>
                      <p:cNvPr id="3024" name="Freeform 98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5" name="Freeform 98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6" name="Freeform 99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7" name="Freeform 99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3011" name="Group 992"/>
                  <p:cNvGrpSpPr>
                    <a:grpSpLocks/>
                  </p:cNvGrpSpPr>
                  <p:nvPr/>
                </p:nvGrpSpPr>
                <p:grpSpPr bwMode="auto">
                  <a:xfrm>
                    <a:off x="2782" y="1765"/>
                    <a:ext cx="216" cy="265"/>
                    <a:chOff x="2782" y="1765"/>
                    <a:chExt cx="216" cy="265"/>
                  </a:xfrm>
                </p:grpSpPr>
                <p:grpSp>
                  <p:nvGrpSpPr>
                    <p:cNvPr id="3012" name="Group 993"/>
                    <p:cNvGrpSpPr>
                      <a:grpSpLocks/>
                    </p:cNvGrpSpPr>
                    <p:nvPr/>
                  </p:nvGrpSpPr>
                  <p:grpSpPr bwMode="auto">
                    <a:xfrm>
                      <a:off x="2782" y="1765"/>
                      <a:ext cx="111" cy="265"/>
                      <a:chOff x="2887" y="1765"/>
                      <a:chExt cx="111" cy="265"/>
                    </a:xfrm>
                  </p:grpSpPr>
                  <p:sp>
                    <p:nvSpPr>
                      <p:cNvPr id="3018" name="Freeform 99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19" name="Freeform 99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0" name="Freeform 99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21" name="Freeform 99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13" name="Group 998"/>
                    <p:cNvGrpSpPr>
                      <a:grpSpLocks/>
                    </p:cNvGrpSpPr>
                    <p:nvPr/>
                  </p:nvGrpSpPr>
                  <p:grpSpPr bwMode="auto">
                    <a:xfrm>
                      <a:off x="2887" y="1765"/>
                      <a:ext cx="111" cy="265"/>
                      <a:chOff x="2887" y="1765"/>
                      <a:chExt cx="111" cy="265"/>
                    </a:xfrm>
                  </p:grpSpPr>
                  <p:sp>
                    <p:nvSpPr>
                      <p:cNvPr id="3014" name="Freeform 99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15" name="Freeform 100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16" name="Freeform 100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17" name="Freeform 100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73" name="Group 1003"/>
                <p:cNvGrpSpPr>
                  <a:grpSpLocks/>
                </p:cNvGrpSpPr>
                <p:nvPr/>
              </p:nvGrpSpPr>
              <p:grpSpPr bwMode="auto">
                <a:xfrm rot="827374">
                  <a:off x="4474" y="1960"/>
                  <a:ext cx="645" cy="265"/>
                  <a:chOff x="2569" y="1765"/>
                  <a:chExt cx="645" cy="265"/>
                </a:xfrm>
              </p:grpSpPr>
              <p:grpSp>
                <p:nvGrpSpPr>
                  <p:cNvPr id="2976" name="Group 1004"/>
                  <p:cNvGrpSpPr>
                    <a:grpSpLocks/>
                  </p:cNvGrpSpPr>
                  <p:nvPr/>
                </p:nvGrpSpPr>
                <p:grpSpPr bwMode="auto">
                  <a:xfrm rot="205847">
                    <a:off x="2998" y="1765"/>
                    <a:ext cx="216" cy="265"/>
                    <a:chOff x="2782" y="1765"/>
                    <a:chExt cx="216" cy="265"/>
                  </a:xfrm>
                </p:grpSpPr>
                <p:grpSp>
                  <p:nvGrpSpPr>
                    <p:cNvPr id="2999" name="Group 1005"/>
                    <p:cNvGrpSpPr>
                      <a:grpSpLocks/>
                    </p:cNvGrpSpPr>
                    <p:nvPr/>
                  </p:nvGrpSpPr>
                  <p:grpSpPr bwMode="auto">
                    <a:xfrm>
                      <a:off x="2782" y="1765"/>
                      <a:ext cx="111" cy="265"/>
                      <a:chOff x="2887" y="1765"/>
                      <a:chExt cx="111" cy="265"/>
                    </a:xfrm>
                  </p:grpSpPr>
                  <p:sp>
                    <p:nvSpPr>
                      <p:cNvPr id="3005" name="Freeform 100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6" name="Freeform 100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7" name="Freeform 100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8" name="Freeform 100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3000" name="Group 1010"/>
                    <p:cNvGrpSpPr>
                      <a:grpSpLocks/>
                    </p:cNvGrpSpPr>
                    <p:nvPr/>
                  </p:nvGrpSpPr>
                  <p:grpSpPr bwMode="auto">
                    <a:xfrm>
                      <a:off x="2887" y="1765"/>
                      <a:ext cx="111" cy="265"/>
                      <a:chOff x="2887" y="1765"/>
                      <a:chExt cx="111" cy="265"/>
                    </a:xfrm>
                  </p:grpSpPr>
                  <p:sp>
                    <p:nvSpPr>
                      <p:cNvPr id="3001" name="Freeform 101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2" name="Freeform 101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3" name="Freeform 101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3004" name="Freeform 101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77" name="Group 1015"/>
                  <p:cNvGrpSpPr>
                    <a:grpSpLocks/>
                  </p:cNvGrpSpPr>
                  <p:nvPr/>
                </p:nvGrpSpPr>
                <p:grpSpPr bwMode="auto">
                  <a:xfrm rot="-232276">
                    <a:off x="2569" y="1765"/>
                    <a:ext cx="216" cy="265"/>
                    <a:chOff x="2782" y="1765"/>
                    <a:chExt cx="216" cy="265"/>
                  </a:xfrm>
                </p:grpSpPr>
                <p:grpSp>
                  <p:nvGrpSpPr>
                    <p:cNvPr id="2989" name="Group 1016"/>
                    <p:cNvGrpSpPr>
                      <a:grpSpLocks/>
                    </p:cNvGrpSpPr>
                    <p:nvPr/>
                  </p:nvGrpSpPr>
                  <p:grpSpPr bwMode="auto">
                    <a:xfrm>
                      <a:off x="2782" y="1765"/>
                      <a:ext cx="111" cy="265"/>
                      <a:chOff x="2887" y="1765"/>
                      <a:chExt cx="111" cy="265"/>
                    </a:xfrm>
                  </p:grpSpPr>
                  <p:sp>
                    <p:nvSpPr>
                      <p:cNvPr id="2995" name="Freeform 101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6" name="Freeform 101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7" name="Freeform 101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8" name="Freeform 102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90" name="Group 1021"/>
                    <p:cNvGrpSpPr>
                      <a:grpSpLocks/>
                    </p:cNvGrpSpPr>
                    <p:nvPr/>
                  </p:nvGrpSpPr>
                  <p:grpSpPr bwMode="auto">
                    <a:xfrm>
                      <a:off x="2887" y="1765"/>
                      <a:ext cx="111" cy="265"/>
                      <a:chOff x="2887" y="1765"/>
                      <a:chExt cx="111" cy="265"/>
                    </a:xfrm>
                  </p:grpSpPr>
                  <p:sp>
                    <p:nvSpPr>
                      <p:cNvPr id="2991" name="Freeform 102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2" name="Freeform 102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3" name="Freeform 102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94" name="Freeform 102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78" name="Group 1026"/>
                  <p:cNvGrpSpPr>
                    <a:grpSpLocks/>
                  </p:cNvGrpSpPr>
                  <p:nvPr/>
                </p:nvGrpSpPr>
                <p:grpSpPr bwMode="auto">
                  <a:xfrm>
                    <a:off x="2782" y="1765"/>
                    <a:ext cx="216" cy="265"/>
                    <a:chOff x="2782" y="1765"/>
                    <a:chExt cx="216" cy="265"/>
                  </a:xfrm>
                </p:grpSpPr>
                <p:grpSp>
                  <p:nvGrpSpPr>
                    <p:cNvPr id="2979" name="Group 1027"/>
                    <p:cNvGrpSpPr>
                      <a:grpSpLocks/>
                    </p:cNvGrpSpPr>
                    <p:nvPr/>
                  </p:nvGrpSpPr>
                  <p:grpSpPr bwMode="auto">
                    <a:xfrm>
                      <a:off x="2782" y="1765"/>
                      <a:ext cx="111" cy="265"/>
                      <a:chOff x="2887" y="1765"/>
                      <a:chExt cx="111" cy="265"/>
                    </a:xfrm>
                  </p:grpSpPr>
                  <p:sp>
                    <p:nvSpPr>
                      <p:cNvPr id="2985" name="Freeform 102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6" name="Freeform 102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7" name="Freeform 103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8" name="Freeform 103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80" name="Group 1032"/>
                    <p:cNvGrpSpPr>
                      <a:grpSpLocks/>
                    </p:cNvGrpSpPr>
                    <p:nvPr/>
                  </p:nvGrpSpPr>
                  <p:grpSpPr bwMode="auto">
                    <a:xfrm>
                      <a:off x="2887" y="1765"/>
                      <a:ext cx="111" cy="265"/>
                      <a:chOff x="2887" y="1765"/>
                      <a:chExt cx="111" cy="265"/>
                    </a:xfrm>
                  </p:grpSpPr>
                  <p:sp>
                    <p:nvSpPr>
                      <p:cNvPr id="2981" name="Freeform 103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2" name="Freeform 103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3" name="Freeform 103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84" name="Freeform 103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74" name="Group 1037"/>
                <p:cNvGrpSpPr>
                  <a:grpSpLocks/>
                </p:cNvGrpSpPr>
                <p:nvPr/>
              </p:nvGrpSpPr>
              <p:grpSpPr bwMode="auto">
                <a:xfrm rot="386853">
                  <a:off x="3844" y="1843"/>
                  <a:ext cx="645" cy="265"/>
                  <a:chOff x="2569" y="1765"/>
                  <a:chExt cx="645" cy="265"/>
                </a:xfrm>
              </p:grpSpPr>
              <p:grpSp>
                <p:nvGrpSpPr>
                  <p:cNvPr id="2943" name="Group 1038"/>
                  <p:cNvGrpSpPr>
                    <a:grpSpLocks/>
                  </p:cNvGrpSpPr>
                  <p:nvPr/>
                </p:nvGrpSpPr>
                <p:grpSpPr bwMode="auto">
                  <a:xfrm rot="205847">
                    <a:off x="2998" y="1765"/>
                    <a:ext cx="216" cy="265"/>
                    <a:chOff x="2782" y="1765"/>
                    <a:chExt cx="216" cy="265"/>
                  </a:xfrm>
                </p:grpSpPr>
                <p:grpSp>
                  <p:nvGrpSpPr>
                    <p:cNvPr id="2966" name="Group 1039"/>
                    <p:cNvGrpSpPr>
                      <a:grpSpLocks/>
                    </p:cNvGrpSpPr>
                    <p:nvPr/>
                  </p:nvGrpSpPr>
                  <p:grpSpPr bwMode="auto">
                    <a:xfrm>
                      <a:off x="2782" y="1765"/>
                      <a:ext cx="111" cy="265"/>
                      <a:chOff x="2887" y="1765"/>
                      <a:chExt cx="111" cy="265"/>
                    </a:xfrm>
                  </p:grpSpPr>
                  <p:sp>
                    <p:nvSpPr>
                      <p:cNvPr id="2972" name="Freeform 104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73" name="Freeform 104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74" name="Freeform 104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75" name="Freeform 104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67" name="Group 1044"/>
                    <p:cNvGrpSpPr>
                      <a:grpSpLocks/>
                    </p:cNvGrpSpPr>
                    <p:nvPr/>
                  </p:nvGrpSpPr>
                  <p:grpSpPr bwMode="auto">
                    <a:xfrm>
                      <a:off x="2887" y="1765"/>
                      <a:ext cx="111" cy="265"/>
                      <a:chOff x="2887" y="1765"/>
                      <a:chExt cx="111" cy="265"/>
                    </a:xfrm>
                  </p:grpSpPr>
                  <p:sp>
                    <p:nvSpPr>
                      <p:cNvPr id="2968" name="Freeform 104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9" name="Freeform 104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70" name="Freeform 104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71" name="Freeform 104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44" name="Group 1049"/>
                  <p:cNvGrpSpPr>
                    <a:grpSpLocks/>
                  </p:cNvGrpSpPr>
                  <p:nvPr/>
                </p:nvGrpSpPr>
                <p:grpSpPr bwMode="auto">
                  <a:xfrm rot="-232276">
                    <a:off x="2569" y="1765"/>
                    <a:ext cx="216" cy="265"/>
                    <a:chOff x="2782" y="1765"/>
                    <a:chExt cx="216" cy="265"/>
                  </a:xfrm>
                </p:grpSpPr>
                <p:grpSp>
                  <p:nvGrpSpPr>
                    <p:cNvPr id="2956" name="Group 1050"/>
                    <p:cNvGrpSpPr>
                      <a:grpSpLocks/>
                    </p:cNvGrpSpPr>
                    <p:nvPr/>
                  </p:nvGrpSpPr>
                  <p:grpSpPr bwMode="auto">
                    <a:xfrm>
                      <a:off x="2782" y="1765"/>
                      <a:ext cx="111" cy="265"/>
                      <a:chOff x="2887" y="1765"/>
                      <a:chExt cx="111" cy="265"/>
                    </a:xfrm>
                  </p:grpSpPr>
                  <p:sp>
                    <p:nvSpPr>
                      <p:cNvPr id="2962" name="Freeform 105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3" name="Freeform 105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4" name="Freeform 105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5" name="Freeform 105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57" name="Group 1055"/>
                    <p:cNvGrpSpPr>
                      <a:grpSpLocks/>
                    </p:cNvGrpSpPr>
                    <p:nvPr/>
                  </p:nvGrpSpPr>
                  <p:grpSpPr bwMode="auto">
                    <a:xfrm>
                      <a:off x="2887" y="1765"/>
                      <a:ext cx="111" cy="265"/>
                      <a:chOff x="2887" y="1765"/>
                      <a:chExt cx="111" cy="265"/>
                    </a:xfrm>
                  </p:grpSpPr>
                  <p:sp>
                    <p:nvSpPr>
                      <p:cNvPr id="2958" name="Freeform 105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9" name="Freeform 105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0" name="Freeform 105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61" name="Freeform 105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45" name="Group 1060"/>
                  <p:cNvGrpSpPr>
                    <a:grpSpLocks/>
                  </p:cNvGrpSpPr>
                  <p:nvPr/>
                </p:nvGrpSpPr>
                <p:grpSpPr bwMode="auto">
                  <a:xfrm>
                    <a:off x="2782" y="1765"/>
                    <a:ext cx="216" cy="265"/>
                    <a:chOff x="2782" y="1765"/>
                    <a:chExt cx="216" cy="265"/>
                  </a:xfrm>
                </p:grpSpPr>
                <p:grpSp>
                  <p:nvGrpSpPr>
                    <p:cNvPr id="2946" name="Group 1061"/>
                    <p:cNvGrpSpPr>
                      <a:grpSpLocks/>
                    </p:cNvGrpSpPr>
                    <p:nvPr/>
                  </p:nvGrpSpPr>
                  <p:grpSpPr bwMode="auto">
                    <a:xfrm>
                      <a:off x="2782" y="1765"/>
                      <a:ext cx="111" cy="265"/>
                      <a:chOff x="2887" y="1765"/>
                      <a:chExt cx="111" cy="265"/>
                    </a:xfrm>
                  </p:grpSpPr>
                  <p:sp>
                    <p:nvSpPr>
                      <p:cNvPr id="2952" name="Freeform 106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3" name="Freeform 106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4" name="Freeform 106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5" name="Freeform 106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47" name="Group 1066"/>
                    <p:cNvGrpSpPr>
                      <a:grpSpLocks/>
                    </p:cNvGrpSpPr>
                    <p:nvPr/>
                  </p:nvGrpSpPr>
                  <p:grpSpPr bwMode="auto">
                    <a:xfrm>
                      <a:off x="2887" y="1765"/>
                      <a:ext cx="111" cy="265"/>
                      <a:chOff x="2887" y="1765"/>
                      <a:chExt cx="111" cy="265"/>
                    </a:xfrm>
                  </p:grpSpPr>
                  <p:sp>
                    <p:nvSpPr>
                      <p:cNvPr id="2948" name="Freeform 106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49" name="Freeform 106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0" name="Freeform 106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51" name="Freeform 107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75" name="Group 1071"/>
                <p:cNvGrpSpPr>
                  <a:grpSpLocks/>
                </p:cNvGrpSpPr>
                <p:nvPr/>
              </p:nvGrpSpPr>
              <p:grpSpPr bwMode="auto">
                <a:xfrm rot="232611">
                  <a:off x="3208" y="1768"/>
                  <a:ext cx="645" cy="265"/>
                  <a:chOff x="2569" y="1765"/>
                  <a:chExt cx="645" cy="265"/>
                </a:xfrm>
              </p:grpSpPr>
              <p:grpSp>
                <p:nvGrpSpPr>
                  <p:cNvPr id="2910" name="Group 1072"/>
                  <p:cNvGrpSpPr>
                    <a:grpSpLocks/>
                  </p:cNvGrpSpPr>
                  <p:nvPr/>
                </p:nvGrpSpPr>
                <p:grpSpPr bwMode="auto">
                  <a:xfrm rot="205847">
                    <a:off x="2998" y="1765"/>
                    <a:ext cx="216" cy="265"/>
                    <a:chOff x="2782" y="1765"/>
                    <a:chExt cx="216" cy="265"/>
                  </a:xfrm>
                </p:grpSpPr>
                <p:grpSp>
                  <p:nvGrpSpPr>
                    <p:cNvPr id="2933" name="Group 1073"/>
                    <p:cNvGrpSpPr>
                      <a:grpSpLocks/>
                    </p:cNvGrpSpPr>
                    <p:nvPr/>
                  </p:nvGrpSpPr>
                  <p:grpSpPr bwMode="auto">
                    <a:xfrm>
                      <a:off x="2782" y="1765"/>
                      <a:ext cx="111" cy="265"/>
                      <a:chOff x="2887" y="1765"/>
                      <a:chExt cx="111" cy="265"/>
                    </a:xfrm>
                  </p:grpSpPr>
                  <p:sp>
                    <p:nvSpPr>
                      <p:cNvPr id="2939" name="Freeform 107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40" name="Freeform 107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41" name="Freeform 107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42" name="Freeform 107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34" name="Group 1078"/>
                    <p:cNvGrpSpPr>
                      <a:grpSpLocks/>
                    </p:cNvGrpSpPr>
                    <p:nvPr/>
                  </p:nvGrpSpPr>
                  <p:grpSpPr bwMode="auto">
                    <a:xfrm>
                      <a:off x="2887" y="1765"/>
                      <a:ext cx="111" cy="265"/>
                      <a:chOff x="2887" y="1765"/>
                      <a:chExt cx="111" cy="265"/>
                    </a:xfrm>
                  </p:grpSpPr>
                  <p:sp>
                    <p:nvSpPr>
                      <p:cNvPr id="2935" name="Freeform 107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6" name="Freeform 108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7" name="Freeform 108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8" name="Freeform 108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11" name="Group 1083"/>
                  <p:cNvGrpSpPr>
                    <a:grpSpLocks/>
                  </p:cNvGrpSpPr>
                  <p:nvPr/>
                </p:nvGrpSpPr>
                <p:grpSpPr bwMode="auto">
                  <a:xfrm rot="-232276">
                    <a:off x="2569" y="1765"/>
                    <a:ext cx="216" cy="265"/>
                    <a:chOff x="2782" y="1765"/>
                    <a:chExt cx="216" cy="265"/>
                  </a:xfrm>
                </p:grpSpPr>
                <p:grpSp>
                  <p:nvGrpSpPr>
                    <p:cNvPr id="2923" name="Group 1084"/>
                    <p:cNvGrpSpPr>
                      <a:grpSpLocks/>
                    </p:cNvGrpSpPr>
                    <p:nvPr/>
                  </p:nvGrpSpPr>
                  <p:grpSpPr bwMode="auto">
                    <a:xfrm>
                      <a:off x="2782" y="1765"/>
                      <a:ext cx="111" cy="265"/>
                      <a:chOff x="2887" y="1765"/>
                      <a:chExt cx="111" cy="265"/>
                    </a:xfrm>
                  </p:grpSpPr>
                  <p:sp>
                    <p:nvSpPr>
                      <p:cNvPr id="2929" name="Freeform 108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0" name="Freeform 108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1" name="Freeform 108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32" name="Freeform 108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24" name="Group 1089"/>
                    <p:cNvGrpSpPr>
                      <a:grpSpLocks/>
                    </p:cNvGrpSpPr>
                    <p:nvPr/>
                  </p:nvGrpSpPr>
                  <p:grpSpPr bwMode="auto">
                    <a:xfrm>
                      <a:off x="2887" y="1765"/>
                      <a:ext cx="111" cy="265"/>
                      <a:chOff x="2887" y="1765"/>
                      <a:chExt cx="111" cy="265"/>
                    </a:xfrm>
                  </p:grpSpPr>
                  <p:sp>
                    <p:nvSpPr>
                      <p:cNvPr id="2925" name="Freeform 109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6" name="Freeform 109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7" name="Freeform 109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8" name="Freeform 109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912" name="Group 1094"/>
                  <p:cNvGrpSpPr>
                    <a:grpSpLocks/>
                  </p:cNvGrpSpPr>
                  <p:nvPr/>
                </p:nvGrpSpPr>
                <p:grpSpPr bwMode="auto">
                  <a:xfrm>
                    <a:off x="2782" y="1765"/>
                    <a:ext cx="216" cy="265"/>
                    <a:chOff x="2782" y="1765"/>
                    <a:chExt cx="216" cy="265"/>
                  </a:xfrm>
                </p:grpSpPr>
                <p:grpSp>
                  <p:nvGrpSpPr>
                    <p:cNvPr id="2913" name="Group 1095"/>
                    <p:cNvGrpSpPr>
                      <a:grpSpLocks/>
                    </p:cNvGrpSpPr>
                    <p:nvPr/>
                  </p:nvGrpSpPr>
                  <p:grpSpPr bwMode="auto">
                    <a:xfrm>
                      <a:off x="2782" y="1765"/>
                      <a:ext cx="111" cy="265"/>
                      <a:chOff x="2887" y="1765"/>
                      <a:chExt cx="111" cy="265"/>
                    </a:xfrm>
                  </p:grpSpPr>
                  <p:sp>
                    <p:nvSpPr>
                      <p:cNvPr id="2919" name="Freeform 109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0" name="Freeform 109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1" name="Freeform 109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22" name="Freeform 109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14" name="Group 1100"/>
                    <p:cNvGrpSpPr>
                      <a:grpSpLocks/>
                    </p:cNvGrpSpPr>
                    <p:nvPr/>
                  </p:nvGrpSpPr>
                  <p:grpSpPr bwMode="auto">
                    <a:xfrm>
                      <a:off x="2887" y="1765"/>
                      <a:ext cx="111" cy="265"/>
                      <a:chOff x="2887" y="1765"/>
                      <a:chExt cx="111" cy="265"/>
                    </a:xfrm>
                  </p:grpSpPr>
                  <p:sp>
                    <p:nvSpPr>
                      <p:cNvPr id="2915" name="Freeform 110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16" name="Freeform 110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17" name="Freeform 110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18" name="Freeform 110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nvGrpSpPr>
                <p:cNvPr id="2876" name="Group 1105"/>
                <p:cNvGrpSpPr>
                  <a:grpSpLocks/>
                </p:cNvGrpSpPr>
                <p:nvPr/>
              </p:nvGrpSpPr>
              <p:grpSpPr bwMode="auto">
                <a:xfrm rot="-154920">
                  <a:off x="2569" y="1765"/>
                  <a:ext cx="645" cy="265"/>
                  <a:chOff x="2569" y="1765"/>
                  <a:chExt cx="645" cy="265"/>
                </a:xfrm>
              </p:grpSpPr>
              <p:grpSp>
                <p:nvGrpSpPr>
                  <p:cNvPr id="2877" name="Group 1106"/>
                  <p:cNvGrpSpPr>
                    <a:grpSpLocks/>
                  </p:cNvGrpSpPr>
                  <p:nvPr/>
                </p:nvGrpSpPr>
                <p:grpSpPr bwMode="auto">
                  <a:xfrm rot="205847">
                    <a:off x="2998" y="1765"/>
                    <a:ext cx="216" cy="265"/>
                    <a:chOff x="2782" y="1765"/>
                    <a:chExt cx="216" cy="265"/>
                  </a:xfrm>
                </p:grpSpPr>
                <p:grpSp>
                  <p:nvGrpSpPr>
                    <p:cNvPr id="2900" name="Group 1107"/>
                    <p:cNvGrpSpPr>
                      <a:grpSpLocks/>
                    </p:cNvGrpSpPr>
                    <p:nvPr/>
                  </p:nvGrpSpPr>
                  <p:grpSpPr bwMode="auto">
                    <a:xfrm>
                      <a:off x="2782" y="1765"/>
                      <a:ext cx="111" cy="265"/>
                      <a:chOff x="2887" y="1765"/>
                      <a:chExt cx="111" cy="265"/>
                    </a:xfrm>
                  </p:grpSpPr>
                  <p:sp>
                    <p:nvSpPr>
                      <p:cNvPr id="2906" name="Freeform 110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7" name="Freeform 110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8" name="Freeform 111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9" name="Freeform 111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901" name="Group 1112"/>
                    <p:cNvGrpSpPr>
                      <a:grpSpLocks/>
                    </p:cNvGrpSpPr>
                    <p:nvPr/>
                  </p:nvGrpSpPr>
                  <p:grpSpPr bwMode="auto">
                    <a:xfrm>
                      <a:off x="2887" y="1765"/>
                      <a:ext cx="111" cy="265"/>
                      <a:chOff x="2887" y="1765"/>
                      <a:chExt cx="111" cy="265"/>
                    </a:xfrm>
                  </p:grpSpPr>
                  <p:sp>
                    <p:nvSpPr>
                      <p:cNvPr id="2902" name="Freeform 111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3" name="Freeform 111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4" name="Freeform 111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905" name="Freeform 111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878" name="Group 1117"/>
                  <p:cNvGrpSpPr>
                    <a:grpSpLocks/>
                  </p:cNvGrpSpPr>
                  <p:nvPr/>
                </p:nvGrpSpPr>
                <p:grpSpPr bwMode="auto">
                  <a:xfrm rot="-232276">
                    <a:off x="2569" y="1765"/>
                    <a:ext cx="216" cy="265"/>
                    <a:chOff x="2782" y="1765"/>
                    <a:chExt cx="216" cy="265"/>
                  </a:xfrm>
                </p:grpSpPr>
                <p:grpSp>
                  <p:nvGrpSpPr>
                    <p:cNvPr id="2890" name="Group 1118"/>
                    <p:cNvGrpSpPr>
                      <a:grpSpLocks/>
                    </p:cNvGrpSpPr>
                    <p:nvPr/>
                  </p:nvGrpSpPr>
                  <p:grpSpPr bwMode="auto">
                    <a:xfrm>
                      <a:off x="2782" y="1765"/>
                      <a:ext cx="111" cy="265"/>
                      <a:chOff x="2887" y="1765"/>
                      <a:chExt cx="111" cy="265"/>
                    </a:xfrm>
                  </p:grpSpPr>
                  <p:sp>
                    <p:nvSpPr>
                      <p:cNvPr id="2896" name="Freeform 111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7" name="Freeform 112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8" name="Freeform 112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9" name="Freeform 112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891" name="Group 1123"/>
                    <p:cNvGrpSpPr>
                      <a:grpSpLocks/>
                    </p:cNvGrpSpPr>
                    <p:nvPr/>
                  </p:nvGrpSpPr>
                  <p:grpSpPr bwMode="auto">
                    <a:xfrm>
                      <a:off x="2887" y="1765"/>
                      <a:ext cx="111" cy="265"/>
                      <a:chOff x="2887" y="1765"/>
                      <a:chExt cx="111" cy="265"/>
                    </a:xfrm>
                  </p:grpSpPr>
                  <p:sp>
                    <p:nvSpPr>
                      <p:cNvPr id="2892" name="Freeform 112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3" name="Freeform 112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4" name="Freeform 112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95" name="Freeform 112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nvGrpSpPr>
                  <p:cNvPr id="2879" name="Group 1128"/>
                  <p:cNvGrpSpPr>
                    <a:grpSpLocks/>
                  </p:cNvGrpSpPr>
                  <p:nvPr/>
                </p:nvGrpSpPr>
                <p:grpSpPr bwMode="auto">
                  <a:xfrm>
                    <a:off x="2782" y="1765"/>
                    <a:ext cx="216" cy="265"/>
                    <a:chOff x="2782" y="1765"/>
                    <a:chExt cx="216" cy="265"/>
                  </a:xfrm>
                </p:grpSpPr>
                <p:grpSp>
                  <p:nvGrpSpPr>
                    <p:cNvPr id="2880" name="Group 1129"/>
                    <p:cNvGrpSpPr>
                      <a:grpSpLocks/>
                    </p:cNvGrpSpPr>
                    <p:nvPr/>
                  </p:nvGrpSpPr>
                  <p:grpSpPr bwMode="auto">
                    <a:xfrm>
                      <a:off x="2782" y="1765"/>
                      <a:ext cx="111" cy="265"/>
                      <a:chOff x="2887" y="1765"/>
                      <a:chExt cx="111" cy="265"/>
                    </a:xfrm>
                  </p:grpSpPr>
                  <p:sp>
                    <p:nvSpPr>
                      <p:cNvPr id="2886" name="Freeform 113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7" name="Freeform 113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8" name="Freeform 113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9" name="Freeform 113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nvGrpSpPr>
                    <p:cNvPr id="2881" name="Group 1134"/>
                    <p:cNvGrpSpPr>
                      <a:grpSpLocks/>
                    </p:cNvGrpSpPr>
                    <p:nvPr/>
                  </p:nvGrpSpPr>
                  <p:grpSpPr bwMode="auto">
                    <a:xfrm>
                      <a:off x="2887" y="1765"/>
                      <a:ext cx="111" cy="265"/>
                      <a:chOff x="2887" y="1765"/>
                      <a:chExt cx="111" cy="265"/>
                    </a:xfrm>
                  </p:grpSpPr>
                  <p:sp>
                    <p:nvSpPr>
                      <p:cNvPr id="2882" name="Freeform 113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3" name="Freeform 113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4" name="Freeform 113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sp>
                    <p:nvSpPr>
                      <p:cNvPr id="2885" name="Freeform 113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defTabSz="647046" fontAlgn="base">
                          <a:spcBef>
                            <a:spcPct val="0"/>
                          </a:spcBef>
                          <a:spcAft>
                            <a:spcPct val="0"/>
                          </a:spcAft>
                        </a:pPr>
                        <a:endParaRPr lang="hr-HR" sz="800" b="1">
                          <a:solidFill>
                            <a:srgbClr val="000000"/>
                          </a:solidFill>
                        </a:endParaRPr>
                      </a:p>
                    </p:txBody>
                  </p:sp>
                </p:grpSp>
              </p:grpSp>
            </p:grpSp>
          </p:grpSp>
        </p:grpSp>
        <p:grpSp>
          <p:nvGrpSpPr>
            <p:cNvPr id="2542" name="Group 1139"/>
            <p:cNvGrpSpPr>
              <a:grpSpLocks/>
            </p:cNvGrpSpPr>
            <p:nvPr/>
          </p:nvGrpSpPr>
          <p:grpSpPr bwMode="auto">
            <a:xfrm>
              <a:off x="-32" y="4069"/>
              <a:ext cx="6246" cy="723"/>
              <a:chOff x="-2" y="1713"/>
              <a:chExt cx="6240" cy="728"/>
            </a:xfrm>
          </p:grpSpPr>
          <p:sp>
            <p:nvSpPr>
              <p:cNvPr id="2800" name="Oval 1140"/>
              <p:cNvSpPr>
                <a:spLocks noChangeAspect="1" noChangeArrowheads="1"/>
              </p:cNvSpPr>
              <p:nvPr/>
            </p:nvSpPr>
            <p:spPr bwMode="auto">
              <a:xfrm>
                <a:off x="6033" y="22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1" name="Oval 1141"/>
              <p:cNvSpPr>
                <a:spLocks noChangeAspect="1" noChangeArrowheads="1"/>
              </p:cNvSpPr>
              <p:nvPr/>
            </p:nvSpPr>
            <p:spPr bwMode="auto">
              <a:xfrm>
                <a:off x="5935" y="22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2" name="Oval 1142"/>
              <p:cNvSpPr>
                <a:spLocks noChangeAspect="1" noChangeArrowheads="1"/>
              </p:cNvSpPr>
              <p:nvPr/>
            </p:nvSpPr>
            <p:spPr bwMode="auto">
              <a:xfrm>
                <a:off x="5833" y="22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3" name="Oval 1143"/>
              <p:cNvSpPr>
                <a:spLocks noChangeAspect="1" noChangeArrowheads="1"/>
              </p:cNvSpPr>
              <p:nvPr/>
            </p:nvSpPr>
            <p:spPr bwMode="auto">
              <a:xfrm>
                <a:off x="573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4" name="Oval 1144"/>
              <p:cNvSpPr>
                <a:spLocks noChangeAspect="1" noChangeArrowheads="1"/>
              </p:cNvSpPr>
              <p:nvPr/>
            </p:nvSpPr>
            <p:spPr bwMode="auto">
              <a:xfrm>
                <a:off x="5629"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5" name="Oval 1145"/>
              <p:cNvSpPr>
                <a:spLocks noChangeAspect="1" noChangeArrowheads="1"/>
              </p:cNvSpPr>
              <p:nvPr/>
            </p:nvSpPr>
            <p:spPr bwMode="auto">
              <a:xfrm>
                <a:off x="5525" y="21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6" name="Oval 1146"/>
              <p:cNvSpPr>
                <a:spLocks noChangeAspect="1" noChangeArrowheads="1"/>
              </p:cNvSpPr>
              <p:nvPr/>
            </p:nvSpPr>
            <p:spPr bwMode="auto">
              <a:xfrm>
                <a:off x="5417" y="20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7" name="Oval 1147"/>
              <p:cNvSpPr>
                <a:spLocks noChangeAspect="1" noChangeArrowheads="1"/>
              </p:cNvSpPr>
              <p:nvPr/>
            </p:nvSpPr>
            <p:spPr bwMode="auto">
              <a:xfrm>
                <a:off x="5313" y="20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8" name="Oval 1148"/>
              <p:cNvSpPr>
                <a:spLocks noChangeAspect="1" noChangeArrowheads="1"/>
              </p:cNvSpPr>
              <p:nvPr/>
            </p:nvSpPr>
            <p:spPr bwMode="auto">
              <a:xfrm>
                <a:off x="6129" y="23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09" name="Oval 1149"/>
              <p:cNvSpPr>
                <a:spLocks noChangeAspect="1" noChangeArrowheads="1"/>
              </p:cNvSpPr>
              <p:nvPr/>
            </p:nvSpPr>
            <p:spPr bwMode="auto">
              <a:xfrm>
                <a:off x="5209" y="202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0" name="Oval 1150"/>
              <p:cNvSpPr>
                <a:spLocks noChangeAspect="1" noChangeArrowheads="1"/>
              </p:cNvSpPr>
              <p:nvPr/>
            </p:nvSpPr>
            <p:spPr bwMode="auto">
              <a:xfrm>
                <a:off x="5115" y="19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1" name="Oval 1151"/>
              <p:cNvSpPr>
                <a:spLocks noChangeAspect="1" noChangeArrowheads="1"/>
              </p:cNvSpPr>
              <p:nvPr/>
            </p:nvSpPr>
            <p:spPr bwMode="auto">
              <a:xfrm>
                <a:off x="5013" y="19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2" name="Oval 1152"/>
              <p:cNvSpPr>
                <a:spLocks noChangeAspect="1" noChangeArrowheads="1"/>
              </p:cNvSpPr>
              <p:nvPr/>
            </p:nvSpPr>
            <p:spPr bwMode="auto">
              <a:xfrm>
                <a:off x="4909" y="194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3" name="Oval 1153"/>
              <p:cNvSpPr>
                <a:spLocks noChangeAspect="1" noChangeArrowheads="1"/>
              </p:cNvSpPr>
              <p:nvPr/>
            </p:nvSpPr>
            <p:spPr bwMode="auto">
              <a:xfrm>
                <a:off x="4809" y="19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4" name="Oval 1154"/>
              <p:cNvSpPr>
                <a:spLocks noChangeAspect="1" noChangeArrowheads="1"/>
              </p:cNvSpPr>
              <p:nvPr/>
            </p:nvSpPr>
            <p:spPr bwMode="auto">
              <a:xfrm>
                <a:off x="4707" y="19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5" name="Oval 1155"/>
              <p:cNvSpPr>
                <a:spLocks noChangeAspect="1" noChangeArrowheads="1"/>
              </p:cNvSpPr>
              <p:nvPr/>
            </p:nvSpPr>
            <p:spPr bwMode="auto">
              <a:xfrm>
                <a:off x="4609"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6" name="Oval 1156"/>
              <p:cNvSpPr>
                <a:spLocks noChangeAspect="1" noChangeArrowheads="1"/>
              </p:cNvSpPr>
              <p:nvPr/>
            </p:nvSpPr>
            <p:spPr bwMode="auto">
              <a:xfrm>
                <a:off x="4509" y="185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7" name="Oval 1157"/>
              <p:cNvSpPr>
                <a:spLocks noChangeAspect="1" noChangeArrowheads="1"/>
              </p:cNvSpPr>
              <p:nvPr/>
            </p:nvSpPr>
            <p:spPr bwMode="auto">
              <a:xfrm>
                <a:off x="4409" y="183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8" name="Oval 1158"/>
              <p:cNvSpPr>
                <a:spLocks noChangeAspect="1" noChangeArrowheads="1"/>
              </p:cNvSpPr>
              <p:nvPr/>
            </p:nvSpPr>
            <p:spPr bwMode="auto">
              <a:xfrm>
                <a:off x="4307" y="18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19" name="Oval 1159"/>
              <p:cNvSpPr>
                <a:spLocks noChangeAspect="1" noChangeArrowheads="1"/>
              </p:cNvSpPr>
              <p:nvPr/>
            </p:nvSpPr>
            <p:spPr bwMode="auto">
              <a:xfrm>
                <a:off x="4209" y="18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0" name="Oval 1160"/>
              <p:cNvSpPr>
                <a:spLocks noChangeAspect="1" noChangeArrowheads="1"/>
              </p:cNvSpPr>
              <p:nvPr/>
            </p:nvSpPr>
            <p:spPr bwMode="auto">
              <a:xfrm>
                <a:off x="4107" y="178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1" name="Oval 1161"/>
              <p:cNvSpPr>
                <a:spLocks noChangeAspect="1" noChangeArrowheads="1"/>
              </p:cNvSpPr>
              <p:nvPr/>
            </p:nvSpPr>
            <p:spPr bwMode="auto">
              <a:xfrm>
                <a:off x="4003" y="17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2" name="Oval 1162"/>
              <p:cNvSpPr>
                <a:spLocks noChangeAspect="1" noChangeArrowheads="1"/>
              </p:cNvSpPr>
              <p:nvPr/>
            </p:nvSpPr>
            <p:spPr bwMode="auto">
              <a:xfrm>
                <a:off x="3901" y="17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3" name="Oval 1163"/>
              <p:cNvSpPr>
                <a:spLocks noChangeAspect="1" noChangeArrowheads="1"/>
              </p:cNvSpPr>
              <p:nvPr/>
            </p:nvSpPr>
            <p:spPr bwMode="auto">
              <a:xfrm>
                <a:off x="3797" y="17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4" name="Oval 1164"/>
              <p:cNvSpPr>
                <a:spLocks noChangeAspect="1" noChangeArrowheads="1"/>
              </p:cNvSpPr>
              <p:nvPr/>
            </p:nvSpPr>
            <p:spPr bwMode="auto">
              <a:xfrm>
                <a:off x="3693" y="174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5" name="Oval 1165"/>
              <p:cNvSpPr>
                <a:spLocks noChangeAspect="1" noChangeArrowheads="1"/>
              </p:cNvSpPr>
              <p:nvPr/>
            </p:nvSpPr>
            <p:spPr bwMode="auto">
              <a:xfrm>
                <a:off x="3589" y="173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6" name="Oval 1166"/>
              <p:cNvSpPr>
                <a:spLocks noChangeAspect="1" noChangeArrowheads="1"/>
              </p:cNvSpPr>
              <p:nvPr/>
            </p:nvSpPr>
            <p:spPr bwMode="auto">
              <a:xfrm>
                <a:off x="3487" y="17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7" name="Oval 1167"/>
              <p:cNvSpPr>
                <a:spLocks noChangeAspect="1" noChangeArrowheads="1"/>
              </p:cNvSpPr>
              <p:nvPr/>
            </p:nvSpPr>
            <p:spPr bwMode="auto">
              <a:xfrm>
                <a:off x="3383" y="17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8" name="Oval 1168"/>
              <p:cNvSpPr>
                <a:spLocks noChangeAspect="1" noChangeArrowheads="1"/>
              </p:cNvSpPr>
              <p:nvPr/>
            </p:nvSpPr>
            <p:spPr bwMode="auto">
              <a:xfrm>
                <a:off x="3285" y="17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29" name="Oval 1169"/>
              <p:cNvSpPr>
                <a:spLocks noChangeAspect="1" noChangeArrowheads="1"/>
              </p:cNvSpPr>
              <p:nvPr/>
            </p:nvSpPr>
            <p:spPr bwMode="auto">
              <a:xfrm>
                <a:off x="3181" y="17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0" name="Oval 1170"/>
              <p:cNvSpPr>
                <a:spLocks noChangeAspect="1" noChangeArrowheads="1"/>
              </p:cNvSpPr>
              <p:nvPr/>
            </p:nvSpPr>
            <p:spPr bwMode="auto">
              <a:xfrm>
                <a:off x="3079" y="17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1" name="Oval 1171"/>
              <p:cNvSpPr>
                <a:spLocks noChangeAspect="1" noChangeArrowheads="1"/>
              </p:cNvSpPr>
              <p:nvPr/>
            </p:nvSpPr>
            <p:spPr bwMode="auto">
              <a:xfrm>
                <a:off x="2977"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2" name="Oval 1172"/>
              <p:cNvSpPr>
                <a:spLocks noChangeAspect="1" noChangeArrowheads="1"/>
              </p:cNvSpPr>
              <p:nvPr/>
            </p:nvSpPr>
            <p:spPr bwMode="auto">
              <a:xfrm>
                <a:off x="2875"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3" name="Oval 1173"/>
              <p:cNvSpPr>
                <a:spLocks noChangeAspect="1" noChangeArrowheads="1"/>
              </p:cNvSpPr>
              <p:nvPr/>
            </p:nvSpPr>
            <p:spPr bwMode="auto">
              <a:xfrm>
                <a:off x="2771" y="17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4" name="Oval 1174"/>
              <p:cNvSpPr>
                <a:spLocks noChangeAspect="1" noChangeArrowheads="1"/>
              </p:cNvSpPr>
              <p:nvPr/>
            </p:nvSpPr>
            <p:spPr bwMode="auto">
              <a:xfrm>
                <a:off x="2667" y="172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5" name="Oval 1175"/>
              <p:cNvSpPr>
                <a:spLocks noChangeAspect="1" noChangeArrowheads="1"/>
              </p:cNvSpPr>
              <p:nvPr/>
            </p:nvSpPr>
            <p:spPr bwMode="auto">
              <a:xfrm>
                <a:off x="2565" y="17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6" name="Oval 1176"/>
              <p:cNvSpPr>
                <a:spLocks noChangeAspect="1" noChangeArrowheads="1"/>
              </p:cNvSpPr>
              <p:nvPr/>
            </p:nvSpPr>
            <p:spPr bwMode="auto">
              <a:xfrm>
                <a:off x="2461" y="174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7" name="Oval 1177"/>
              <p:cNvSpPr>
                <a:spLocks noChangeAspect="1" noChangeArrowheads="1"/>
              </p:cNvSpPr>
              <p:nvPr/>
            </p:nvSpPr>
            <p:spPr bwMode="auto">
              <a:xfrm>
                <a:off x="2359" y="175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8" name="Oval 1178"/>
              <p:cNvSpPr>
                <a:spLocks noChangeAspect="1" noChangeArrowheads="1"/>
              </p:cNvSpPr>
              <p:nvPr/>
            </p:nvSpPr>
            <p:spPr bwMode="auto">
              <a:xfrm>
                <a:off x="2257" y="176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39" name="Oval 1179"/>
              <p:cNvSpPr>
                <a:spLocks noChangeAspect="1" noChangeArrowheads="1"/>
              </p:cNvSpPr>
              <p:nvPr/>
            </p:nvSpPr>
            <p:spPr bwMode="auto">
              <a:xfrm>
                <a:off x="2155" y="17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0" name="Oval 1180"/>
              <p:cNvSpPr>
                <a:spLocks noChangeAspect="1" noChangeArrowheads="1"/>
              </p:cNvSpPr>
              <p:nvPr/>
            </p:nvSpPr>
            <p:spPr bwMode="auto">
              <a:xfrm>
                <a:off x="2057" y="17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1" name="Oval 1181"/>
              <p:cNvSpPr>
                <a:spLocks noChangeAspect="1" noChangeArrowheads="1"/>
              </p:cNvSpPr>
              <p:nvPr/>
            </p:nvSpPr>
            <p:spPr bwMode="auto">
              <a:xfrm>
                <a:off x="1957" y="180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2" name="Oval 1182"/>
              <p:cNvSpPr>
                <a:spLocks noChangeAspect="1" noChangeArrowheads="1"/>
              </p:cNvSpPr>
              <p:nvPr/>
            </p:nvSpPr>
            <p:spPr bwMode="auto">
              <a:xfrm>
                <a:off x="1861" y="18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3" name="Oval 1183"/>
              <p:cNvSpPr>
                <a:spLocks noChangeAspect="1" noChangeArrowheads="1"/>
              </p:cNvSpPr>
              <p:nvPr/>
            </p:nvSpPr>
            <p:spPr bwMode="auto">
              <a:xfrm>
                <a:off x="1765" y="183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4" name="Oval 1184"/>
              <p:cNvSpPr>
                <a:spLocks noChangeAspect="1" noChangeArrowheads="1"/>
              </p:cNvSpPr>
              <p:nvPr/>
            </p:nvSpPr>
            <p:spPr bwMode="auto">
              <a:xfrm>
                <a:off x="1665" y="185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5" name="Oval 1185"/>
              <p:cNvSpPr>
                <a:spLocks noChangeAspect="1" noChangeArrowheads="1"/>
              </p:cNvSpPr>
              <p:nvPr/>
            </p:nvSpPr>
            <p:spPr bwMode="auto">
              <a:xfrm>
                <a:off x="1565"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6" name="Oval 1186"/>
              <p:cNvSpPr>
                <a:spLocks noChangeAspect="1" noChangeArrowheads="1"/>
              </p:cNvSpPr>
              <p:nvPr/>
            </p:nvSpPr>
            <p:spPr bwMode="auto">
              <a:xfrm>
                <a:off x="1465" y="18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7" name="Oval 1187"/>
              <p:cNvSpPr>
                <a:spLocks noChangeAspect="1" noChangeArrowheads="1"/>
              </p:cNvSpPr>
              <p:nvPr/>
            </p:nvSpPr>
            <p:spPr bwMode="auto">
              <a:xfrm>
                <a:off x="1369" y="19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8" name="Oval 1188"/>
              <p:cNvSpPr>
                <a:spLocks noChangeAspect="1" noChangeArrowheads="1"/>
              </p:cNvSpPr>
              <p:nvPr/>
            </p:nvSpPr>
            <p:spPr bwMode="auto">
              <a:xfrm>
                <a:off x="1275" y="19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49" name="Oval 1189"/>
              <p:cNvSpPr>
                <a:spLocks noChangeAspect="1" noChangeArrowheads="1"/>
              </p:cNvSpPr>
              <p:nvPr/>
            </p:nvSpPr>
            <p:spPr bwMode="auto">
              <a:xfrm>
                <a:off x="1179" y="19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0" name="Oval 1190"/>
              <p:cNvSpPr>
                <a:spLocks noChangeAspect="1" noChangeArrowheads="1"/>
              </p:cNvSpPr>
              <p:nvPr/>
            </p:nvSpPr>
            <p:spPr bwMode="auto">
              <a:xfrm>
                <a:off x="1083" y="199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1" name="Oval 1191"/>
              <p:cNvSpPr>
                <a:spLocks noChangeAspect="1" noChangeArrowheads="1"/>
              </p:cNvSpPr>
              <p:nvPr/>
            </p:nvSpPr>
            <p:spPr bwMode="auto">
              <a:xfrm>
                <a:off x="985" y="20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2" name="Oval 1192"/>
              <p:cNvSpPr>
                <a:spLocks noChangeAspect="1" noChangeArrowheads="1"/>
              </p:cNvSpPr>
              <p:nvPr/>
            </p:nvSpPr>
            <p:spPr bwMode="auto">
              <a:xfrm>
                <a:off x="889" y="204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3" name="Oval 1193"/>
              <p:cNvSpPr>
                <a:spLocks noChangeAspect="1" noChangeArrowheads="1"/>
              </p:cNvSpPr>
              <p:nvPr/>
            </p:nvSpPr>
            <p:spPr bwMode="auto">
              <a:xfrm>
                <a:off x="797" y="20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4" name="Oval 1194"/>
              <p:cNvSpPr>
                <a:spLocks noChangeAspect="1" noChangeArrowheads="1"/>
              </p:cNvSpPr>
              <p:nvPr/>
            </p:nvSpPr>
            <p:spPr bwMode="auto">
              <a:xfrm>
                <a:off x="699" y="20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5" name="Oval 1195"/>
              <p:cNvSpPr>
                <a:spLocks noChangeAspect="1" noChangeArrowheads="1"/>
              </p:cNvSpPr>
              <p:nvPr/>
            </p:nvSpPr>
            <p:spPr bwMode="auto">
              <a:xfrm>
                <a:off x="609" y="21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6" name="Oval 1196"/>
              <p:cNvSpPr>
                <a:spLocks noChangeAspect="1" noChangeArrowheads="1"/>
              </p:cNvSpPr>
              <p:nvPr/>
            </p:nvSpPr>
            <p:spPr bwMode="auto">
              <a:xfrm>
                <a:off x="515"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7" name="Oval 1197"/>
              <p:cNvSpPr>
                <a:spLocks noChangeAspect="1" noChangeArrowheads="1"/>
              </p:cNvSpPr>
              <p:nvPr/>
            </p:nvSpPr>
            <p:spPr bwMode="auto">
              <a:xfrm>
                <a:off x="42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8" name="Oval 1198"/>
              <p:cNvSpPr>
                <a:spLocks noChangeAspect="1" noChangeArrowheads="1"/>
              </p:cNvSpPr>
              <p:nvPr/>
            </p:nvSpPr>
            <p:spPr bwMode="auto">
              <a:xfrm>
                <a:off x="331" y="220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59" name="Oval 1199"/>
              <p:cNvSpPr>
                <a:spLocks noChangeAspect="1" noChangeArrowheads="1"/>
              </p:cNvSpPr>
              <p:nvPr/>
            </p:nvSpPr>
            <p:spPr bwMode="auto">
              <a:xfrm>
                <a:off x="241" y="22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60" name="Oval 1200"/>
              <p:cNvSpPr>
                <a:spLocks noChangeAspect="1" noChangeArrowheads="1"/>
              </p:cNvSpPr>
              <p:nvPr/>
            </p:nvSpPr>
            <p:spPr bwMode="auto">
              <a:xfrm>
                <a:off x="149" y="22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61" name="Oval 1201"/>
              <p:cNvSpPr>
                <a:spLocks noChangeAspect="1" noChangeArrowheads="1"/>
              </p:cNvSpPr>
              <p:nvPr/>
            </p:nvSpPr>
            <p:spPr bwMode="auto">
              <a:xfrm>
                <a:off x="63" y="229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862" name="Oval 1202"/>
              <p:cNvSpPr>
                <a:spLocks noChangeAspect="1" noChangeArrowheads="1"/>
              </p:cNvSpPr>
              <p:nvPr/>
            </p:nvSpPr>
            <p:spPr bwMode="auto">
              <a:xfrm>
                <a:off x="-2" y="23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43" name="Group 1203"/>
            <p:cNvGrpSpPr>
              <a:grpSpLocks/>
            </p:cNvGrpSpPr>
            <p:nvPr/>
          </p:nvGrpSpPr>
          <p:grpSpPr bwMode="auto">
            <a:xfrm>
              <a:off x="-68" y="3689"/>
              <a:ext cx="6289" cy="827"/>
              <a:chOff x="-14" y="2795"/>
              <a:chExt cx="4721" cy="621"/>
            </a:xfrm>
          </p:grpSpPr>
          <p:grpSp>
            <p:nvGrpSpPr>
              <p:cNvPr id="2544" name="Group 1204"/>
              <p:cNvGrpSpPr>
                <a:grpSpLocks/>
              </p:cNvGrpSpPr>
              <p:nvPr/>
            </p:nvGrpSpPr>
            <p:grpSpPr bwMode="auto">
              <a:xfrm>
                <a:off x="11" y="2795"/>
                <a:ext cx="4689" cy="543"/>
                <a:chOff x="-2" y="1713"/>
                <a:chExt cx="6240" cy="728"/>
              </a:xfrm>
            </p:grpSpPr>
            <p:sp>
              <p:nvSpPr>
                <p:cNvPr id="2" name="Oval 1205"/>
                <p:cNvSpPr>
                  <a:spLocks noChangeAspect="1" noChangeArrowheads="1"/>
                </p:cNvSpPr>
                <p:nvPr/>
              </p:nvSpPr>
              <p:spPr bwMode="auto">
                <a:xfrm>
                  <a:off x="6033" y="22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8" name="Oval 1206"/>
                <p:cNvSpPr>
                  <a:spLocks noChangeAspect="1" noChangeArrowheads="1"/>
                </p:cNvSpPr>
                <p:nvPr/>
              </p:nvSpPr>
              <p:spPr bwMode="auto">
                <a:xfrm>
                  <a:off x="5935" y="22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9" name="Oval 1207"/>
                <p:cNvSpPr>
                  <a:spLocks noChangeAspect="1" noChangeArrowheads="1"/>
                </p:cNvSpPr>
                <p:nvPr/>
              </p:nvSpPr>
              <p:spPr bwMode="auto">
                <a:xfrm>
                  <a:off x="5833" y="22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0" name="Oval 1208"/>
                <p:cNvSpPr>
                  <a:spLocks noChangeAspect="1" noChangeArrowheads="1"/>
                </p:cNvSpPr>
                <p:nvPr/>
              </p:nvSpPr>
              <p:spPr bwMode="auto">
                <a:xfrm>
                  <a:off x="573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1" name="Oval 1209"/>
                <p:cNvSpPr>
                  <a:spLocks noChangeAspect="1" noChangeArrowheads="1"/>
                </p:cNvSpPr>
                <p:nvPr/>
              </p:nvSpPr>
              <p:spPr bwMode="auto">
                <a:xfrm>
                  <a:off x="5629"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2" name="Oval 1210"/>
                <p:cNvSpPr>
                  <a:spLocks noChangeAspect="1" noChangeArrowheads="1"/>
                </p:cNvSpPr>
                <p:nvPr/>
              </p:nvSpPr>
              <p:spPr bwMode="auto">
                <a:xfrm>
                  <a:off x="5525" y="21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3" name="Oval 1211"/>
                <p:cNvSpPr>
                  <a:spLocks noChangeAspect="1" noChangeArrowheads="1"/>
                </p:cNvSpPr>
                <p:nvPr/>
              </p:nvSpPr>
              <p:spPr bwMode="auto">
                <a:xfrm>
                  <a:off x="5417" y="20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4" name="Oval 1212"/>
                <p:cNvSpPr>
                  <a:spLocks noChangeAspect="1" noChangeArrowheads="1"/>
                </p:cNvSpPr>
                <p:nvPr/>
              </p:nvSpPr>
              <p:spPr bwMode="auto">
                <a:xfrm>
                  <a:off x="5313" y="20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3" name="Oval 1213"/>
                <p:cNvSpPr>
                  <a:spLocks noChangeAspect="1" noChangeArrowheads="1"/>
                </p:cNvSpPr>
                <p:nvPr/>
              </p:nvSpPr>
              <p:spPr bwMode="auto">
                <a:xfrm>
                  <a:off x="6129" y="23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6" name="Oval 1214"/>
                <p:cNvSpPr>
                  <a:spLocks noChangeAspect="1" noChangeArrowheads="1"/>
                </p:cNvSpPr>
                <p:nvPr/>
              </p:nvSpPr>
              <p:spPr bwMode="auto">
                <a:xfrm>
                  <a:off x="5209" y="202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7" name="Oval 1215"/>
                <p:cNvSpPr>
                  <a:spLocks noChangeAspect="1" noChangeArrowheads="1"/>
                </p:cNvSpPr>
                <p:nvPr/>
              </p:nvSpPr>
              <p:spPr bwMode="auto">
                <a:xfrm>
                  <a:off x="5115" y="19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8" name="Oval 1216"/>
                <p:cNvSpPr>
                  <a:spLocks noChangeAspect="1" noChangeArrowheads="1"/>
                </p:cNvSpPr>
                <p:nvPr/>
              </p:nvSpPr>
              <p:spPr bwMode="auto">
                <a:xfrm>
                  <a:off x="5013" y="19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49" name="Oval 1217"/>
                <p:cNvSpPr>
                  <a:spLocks noChangeAspect="1" noChangeArrowheads="1"/>
                </p:cNvSpPr>
                <p:nvPr/>
              </p:nvSpPr>
              <p:spPr bwMode="auto">
                <a:xfrm>
                  <a:off x="4909" y="194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0" name="Oval 1218"/>
                <p:cNvSpPr>
                  <a:spLocks noChangeAspect="1" noChangeArrowheads="1"/>
                </p:cNvSpPr>
                <p:nvPr/>
              </p:nvSpPr>
              <p:spPr bwMode="auto">
                <a:xfrm>
                  <a:off x="4809" y="19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1" name="Oval 1219"/>
                <p:cNvSpPr>
                  <a:spLocks noChangeAspect="1" noChangeArrowheads="1"/>
                </p:cNvSpPr>
                <p:nvPr/>
              </p:nvSpPr>
              <p:spPr bwMode="auto">
                <a:xfrm>
                  <a:off x="4707" y="19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2" name="Oval 1220"/>
                <p:cNvSpPr>
                  <a:spLocks noChangeAspect="1" noChangeArrowheads="1"/>
                </p:cNvSpPr>
                <p:nvPr/>
              </p:nvSpPr>
              <p:spPr bwMode="auto">
                <a:xfrm>
                  <a:off x="4609"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3" name="Oval 1221"/>
                <p:cNvSpPr>
                  <a:spLocks noChangeAspect="1" noChangeArrowheads="1"/>
                </p:cNvSpPr>
                <p:nvPr/>
              </p:nvSpPr>
              <p:spPr bwMode="auto">
                <a:xfrm>
                  <a:off x="4509" y="185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4" name="Oval 1222"/>
                <p:cNvSpPr>
                  <a:spLocks noChangeAspect="1" noChangeArrowheads="1"/>
                </p:cNvSpPr>
                <p:nvPr/>
              </p:nvSpPr>
              <p:spPr bwMode="auto">
                <a:xfrm>
                  <a:off x="4409" y="183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5" name="Oval 1223"/>
                <p:cNvSpPr>
                  <a:spLocks noChangeAspect="1" noChangeArrowheads="1"/>
                </p:cNvSpPr>
                <p:nvPr/>
              </p:nvSpPr>
              <p:spPr bwMode="auto">
                <a:xfrm>
                  <a:off x="4307" y="18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6" name="Oval 1224"/>
                <p:cNvSpPr>
                  <a:spLocks noChangeAspect="1" noChangeArrowheads="1"/>
                </p:cNvSpPr>
                <p:nvPr/>
              </p:nvSpPr>
              <p:spPr bwMode="auto">
                <a:xfrm>
                  <a:off x="4209" y="18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7" name="Oval 1225"/>
                <p:cNvSpPr>
                  <a:spLocks noChangeAspect="1" noChangeArrowheads="1"/>
                </p:cNvSpPr>
                <p:nvPr/>
              </p:nvSpPr>
              <p:spPr bwMode="auto">
                <a:xfrm>
                  <a:off x="4107" y="178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8" name="Oval 1226"/>
                <p:cNvSpPr>
                  <a:spLocks noChangeAspect="1" noChangeArrowheads="1"/>
                </p:cNvSpPr>
                <p:nvPr/>
              </p:nvSpPr>
              <p:spPr bwMode="auto">
                <a:xfrm>
                  <a:off x="4003" y="17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59" name="Oval 1227"/>
                <p:cNvSpPr>
                  <a:spLocks noChangeAspect="1" noChangeArrowheads="1"/>
                </p:cNvSpPr>
                <p:nvPr/>
              </p:nvSpPr>
              <p:spPr bwMode="auto">
                <a:xfrm>
                  <a:off x="3901" y="17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0" name="Oval 1228"/>
                <p:cNvSpPr>
                  <a:spLocks noChangeAspect="1" noChangeArrowheads="1"/>
                </p:cNvSpPr>
                <p:nvPr/>
              </p:nvSpPr>
              <p:spPr bwMode="auto">
                <a:xfrm>
                  <a:off x="3797" y="17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1" name="Oval 1229"/>
                <p:cNvSpPr>
                  <a:spLocks noChangeAspect="1" noChangeArrowheads="1"/>
                </p:cNvSpPr>
                <p:nvPr/>
              </p:nvSpPr>
              <p:spPr bwMode="auto">
                <a:xfrm>
                  <a:off x="3693" y="174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2" name="Oval 1230"/>
                <p:cNvSpPr>
                  <a:spLocks noChangeAspect="1" noChangeArrowheads="1"/>
                </p:cNvSpPr>
                <p:nvPr/>
              </p:nvSpPr>
              <p:spPr bwMode="auto">
                <a:xfrm>
                  <a:off x="3589" y="173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3" name="Oval 1231"/>
                <p:cNvSpPr>
                  <a:spLocks noChangeAspect="1" noChangeArrowheads="1"/>
                </p:cNvSpPr>
                <p:nvPr/>
              </p:nvSpPr>
              <p:spPr bwMode="auto">
                <a:xfrm>
                  <a:off x="3487" y="17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4" name="Oval 1232"/>
                <p:cNvSpPr>
                  <a:spLocks noChangeAspect="1" noChangeArrowheads="1"/>
                </p:cNvSpPr>
                <p:nvPr/>
              </p:nvSpPr>
              <p:spPr bwMode="auto">
                <a:xfrm>
                  <a:off x="3383" y="17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5" name="Oval 1233"/>
                <p:cNvSpPr>
                  <a:spLocks noChangeAspect="1" noChangeArrowheads="1"/>
                </p:cNvSpPr>
                <p:nvPr/>
              </p:nvSpPr>
              <p:spPr bwMode="auto">
                <a:xfrm>
                  <a:off x="3285" y="17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6" name="Oval 1234"/>
                <p:cNvSpPr>
                  <a:spLocks noChangeAspect="1" noChangeArrowheads="1"/>
                </p:cNvSpPr>
                <p:nvPr/>
              </p:nvSpPr>
              <p:spPr bwMode="auto">
                <a:xfrm>
                  <a:off x="3181" y="17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7" name="Oval 1235"/>
                <p:cNvSpPr>
                  <a:spLocks noChangeAspect="1" noChangeArrowheads="1"/>
                </p:cNvSpPr>
                <p:nvPr/>
              </p:nvSpPr>
              <p:spPr bwMode="auto">
                <a:xfrm>
                  <a:off x="3079" y="17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8" name="Oval 1236"/>
                <p:cNvSpPr>
                  <a:spLocks noChangeAspect="1" noChangeArrowheads="1"/>
                </p:cNvSpPr>
                <p:nvPr/>
              </p:nvSpPr>
              <p:spPr bwMode="auto">
                <a:xfrm>
                  <a:off x="2977"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69" name="Oval 1237"/>
                <p:cNvSpPr>
                  <a:spLocks noChangeAspect="1" noChangeArrowheads="1"/>
                </p:cNvSpPr>
                <p:nvPr/>
              </p:nvSpPr>
              <p:spPr bwMode="auto">
                <a:xfrm>
                  <a:off x="2875"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0" name="Oval 1238"/>
                <p:cNvSpPr>
                  <a:spLocks noChangeAspect="1" noChangeArrowheads="1"/>
                </p:cNvSpPr>
                <p:nvPr/>
              </p:nvSpPr>
              <p:spPr bwMode="auto">
                <a:xfrm>
                  <a:off x="2771" y="17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1" name="Oval 1239"/>
                <p:cNvSpPr>
                  <a:spLocks noChangeAspect="1" noChangeArrowheads="1"/>
                </p:cNvSpPr>
                <p:nvPr/>
              </p:nvSpPr>
              <p:spPr bwMode="auto">
                <a:xfrm>
                  <a:off x="2667" y="172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2" name="Oval 1240"/>
                <p:cNvSpPr>
                  <a:spLocks noChangeAspect="1" noChangeArrowheads="1"/>
                </p:cNvSpPr>
                <p:nvPr/>
              </p:nvSpPr>
              <p:spPr bwMode="auto">
                <a:xfrm>
                  <a:off x="2565" y="17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3" name="Oval 1241"/>
                <p:cNvSpPr>
                  <a:spLocks noChangeAspect="1" noChangeArrowheads="1"/>
                </p:cNvSpPr>
                <p:nvPr/>
              </p:nvSpPr>
              <p:spPr bwMode="auto">
                <a:xfrm>
                  <a:off x="2461" y="174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4" name="Oval 1242"/>
                <p:cNvSpPr>
                  <a:spLocks noChangeAspect="1" noChangeArrowheads="1"/>
                </p:cNvSpPr>
                <p:nvPr/>
              </p:nvSpPr>
              <p:spPr bwMode="auto">
                <a:xfrm>
                  <a:off x="2359" y="175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5" name="Oval 1243"/>
                <p:cNvSpPr>
                  <a:spLocks noChangeAspect="1" noChangeArrowheads="1"/>
                </p:cNvSpPr>
                <p:nvPr/>
              </p:nvSpPr>
              <p:spPr bwMode="auto">
                <a:xfrm>
                  <a:off x="2257" y="176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6" name="Oval 1244"/>
                <p:cNvSpPr>
                  <a:spLocks noChangeAspect="1" noChangeArrowheads="1"/>
                </p:cNvSpPr>
                <p:nvPr/>
              </p:nvSpPr>
              <p:spPr bwMode="auto">
                <a:xfrm>
                  <a:off x="2155" y="17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7" name="Oval 1245"/>
                <p:cNvSpPr>
                  <a:spLocks noChangeAspect="1" noChangeArrowheads="1"/>
                </p:cNvSpPr>
                <p:nvPr/>
              </p:nvSpPr>
              <p:spPr bwMode="auto">
                <a:xfrm>
                  <a:off x="2057" y="17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8" name="Oval 1246"/>
                <p:cNvSpPr>
                  <a:spLocks noChangeAspect="1" noChangeArrowheads="1"/>
                </p:cNvSpPr>
                <p:nvPr/>
              </p:nvSpPr>
              <p:spPr bwMode="auto">
                <a:xfrm>
                  <a:off x="1957" y="180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79" name="Oval 1247"/>
                <p:cNvSpPr>
                  <a:spLocks noChangeAspect="1" noChangeArrowheads="1"/>
                </p:cNvSpPr>
                <p:nvPr/>
              </p:nvSpPr>
              <p:spPr bwMode="auto">
                <a:xfrm>
                  <a:off x="1861" y="18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0" name="Oval 1248"/>
                <p:cNvSpPr>
                  <a:spLocks noChangeAspect="1" noChangeArrowheads="1"/>
                </p:cNvSpPr>
                <p:nvPr/>
              </p:nvSpPr>
              <p:spPr bwMode="auto">
                <a:xfrm>
                  <a:off x="1765" y="183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1" name="Oval 1249"/>
                <p:cNvSpPr>
                  <a:spLocks noChangeAspect="1" noChangeArrowheads="1"/>
                </p:cNvSpPr>
                <p:nvPr/>
              </p:nvSpPr>
              <p:spPr bwMode="auto">
                <a:xfrm>
                  <a:off x="1665" y="185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2" name="Oval 1250"/>
                <p:cNvSpPr>
                  <a:spLocks noChangeAspect="1" noChangeArrowheads="1"/>
                </p:cNvSpPr>
                <p:nvPr/>
              </p:nvSpPr>
              <p:spPr bwMode="auto">
                <a:xfrm>
                  <a:off x="1565"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3" name="Oval 1251"/>
                <p:cNvSpPr>
                  <a:spLocks noChangeAspect="1" noChangeArrowheads="1"/>
                </p:cNvSpPr>
                <p:nvPr/>
              </p:nvSpPr>
              <p:spPr bwMode="auto">
                <a:xfrm>
                  <a:off x="1465" y="18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4" name="Oval 1252"/>
                <p:cNvSpPr>
                  <a:spLocks noChangeAspect="1" noChangeArrowheads="1"/>
                </p:cNvSpPr>
                <p:nvPr/>
              </p:nvSpPr>
              <p:spPr bwMode="auto">
                <a:xfrm>
                  <a:off x="1369" y="19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5" name="Oval 1253"/>
                <p:cNvSpPr>
                  <a:spLocks noChangeAspect="1" noChangeArrowheads="1"/>
                </p:cNvSpPr>
                <p:nvPr/>
              </p:nvSpPr>
              <p:spPr bwMode="auto">
                <a:xfrm>
                  <a:off x="1275" y="19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6" name="Oval 1254"/>
                <p:cNvSpPr>
                  <a:spLocks noChangeAspect="1" noChangeArrowheads="1"/>
                </p:cNvSpPr>
                <p:nvPr/>
              </p:nvSpPr>
              <p:spPr bwMode="auto">
                <a:xfrm>
                  <a:off x="1179" y="19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7" name="Oval 1255"/>
                <p:cNvSpPr>
                  <a:spLocks noChangeAspect="1" noChangeArrowheads="1"/>
                </p:cNvSpPr>
                <p:nvPr/>
              </p:nvSpPr>
              <p:spPr bwMode="auto">
                <a:xfrm>
                  <a:off x="1083" y="199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8" name="Oval 1256"/>
                <p:cNvSpPr>
                  <a:spLocks noChangeAspect="1" noChangeArrowheads="1"/>
                </p:cNvSpPr>
                <p:nvPr/>
              </p:nvSpPr>
              <p:spPr bwMode="auto">
                <a:xfrm>
                  <a:off x="985" y="20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89" name="Oval 1257"/>
                <p:cNvSpPr>
                  <a:spLocks noChangeAspect="1" noChangeArrowheads="1"/>
                </p:cNvSpPr>
                <p:nvPr/>
              </p:nvSpPr>
              <p:spPr bwMode="auto">
                <a:xfrm>
                  <a:off x="889" y="204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0" name="Oval 1258"/>
                <p:cNvSpPr>
                  <a:spLocks noChangeAspect="1" noChangeArrowheads="1"/>
                </p:cNvSpPr>
                <p:nvPr/>
              </p:nvSpPr>
              <p:spPr bwMode="auto">
                <a:xfrm>
                  <a:off x="797" y="20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1" name="Oval 1259"/>
                <p:cNvSpPr>
                  <a:spLocks noChangeAspect="1" noChangeArrowheads="1"/>
                </p:cNvSpPr>
                <p:nvPr/>
              </p:nvSpPr>
              <p:spPr bwMode="auto">
                <a:xfrm>
                  <a:off x="699" y="20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2" name="Oval 1260"/>
                <p:cNvSpPr>
                  <a:spLocks noChangeAspect="1" noChangeArrowheads="1"/>
                </p:cNvSpPr>
                <p:nvPr/>
              </p:nvSpPr>
              <p:spPr bwMode="auto">
                <a:xfrm>
                  <a:off x="609" y="21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3" name="Oval 1261"/>
                <p:cNvSpPr>
                  <a:spLocks noChangeAspect="1" noChangeArrowheads="1"/>
                </p:cNvSpPr>
                <p:nvPr/>
              </p:nvSpPr>
              <p:spPr bwMode="auto">
                <a:xfrm>
                  <a:off x="515"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4" name="Oval 1262"/>
                <p:cNvSpPr>
                  <a:spLocks noChangeAspect="1" noChangeArrowheads="1"/>
                </p:cNvSpPr>
                <p:nvPr/>
              </p:nvSpPr>
              <p:spPr bwMode="auto">
                <a:xfrm>
                  <a:off x="42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5" name="Oval 1263"/>
                <p:cNvSpPr>
                  <a:spLocks noChangeAspect="1" noChangeArrowheads="1"/>
                </p:cNvSpPr>
                <p:nvPr/>
              </p:nvSpPr>
              <p:spPr bwMode="auto">
                <a:xfrm>
                  <a:off x="331" y="220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6" name="Oval 1264"/>
                <p:cNvSpPr>
                  <a:spLocks noChangeAspect="1" noChangeArrowheads="1"/>
                </p:cNvSpPr>
                <p:nvPr/>
              </p:nvSpPr>
              <p:spPr bwMode="auto">
                <a:xfrm>
                  <a:off x="241" y="22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7" name="Oval 1265"/>
                <p:cNvSpPr>
                  <a:spLocks noChangeAspect="1" noChangeArrowheads="1"/>
                </p:cNvSpPr>
                <p:nvPr/>
              </p:nvSpPr>
              <p:spPr bwMode="auto">
                <a:xfrm>
                  <a:off x="149" y="22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8" name="Oval 1266"/>
                <p:cNvSpPr>
                  <a:spLocks noChangeAspect="1" noChangeArrowheads="1"/>
                </p:cNvSpPr>
                <p:nvPr/>
              </p:nvSpPr>
              <p:spPr bwMode="auto">
                <a:xfrm>
                  <a:off x="63" y="229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99" name="Oval 1267"/>
                <p:cNvSpPr>
                  <a:spLocks noChangeAspect="1" noChangeArrowheads="1"/>
                </p:cNvSpPr>
                <p:nvPr/>
              </p:nvSpPr>
              <p:spPr bwMode="auto">
                <a:xfrm>
                  <a:off x="-2" y="23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45" name="Group 1268"/>
              <p:cNvGrpSpPr>
                <a:grpSpLocks/>
              </p:cNvGrpSpPr>
              <p:nvPr/>
            </p:nvGrpSpPr>
            <p:grpSpPr bwMode="auto">
              <a:xfrm>
                <a:off x="-14" y="2812"/>
                <a:ext cx="4689" cy="543"/>
                <a:chOff x="-2" y="1713"/>
                <a:chExt cx="6240" cy="728"/>
              </a:xfrm>
            </p:grpSpPr>
            <p:sp>
              <p:nvSpPr>
                <p:cNvPr id="2674" name="Oval 1269"/>
                <p:cNvSpPr>
                  <a:spLocks noChangeAspect="1" noChangeArrowheads="1"/>
                </p:cNvSpPr>
                <p:nvPr/>
              </p:nvSpPr>
              <p:spPr bwMode="auto">
                <a:xfrm>
                  <a:off x="6033" y="22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5" name="Oval 1270"/>
                <p:cNvSpPr>
                  <a:spLocks noChangeAspect="1" noChangeArrowheads="1"/>
                </p:cNvSpPr>
                <p:nvPr/>
              </p:nvSpPr>
              <p:spPr bwMode="auto">
                <a:xfrm>
                  <a:off x="5935" y="22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6" name="Oval 1271"/>
                <p:cNvSpPr>
                  <a:spLocks noChangeAspect="1" noChangeArrowheads="1"/>
                </p:cNvSpPr>
                <p:nvPr/>
              </p:nvSpPr>
              <p:spPr bwMode="auto">
                <a:xfrm>
                  <a:off x="5833" y="22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7" name="Oval 1272"/>
                <p:cNvSpPr>
                  <a:spLocks noChangeAspect="1" noChangeArrowheads="1"/>
                </p:cNvSpPr>
                <p:nvPr/>
              </p:nvSpPr>
              <p:spPr bwMode="auto">
                <a:xfrm>
                  <a:off x="573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8" name="Oval 1273"/>
                <p:cNvSpPr>
                  <a:spLocks noChangeAspect="1" noChangeArrowheads="1"/>
                </p:cNvSpPr>
                <p:nvPr/>
              </p:nvSpPr>
              <p:spPr bwMode="auto">
                <a:xfrm>
                  <a:off x="5629"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9" name="Oval 1274"/>
                <p:cNvSpPr>
                  <a:spLocks noChangeAspect="1" noChangeArrowheads="1"/>
                </p:cNvSpPr>
                <p:nvPr/>
              </p:nvSpPr>
              <p:spPr bwMode="auto">
                <a:xfrm>
                  <a:off x="5525" y="21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0" name="Oval 1275"/>
                <p:cNvSpPr>
                  <a:spLocks noChangeAspect="1" noChangeArrowheads="1"/>
                </p:cNvSpPr>
                <p:nvPr/>
              </p:nvSpPr>
              <p:spPr bwMode="auto">
                <a:xfrm>
                  <a:off x="5417" y="20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1" name="Oval 1276"/>
                <p:cNvSpPr>
                  <a:spLocks noChangeAspect="1" noChangeArrowheads="1"/>
                </p:cNvSpPr>
                <p:nvPr/>
              </p:nvSpPr>
              <p:spPr bwMode="auto">
                <a:xfrm>
                  <a:off x="5313" y="20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2" name="Oval 1277"/>
                <p:cNvSpPr>
                  <a:spLocks noChangeAspect="1" noChangeArrowheads="1"/>
                </p:cNvSpPr>
                <p:nvPr/>
              </p:nvSpPr>
              <p:spPr bwMode="auto">
                <a:xfrm>
                  <a:off x="6129" y="23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3" name="Oval 1278"/>
                <p:cNvSpPr>
                  <a:spLocks noChangeAspect="1" noChangeArrowheads="1"/>
                </p:cNvSpPr>
                <p:nvPr/>
              </p:nvSpPr>
              <p:spPr bwMode="auto">
                <a:xfrm>
                  <a:off x="5209" y="202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4" name="Oval 1279"/>
                <p:cNvSpPr>
                  <a:spLocks noChangeAspect="1" noChangeArrowheads="1"/>
                </p:cNvSpPr>
                <p:nvPr/>
              </p:nvSpPr>
              <p:spPr bwMode="auto">
                <a:xfrm>
                  <a:off x="5115" y="19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5" name="Oval 1280"/>
                <p:cNvSpPr>
                  <a:spLocks noChangeAspect="1" noChangeArrowheads="1"/>
                </p:cNvSpPr>
                <p:nvPr/>
              </p:nvSpPr>
              <p:spPr bwMode="auto">
                <a:xfrm>
                  <a:off x="5013" y="19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6" name="Oval 1281"/>
                <p:cNvSpPr>
                  <a:spLocks noChangeAspect="1" noChangeArrowheads="1"/>
                </p:cNvSpPr>
                <p:nvPr/>
              </p:nvSpPr>
              <p:spPr bwMode="auto">
                <a:xfrm>
                  <a:off x="4909" y="194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7" name="Oval 1282"/>
                <p:cNvSpPr>
                  <a:spLocks noChangeAspect="1" noChangeArrowheads="1"/>
                </p:cNvSpPr>
                <p:nvPr/>
              </p:nvSpPr>
              <p:spPr bwMode="auto">
                <a:xfrm>
                  <a:off x="4809" y="19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8" name="Oval 1283"/>
                <p:cNvSpPr>
                  <a:spLocks noChangeAspect="1" noChangeArrowheads="1"/>
                </p:cNvSpPr>
                <p:nvPr/>
              </p:nvSpPr>
              <p:spPr bwMode="auto">
                <a:xfrm>
                  <a:off x="4707" y="19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89" name="Oval 1284"/>
                <p:cNvSpPr>
                  <a:spLocks noChangeAspect="1" noChangeArrowheads="1"/>
                </p:cNvSpPr>
                <p:nvPr/>
              </p:nvSpPr>
              <p:spPr bwMode="auto">
                <a:xfrm>
                  <a:off x="4609"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0" name="Oval 1285"/>
                <p:cNvSpPr>
                  <a:spLocks noChangeAspect="1" noChangeArrowheads="1"/>
                </p:cNvSpPr>
                <p:nvPr/>
              </p:nvSpPr>
              <p:spPr bwMode="auto">
                <a:xfrm>
                  <a:off x="4509" y="185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1" name="Oval 1286"/>
                <p:cNvSpPr>
                  <a:spLocks noChangeAspect="1" noChangeArrowheads="1"/>
                </p:cNvSpPr>
                <p:nvPr/>
              </p:nvSpPr>
              <p:spPr bwMode="auto">
                <a:xfrm>
                  <a:off x="4409" y="183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2" name="Oval 1287"/>
                <p:cNvSpPr>
                  <a:spLocks noChangeAspect="1" noChangeArrowheads="1"/>
                </p:cNvSpPr>
                <p:nvPr/>
              </p:nvSpPr>
              <p:spPr bwMode="auto">
                <a:xfrm>
                  <a:off x="4307" y="18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3" name="Oval 1288"/>
                <p:cNvSpPr>
                  <a:spLocks noChangeAspect="1" noChangeArrowheads="1"/>
                </p:cNvSpPr>
                <p:nvPr/>
              </p:nvSpPr>
              <p:spPr bwMode="auto">
                <a:xfrm>
                  <a:off x="4209" y="18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4" name="Oval 1289"/>
                <p:cNvSpPr>
                  <a:spLocks noChangeAspect="1" noChangeArrowheads="1"/>
                </p:cNvSpPr>
                <p:nvPr/>
              </p:nvSpPr>
              <p:spPr bwMode="auto">
                <a:xfrm>
                  <a:off x="4107" y="178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5" name="Oval 1290"/>
                <p:cNvSpPr>
                  <a:spLocks noChangeAspect="1" noChangeArrowheads="1"/>
                </p:cNvSpPr>
                <p:nvPr/>
              </p:nvSpPr>
              <p:spPr bwMode="auto">
                <a:xfrm>
                  <a:off x="4003" y="17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6" name="Oval 1291"/>
                <p:cNvSpPr>
                  <a:spLocks noChangeAspect="1" noChangeArrowheads="1"/>
                </p:cNvSpPr>
                <p:nvPr/>
              </p:nvSpPr>
              <p:spPr bwMode="auto">
                <a:xfrm>
                  <a:off x="3901" y="17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7" name="Oval 1292"/>
                <p:cNvSpPr>
                  <a:spLocks noChangeAspect="1" noChangeArrowheads="1"/>
                </p:cNvSpPr>
                <p:nvPr/>
              </p:nvSpPr>
              <p:spPr bwMode="auto">
                <a:xfrm>
                  <a:off x="3797" y="17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8" name="Oval 1293"/>
                <p:cNvSpPr>
                  <a:spLocks noChangeAspect="1" noChangeArrowheads="1"/>
                </p:cNvSpPr>
                <p:nvPr/>
              </p:nvSpPr>
              <p:spPr bwMode="auto">
                <a:xfrm>
                  <a:off x="3693" y="174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99" name="Oval 1294"/>
                <p:cNvSpPr>
                  <a:spLocks noChangeAspect="1" noChangeArrowheads="1"/>
                </p:cNvSpPr>
                <p:nvPr/>
              </p:nvSpPr>
              <p:spPr bwMode="auto">
                <a:xfrm>
                  <a:off x="3589" y="173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0" name="Oval 1295"/>
                <p:cNvSpPr>
                  <a:spLocks noChangeAspect="1" noChangeArrowheads="1"/>
                </p:cNvSpPr>
                <p:nvPr/>
              </p:nvSpPr>
              <p:spPr bwMode="auto">
                <a:xfrm>
                  <a:off x="3487" y="17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1" name="Oval 1296"/>
                <p:cNvSpPr>
                  <a:spLocks noChangeAspect="1" noChangeArrowheads="1"/>
                </p:cNvSpPr>
                <p:nvPr/>
              </p:nvSpPr>
              <p:spPr bwMode="auto">
                <a:xfrm>
                  <a:off x="3383" y="17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2" name="Oval 1297"/>
                <p:cNvSpPr>
                  <a:spLocks noChangeAspect="1" noChangeArrowheads="1"/>
                </p:cNvSpPr>
                <p:nvPr/>
              </p:nvSpPr>
              <p:spPr bwMode="auto">
                <a:xfrm>
                  <a:off x="3285" y="17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3" name="Oval 1298"/>
                <p:cNvSpPr>
                  <a:spLocks noChangeAspect="1" noChangeArrowheads="1"/>
                </p:cNvSpPr>
                <p:nvPr/>
              </p:nvSpPr>
              <p:spPr bwMode="auto">
                <a:xfrm>
                  <a:off x="3181" y="17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4" name="Oval 1299"/>
                <p:cNvSpPr>
                  <a:spLocks noChangeAspect="1" noChangeArrowheads="1"/>
                </p:cNvSpPr>
                <p:nvPr/>
              </p:nvSpPr>
              <p:spPr bwMode="auto">
                <a:xfrm>
                  <a:off x="3079" y="17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5" name="Oval 1300"/>
                <p:cNvSpPr>
                  <a:spLocks noChangeAspect="1" noChangeArrowheads="1"/>
                </p:cNvSpPr>
                <p:nvPr/>
              </p:nvSpPr>
              <p:spPr bwMode="auto">
                <a:xfrm>
                  <a:off x="2977"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6" name="Oval 1301"/>
                <p:cNvSpPr>
                  <a:spLocks noChangeAspect="1" noChangeArrowheads="1"/>
                </p:cNvSpPr>
                <p:nvPr/>
              </p:nvSpPr>
              <p:spPr bwMode="auto">
                <a:xfrm>
                  <a:off x="2875"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7" name="Oval 1302"/>
                <p:cNvSpPr>
                  <a:spLocks noChangeAspect="1" noChangeArrowheads="1"/>
                </p:cNvSpPr>
                <p:nvPr/>
              </p:nvSpPr>
              <p:spPr bwMode="auto">
                <a:xfrm>
                  <a:off x="2771" y="17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8" name="Oval 1303"/>
                <p:cNvSpPr>
                  <a:spLocks noChangeAspect="1" noChangeArrowheads="1"/>
                </p:cNvSpPr>
                <p:nvPr/>
              </p:nvSpPr>
              <p:spPr bwMode="auto">
                <a:xfrm>
                  <a:off x="2667" y="172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09" name="Oval 1304"/>
                <p:cNvSpPr>
                  <a:spLocks noChangeAspect="1" noChangeArrowheads="1"/>
                </p:cNvSpPr>
                <p:nvPr/>
              </p:nvSpPr>
              <p:spPr bwMode="auto">
                <a:xfrm>
                  <a:off x="2565" y="17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0" name="Oval 1305"/>
                <p:cNvSpPr>
                  <a:spLocks noChangeAspect="1" noChangeArrowheads="1"/>
                </p:cNvSpPr>
                <p:nvPr/>
              </p:nvSpPr>
              <p:spPr bwMode="auto">
                <a:xfrm>
                  <a:off x="2461" y="174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1" name="Oval 1306"/>
                <p:cNvSpPr>
                  <a:spLocks noChangeAspect="1" noChangeArrowheads="1"/>
                </p:cNvSpPr>
                <p:nvPr/>
              </p:nvSpPr>
              <p:spPr bwMode="auto">
                <a:xfrm>
                  <a:off x="2359" y="175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2" name="Oval 1307"/>
                <p:cNvSpPr>
                  <a:spLocks noChangeAspect="1" noChangeArrowheads="1"/>
                </p:cNvSpPr>
                <p:nvPr/>
              </p:nvSpPr>
              <p:spPr bwMode="auto">
                <a:xfrm>
                  <a:off x="2257" y="176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3" name="Oval 1308"/>
                <p:cNvSpPr>
                  <a:spLocks noChangeAspect="1" noChangeArrowheads="1"/>
                </p:cNvSpPr>
                <p:nvPr/>
              </p:nvSpPr>
              <p:spPr bwMode="auto">
                <a:xfrm>
                  <a:off x="2155" y="17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4" name="Oval 1309"/>
                <p:cNvSpPr>
                  <a:spLocks noChangeAspect="1" noChangeArrowheads="1"/>
                </p:cNvSpPr>
                <p:nvPr/>
              </p:nvSpPr>
              <p:spPr bwMode="auto">
                <a:xfrm>
                  <a:off x="2057" y="17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5" name="Oval 1310"/>
                <p:cNvSpPr>
                  <a:spLocks noChangeAspect="1" noChangeArrowheads="1"/>
                </p:cNvSpPr>
                <p:nvPr/>
              </p:nvSpPr>
              <p:spPr bwMode="auto">
                <a:xfrm>
                  <a:off x="1957" y="180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6" name="Oval 1311"/>
                <p:cNvSpPr>
                  <a:spLocks noChangeAspect="1" noChangeArrowheads="1"/>
                </p:cNvSpPr>
                <p:nvPr/>
              </p:nvSpPr>
              <p:spPr bwMode="auto">
                <a:xfrm>
                  <a:off x="1861" y="18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7" name="Oval 1312"/>
                <p:cNvSpPr>
                  <a:spLocks noChangeAspect="1" noChangeArrowheads="1"/>
                </p:cNvSpPr>
                <p:nvPr/>
              </p:nvSpPr>
              <p:spPr bwMode="auto">
                <a:xfrm>
                  <a:off x="1765" y="183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8" name="Oval 1313"/>
                <p:cNvSpPr>
                  <a:spLocks noChangeAspect="1" noChangeArrowheads="1"/>
                </p:cNvSpPr>
                <p:nvPr/>
              </p:nvSpPr>
              <p:spPr bwMode="auto">
                <a:xfrm>
                  <a:off x="1665" y="185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19" name="Oval 1314"/>
                <p:cNvSpPr>
                  <a:spLocks noChangeAspect="1" noChangeArrowheads="1"/>
                </p:cNvSpPr>
                <p:nvPr/>
              </p:nvSpPr>
              <p:spPr bwMode="auto">
                <a:xfrm>
                  <a:off x="1565"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0" name="Oval 1315"/>
                <p:cNvSpPr>
                  <a:spLocks noChangeAspect="1" noChangeArrowheads="1"/>
                </p:cNvSpPr>
                <p:nvPr/>
              </p:nvSpPr>
              <p:spPr bwMode="auto">
                <a:xfrm>
                  <a:off x="1465" y="18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1" name="Oval 1316"/>
                <p:cNvSpPr>
                  <a:spLocks noChangeAspect="1" noChangeArrowheads="1"/>
                </p:cNvSpPr>
                <p:nvPr/>
              </p:nvSpPr>
              <p:spPr bwMode="auto">
                <a:xfrm>
                  <a:off x="1369" y="19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2" name="Oval 1317"/>
                <p:cNvSpPr>
                  <a:spLocks noChangeAspect="1" noChangeArrowheads="1"/>
                </p:cNvSpPr>
                <p:nvPr/>
              </p:nvSpPr>
              <p:spPr bwMode="auto">
                <a:xfrm>
                  <a:off x="1275" y="19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3" name="Oval 1318"/>
                <p:cNvSpPr>
                  <a:spLocks noChangeAspect="1" noChangeArrowheads="1"/>
                </p:cNvSpPr>
                <p:nvPr/>
              </p:nvSpPr>
              <p:spPr bwMode="auto">
                <a:xfrm>
                  <a:off x="1179" y="19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4" name="Oval 1319"/>
                <p:cNvSpPr>
                  <a:spLocks noChangeAspect="1" noChangeArrowheads="1"/>
                </p:cNvSpPr>
                <p:nvPr/>
              </p:nvSpPr>
              <p:spPr bwMode="auto">
                <a:xfrm>
                  <a:off x="1083" y="199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5" name="Oval 1320"/>
                <p:cNvSpPr>
                  <a:spLocks noChangeAspect="1" noChangeArrowheads="1"/>
                </p:cNvSpPr>
                <p:nvPr/>
              </p:nvSpPr>
              <p:spPr bwMode="auto">
                <a:xfrm>
                  <a:off x="985" y="20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6" name="Oval 1321"/>
                <p:cNvSpPr>
                  <a:spLocks noChangeAspect="1" noChangeArrowheads="1"/>
                </p:cNvSpPr>
                <p:nvPr/>
              </p:nvSpPr>
              <p:spPr bwMode="auto">
                <a:xfrm>
                  <a:off x="889" y="204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7" name="Oval 1322"/>
                <p:cNvSpPr>
                  <a:spLocks noChangeAspect="1" noChangeArrowheads="1"/>
                </p:cNvSpPr>
                <p:nvPr/>
              </p:nvSpPr>
              <p:spPr bwMode="auto">
                <a:xfrm>
                  <a:off x="797" y="20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8" name="Oval 1323"/>
                <p:cNvSpPr>
                  <a:spLocks noChangeAspect="1" noChangeArrowheads="1"/>
                </p:cNvSpPr>
                <p:nvPr/>
              </p:nvSpPr>
              <p:spPr bwMode="auto">
                <a:xfrm>
                  <a:off x="699" y="20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29" name="Oval 1324"/>
                <p:cNvSpPr>
                  <a:spLocks noChangeAspect="1" noChangeArrowheads="1"/>
                </p:cNvSpPr>
                <p:nvPr/>
              </p:nvSpPr>
              <p:spPr bwMode="auto">
                <a:xfrm>
                  <a:off x="609" y="21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0" name="Oval 1325"/>
                <p:cNvSpPr>
                  <a:spLocks noChangeAspect="1" noChangeArrowheads="1"/>
                </p:cNvSpPr>
                <p:nvPr/>
              </p:nvSpPr>
              <p:spPr bwMode="auto">
                <a:xfrm>
                  <a:off x="515"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1" name="Oval 1326"/>
                <p:cNvSpPr>
                  <a:spLocks noChangeAspect="1" noChangeArrowheads="1"/>
                </p:cNvSpPr>
                <p:nvPr/>
              </p:nvSpPr>
              <p:spPr bwMode="auto">
                <a:xfrm>
                  <a:off x="42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2" name="Oval 1327"/>
                <p:cNvSpPr>
                  <a:spLocks noChangeAspect="1" noChangeArrowheads="1"/>
                </p:cNvSpPr>
                <p:nvPr/>
              </p:nvSpPr>
              <p:spPr bwMode="auto">
                <a:xfrm>
                  <a:off x="331" y="220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3" name="Oval 1328"/>
                <p:cNvSpPr>
                  <a:spLocks noChangeAspect="1" noChangeArrowheads="1"/>
                </p:cNvSpPr>
                <p:nvPr/>
              </p:nvSpPr>
              <p:spPr bwMode="auto">
                <a:xfrm>
                  <a:off x="241" y="22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4" name="Oval 1329"/>
                <p:cNvSpPr>
                  <a:spLocks noChangeAspect="1" noChangeArrowheads="1"/>
                </p:cNvSpPr>
                <p:nvPr/>
              </p:nvSpPr>
              <p:spPr bwMode="auto">
                <a:xfrm>
                  <a:off x="149" y="22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5" name="Oval 1330"/>
                <p:cNvSpPr>
                  <a:spLocks noChangeAspect="1" noChangeArrowheads="1"/>
                </p:cNvSpPr>
                <p:nvPr/>
              </p:nvSpPr>
              <p:spPr bwMode="auto">
                <a:xfrm>
                  <a:off x="63" y="229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736" name="Oval 1331"/>
                <p:cNvSpPr>
                  <a:spLocks noChangeAspect="1" noChangeArrowheads="1"/>
                </p:cNvSpPr>
                <p:nvPr/>
              </p:nvSpPr>
              <p:spPr bwMode="auto">
                <a:xfrm>
                  <a:off x="-2" y="23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46" name="Group 1332"/>
              <p:cNvGrpSpPr>
                <a:grpSpLocks/>
              </p:cNvGrpSpPr>
              <p:nvPr/>
            </p:nvGrpSpPr>
            <p:grpSpPr bwMode="auto">
              <a:xfrm>
                <a:off x="18" y="2839"/>
                <a:ext cx="4689" cy="543"/>
                <a:chOff x="-2" y="1713"/>
                <a:chExt cx="6240" cy="728"/>
              </a:xfrm>
            </p:grpSpPr>
            <p:sp>
              <p:nvSpPr>
                <p:cNvPr id="2611" name="Oval 1333"/>
                <p:cNvSpPr>
                  <a:spLocks noChangeAspect="1" noChangeArrowheads="1"/>
                </p:cNvSpPr>
                <p:nvPr/>
              </p:nvSpPr>
              <p:spPr bwMode="auto">
                <a:xfrm>
                  <a:off x="6033" y="22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2" name="Oval 1334"/>
                <p:cNvSpPr>
                  <a:spLocks noChangeAspect="1" noChangeArrowheads="1"/>
                </p:cNvSpPr>
                <p:nvPr/>
              </p:nvSpPr>
              <p:spPr bwMode="auto">
                <a:xfrm>
                  <a:off x="5935" y="22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3" name="Oval 1335"/>
                <p:cNvSpPr>
                  <a:spLocks noChangeAspect="1" noChangeArrowheads="1"/>
                </p:cNvSpPr>
                <p:nvPr/>
              </p:nvSpPr>
              <p:spPr bwMode="auto">
                <a:xfrm>
                  <a:off x="5833" y="22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4" name="Oval 1336"/>
                <p:cNvSpPr>
                  <a:spLocks noChangeAspect="1" noChangeArrowheads="1"/>
                </p:cNvSpPr>
                <p:nvPr/>
              </p:nvSpPr>
              <p:spPr bwMode="auto">
                <a:xfrm>
                  <a:off x="573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5" name="Oval 1337"/>
                <p:cNvSpPr>
                  <a:spLocks noChangeAspect="1" noChangeArrowheads="1"/>
                </p:cNvSpPr>
                <p:nvPr/>
              </p:nvSpPr>
              <p:spPr bwMode="auto">
                <a:xfrm>
                  <a:off x="5629"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6" name="Oval 1338"/>
                <p:cNvSpPr>
                  <a:spLocks noChangeAspect="1" noChangeArrowheads="1"/>
                </p:cNvSpPr>
                <p:nvPr/>
              </p:nvSpPr>
              <p:spPr bwMode="auto">
                <a:xfrm>
                  <a:off x="5525" y="21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7" name="Oval 1339"/>
                <p:cNvSpPr>
                  <a:spLocks noChangeAspect="1" noChangeArrowheads="1"/>
                </p:cNvSpPr>
                <p:nvPr/>
              </p:nvSpPr>
              <p:spPr bwMode="auto">
                <a:xfrm>
                  <a:off x="5417" y="20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8" name="Oval 1340"/>
                <p:cNvSpPr>
                  <a:spLocks noChangeAspect="1" noChangeArrowheads="1"/>
                </p:cNvSpPr>
                <p:nvPr/>
              </p:nvSpPr>
              <p:spPr bwMode="auto">
                <a:xfrm>
                  <a:off x="5313" y="20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9" name="Oval 1341"/>
                <p:cNvSpPr>
                  <a:spLocks noChangeAspect="1" noChangeArrowheads="1"/>
                </p:cNvSpPr>
                <p:nvPr/>
              </p:nvSpPr>
              <p:spPr bwMode="auto">
                <a:xfrm>
                  <a:off x="6129" y="23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0" name="Oval 1342"/>
                <p:cNvSpPr>
                  <a:spLocks noChangeAspect="1" noChangeArrowheads="1"/>
                </p:cNvSpPr>
                <p:nvPr/>
              </p:nvSpPr>
              <p:spPr bwMode="auto">
                <a:xfrm>
                  <a:off x="5209" y="202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1" name="Oval 1343"/>
                <p:cNvSpPr>
                  <a:spLocks noChangeAspect="1" noChangeArrowheads="1"/>
                </p:cNvSpPr>
                <p:nvPr/>
              </p:nvSpPr>
              <p:spPr bwMode="auto">
                <a:xfrm>
                  <a:off x="5115" y="19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2" name="Oval 1344"/>
                <p:cNvSpPr>
                  <a:spLocks noChangeAspect="1" noChangeArrowheads="1"/>
                </p:cNvSpPr>
                <p:nvPr/>
              </p:nvSpPr>
              <p:spPr bwMode="auto">
                <a:xfrm>
                  <a:off x="5013" y="19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3" name="Oval 1345"/>
                <p:cNvSpPr>
                  <a:spLocks noChangeAspect="1" noChangeArrowheads="1"/>
                </p:cNvSpPr>
                <p:nvPr/>
              </p:nvSpPr>
              <p:spPr bwMode="auto">
                <a:xfrm>
                  <a:off x="4909" y="194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4" name="Oval 1346"/>
                <p:cNvSpPr>
                  <a:spLocks noChangeAspect="1" noChangeArrowheads="1"/>
                </p:cNvSpPr>
                <p:nvPr/>
              </p:nvSpPr>
              <p:spPr bwMode="auto">
                <a:xfrm>
                  <a:off x="4809" y="19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5" name="Oval 1347"/>
                <p:cNvSpPr>
                  <a:spLocks noChangeAspect="1" noChangeArrowheads="1"/>
                </p:cNvSpPr>
                <p:nvPr/>
              </p:nvSpPr>
              <p:spPr bwMode="auto">
                <a:xfrm>
                  <a:off x="4707" y="19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6" name="Oval 1348"/>
                <p:cNvSpPr>
                  <a:spLocks noChangeAspect="1" noChangeArrowheads="1"/>
                </p:cNvSpPr>
                <p:nvPr/>
              </p:nvSpPr>
              <p:spPr bwMode="auto">
                <a:xfrm>
                  <a:off x="4609"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7" name="Oval 1349"/>
                <p:cNvSpPr>
                  <a:spLocks noChangeAspect="1" noChangeArrowheads="1"/>
                </p:cNvSpPr>
                <p:nvPr/>
              </p:nvSpPr>
              <p:spPr bwMode="auto">
                <a:xfrm>
                  <a:off x="4509" y="185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8" name="Oval 1350"/>
                <p:cNvSpPr>
                  <a:spLocks noChangeAspect="1" noChangeArrowheads="1"/>
                </p:cNvSpPr>
                <p:nvPr/>
              </p:nvSpPr>
              <p:spPr bwMode="auto">
                <a:xfrm>
                  <a:off x="4409" y="183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29" name="Oval 1351"/>
                <p:cNvSpPr>
                  <a:spLocks noChangeAspect="1" noChangeArrowheads="1"/>
                </p:cNvSpPr>
                <p:nvPr/>
              </p:nvSpPr>
              <p:spPr bwMode="auto">
                <a:xfrm>
                  <a:off x="4307" y="18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0" name="Oval 1352"/>
                <p:cNvSpPr>
                  <a:spLocks noChangeAspect="1" noChangeArrowheads="1"/>
                </p:cNvSpPr>
                <p:nvPr/>
              </p:nvSpPr>
              <p:spPr bwMode="auto">
                <a:xfrm>
                  <a:off x="4209" y="18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1" name="Oval 1353"/>
                <p:cNvSpPr>
                  <a:spLocks noChangeAspect="1" noChangeArrowheads="1"/>
                </p:cNvSpPr>
                <p:nvPr/>
              </p:nvSpPr>
              <p:spPr bwMode="auto">
                <a:xfrm>
                  <a:off x="4107" y="178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2" name="Oval 1354"/>
                <p:cNvSpPr>
                  <a:spLocks noChangeAspect="1" noChangeArrowheads="1"/>
                </p:cNvSpPr>
                <p:nvPr/>
              </p:nvSpPr>
              <p:spPr bwMode="auto">
                <a:xfrm>
                  <a:off x="4003" y="17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3" name="Oval 1355"/>
                <p:cNvSpPr>
                  <a:spLocks noChangeAspect="1" noChangeArrowheads="1"/>
                </p:cNvSpPr>
                <p:nvPr/>
              </p:nvSpPr>
              <p:spPr bwMode="auto">
                <a:xfrm>
                  <a:off x="3901" y="17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4" name="Oval 1356"/>
                <p:cNvSpPr>
                  <a:spLocks noChangeAspect="1" noChangeArrowheads="1"/>
                </p:cNvSpPr>
                <p:nvPr/>
              </p:nvSpPr>
              <p:spPr bwMode="auto">
                <a:xfrm>
                  <a:off x="3797" y="17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5" name="Oval 1357"/>
                <p:cNvSpPr>
                  <a:spLocks noChangeAspect="1" noChangeArrowheads="1"/>
                </p:cNvSpPr>
                <p:nvPr/>
              </p:nvSpPr>
              <p:spPr bwMode="auto">
                <a:xfrm>
                  <a:off x="3693" y="174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6" name="Oval 1358"/>
                <p:cNvSpPr>
                  <a:spLocks noChangeAspect="1" noChangeArrowheads="1"/>
                </p:cNvSpPr>
                <p:nvPr/>
              </p:nvSpPr>
              <p:spPr bwMode="auto">
                <a:xfrm>
                  <a:off x="3589" y="173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7" name="Oval 1359"/>
                <p:cNvSpPr>
                  <a:spLocks noChangeAspect="1" noChangeArrowheads="1"/>
                </p:cNvSpPr>
                <p:nvPr/>
              </p:nvSpPr>
              <p:spPr bwMode="auto">
                <a:xfrm>
                  <a:off x="3487" y="17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8" name="Oval 1360"/>
                <p:cNvSpPr>
                  <a:spLocks noChangeAspect="1" noChangeArrowheads="1"/>
                </p:cNvSpPr>
                <p:nvPr/>
              </p:nvSpPr>
              <p:spPr bwMode="auto">
                <a:xfrm>
                  <a:off x="3383" y="17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39" name="Oval 1361"/>
                <p:cNvSpPr>
                  <a:spLocks noChangeAspect="1" noChangeArrowheads="1"/>
                </p:cNvSpPr>
                <p:nvPr/>
              </p:nvSpPr>
              <p:spPr bwMode="auto">
                <a:xfrm>
                  <a:off x="3285" y="17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0" name="Oval 1362"/>
                <p:cNvSpPr>
                  <a:spLocks noChangeAspect="1" noChangeArrowheads="1"/>
                </p:cNvSpPr>
                <p:nvPr/>
              </p:nvSpPr>
              <p:spPr bwMode="auto">
                <a:xfrm>
                  <a:off x="3181" y="17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1" name="Oval 1363"/>
                <p:cNvSpPr>
                  <a:spLocks noChangeAspect="1" noChangeArrowheads="1"/>
                </p:cNvSpPr>
                <p:nvPr/>
              </p:nvSpPr>
              <p:spPr bwMode="auto">
                <a:xfrm>
                  <a:off x="3079" y="17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2" name="Oval 1364"/>
                <p:cNvSpPr>
                  <a:spLocks noChangeAspect="1" noChangeArrowheads="1"/>
                </p:cNvSpPr>
                <p:nvPr/>
              </p:nvSpPr>
              <p:spPr bwMode="auto">
                <a:xfrm>
                  <a:off x="2977"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3" name="Oval 1365"/>
                <p:cNvSpPr>
                  <a:spLocks noChangeAspect="1" noChangeArrowheads="1"/>
                </p:cNvSpPr>
                <p:nvPr/>
              </p:nvSpPr>
              <p:spPr bwMode="auto">
                <a:xfrm>
                  <a:off x="2875"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4" name="Oval 1366"/>
                <p:cNvSpPr>
                  <a:spLocks noChangeAspect="1" noChangeArrowheads="1"/>
                </p:cNvSpPr>
                <p:nvPr/>
              </p:nvSpPr>
              <p:spPr bwMode="auto">
                <a:xfrm>
                  <a:off x="2771" y="17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5" name="Oval 1367"/>
                <p:cNvSpPr>
                  <a:spLocks noChangeAspect="1" noChangeArrowheads="1"/>
                </p:cNvSpPr>
                <p:nvPr/>
              </p:nvSpPr>
              <p:spPr bwMode="auto">
                <a:xfrm>
                  <a:off x="2667" y="172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6" name="Oval 1368"/>
                <p:cNvSpPr>
                  <a:spLocks noChangeAspect="1" noChangeArrowheads="1"/>
                </p:cNvSpPr>
                <p:nvPr/>
              </p:nvSpPr>
              <p:spPr bwMode="auto">
                <a:xfrm>
                  <a:off x="2565" y="17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7" name="Oval 1369"/>
                <p:cNvSpPr>
                  <a:spLocks noChangeAspect="1" noChangeArrowheads="1"/>
                </p:cNvSpPr>
                <p:nvPr/>
              </p:nvSpPr>
              <p:spPr bwMode="auto">
                <a:xfrm>
                  <a:off x="2461" y="174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8" name="Oval 1370"/>
                <p:cNvSpPr>
                  <a:spLocks noChangeAspect="1" noChangeArrowheads="1"/>
                </p:cNvSpPr>
                <p:nvPr/>
              </p:nvSpPr>
              <p:spPr bwMode="auto">
                <a:xfrm>
                  <a:off x="2359" y="175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49" name="Oval 1371"/>
                <p:cNvSpPr>
                  <a:spLocks noChangeAspect="1" noChangeArrowheads="1"/>
                </p:cNvSpPr>
                <p:nvPr/>
              </p:nvSpPr>
              <p:spPr bwMode="auto">
                <a:xfrm>
                  <a:off x="2257" y="176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0" name="Oval 1372"/>
                <p:cNvSpPr>
                  <a:spLocks noChangeAspect="1" noChangeArrowheads="1"/>
                </p:cNvSpPr>
                <p:nvPr/>
              </p:nvSpPr>
              <p:spPr bwMode="auto">
                <a:xfrm>
                  <a:off x="2155" y="17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1" name="Oval 1373"/>
                <p:cNvSpPr>
                  <a:spLocks noChangeAspect="1" noChangeArrowheads="1"/>
                </p:cNvSpPr>
                <p:nvPr/>
              </p:nvSpPr>
              <p:spPr bwMode="auto">
                <a:xfrm>
                  <a:off x="2057" y="17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2" name="Oval 1374"/>
                <p:cNvSpPr>
                  <a:spLocks noChangeAspect="1" noChangeArrowheads="1"/>
                </p:cNvSpPr>
                <p:nvPr/>
              </p:nvSpPr>
              <p:spPr bwMode="auto">
                <a:xfrm>
                  <a:off x="1957" y="180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3" name="Oval 1375"/>
                <p:cNvSpPr>
                  <a:spLocks noChangeAspect="1" noChangeArrowheads="1"/>
                </p:cNvSpPr>
                <p:nvPr/>
              </p:nvSpPr>
              <p:spPr bwMode="auto">
                <a:xfrm>
                  <a:off x="1861" y="18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4" name="Oval 1376"/>
                <p:cNvSpPr>
                  <a:spLocks noChangeAspect="1" noChangeArrowheads="1"/>
                </p:cNvSpPr>
                <p:nvPr/>
              </p:nvSpPr>
              <p:spPr bwMode="auto">
                <a:xfrm>
                  <a:off x="1765" y="183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5" name="Oval 1377"/>
                <p:cNvSpPr>
                  <a:spLocks noChangeAspect="1" noChangeArrowheads="1"/>
                </p:cNvSpPr>
                <p:nvPr/>
              </p:nvSpPr>
              <p:spPr bwMode="auto">
                <a:xfrm>
                  <a:off x="1665" y="185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6" name="Oval 1378"/>
                <p:cNvSpPr>
                  <a:spLocks noChangeAspect="1" noChangeArrowheads="1"/>
                </p:cNvSpPr>
                <p:nvPr/>
              </p:nvSpPr>
              <p:spPr bwMode="auto">
                <a:xfrm>
                  <a:off x="1565"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7" name="Oval 1379"/>
                <p:cNvSpPr>
                  <a:spLocks noChangeAspect="1" noChangeArrowheads="1"/>
                </p:cNvSpPr>
                <p:nvPr/>
              </p:nvSpPr>
              <p:spPr bwMode="auto">
                <a:xfrm>
                  <a:off x="1465" y="18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8" name="Oval 1380"/>
                <p:cNvSpPr>
                  <a:spLocks noChangeAspect="1" noChangeArrowheads="1"/>
                </p:cNvSpPr>
                <p:nvPr/>
              </p:nvSpPr>
              <p:spPr bwMode="auto">
                <a:xfrm>
                  <a:off x="1369" y="19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59" name="Oval 1381"/>
                <p:cNvSpPr>
                  <a:spLocks noChangeAspect="1" noChangeArrowheads="1"/>
                </p:cNvSpPr>
                <p:nvPr/>
              </p:nvSpPr>
              <p:spPr bwMode="auto">
                <a:xfrm>
                  <a:off x="1275" y="19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0" name="Oval 1382"/>
                <p:cNvSpPr>
                  <a:spLocks noChangeAspect="1" noChangeArrowheads="1"/>
                </p:cNvSpPr>
                <p:nvPr/>
              </p:nvSpPr>
              <p:spPr bwMode="auto">
                <a:xfrm>
                  <a:off x="1179" y="19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1" name="Oval 1383"/>
                <p:cNvSpPr>
                  <a:spLocks noChangeAspect="1" noChangeArrowheads="1"/>
                </p:cNvSpPr>
                <p:nvPr/>
              </p:nvSpPr>
              <p:spPr bwMode="auto">
                <a:xfrm>
                  <a:off x="1083" y="199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2" name="Oval 1384"/>
                <p:cNvSpPr>
                  <a:spLocks noChangeAspect="1" noChangeArrowheads="1"/>
                </p:cNvSpPr>
                <p:nvPr/>
              </p:nvSpPr>
              <p:spPr bwMode="auto">
                <a:xfrm>
                  <a:off x="985" y="20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3" name="Oval 1385"/>
                <p:cNvSpPr>
                  <a:spLocks noChangeAspect="1" noChangeArrowheads="1"/>
                </p:cNvSpPr>
                <p:nvPr/>
              </p:nvSpPr>
              <p:spPr bwMode="auto">
                <a:xfrm>
                  <a:off x="889" y="204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4" name="Oval 1386"/>
                <p:cNvSpPr>
                  <a:spLocks noChangeAspect="1" noChangeArrowheads="1"/>
                </p:cNvSpPr>
                <p:nvPr/>
              </p:nvSpPr>
              <p:spPr bwMode="auto">
                <a:xfrm>
                  <a:off x="797" y="20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5" name="Oval 1387"/>
                <p:cNvSpPr>
                  <a:spLocks noChangeAspect="1" noChangeArrowheads="1"/>
                </p:cNvSpPr>
                <p:nvPr/>
              </p:nvSpPr>
              <p:spPr bwMode="auto">
                <a:xfrm>
                  <a:off x="699" y="20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6" name="Oval 1388"/>
                <p:cNvSpPr>
                  <a:spLocks noChangeAspect="1" noChangeArrowheads="1"/>
                </p:cNvSpPr>
                <p:nvPr/>
              </p:nvSpPr>
              <p:spPr bwMode="auto">
                <a:xfrm>
                  <a:off x="609" y="21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7" name="Oval 1389"/>
                <p:cNvSpPr>
                  <a:spLocks noChangeAspect="1" noChangeArrowheads="1"/>
                </p:cNvSpPr>
                <p:nvPr/>
              </p:nvSpPr>
              <p:spPr bwMode="auto">
                <a:xfrm>
                  <a:off x="515"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8" name="Oval 1390"/>
                <p:cNvSpPr>
                  <a:spLocks noChangeAspect="1" noChangeArrowheads="1"/>
                </p:cNvSpPr>
                <p:nvPr/>
              </p:nvSpPr>
              <p:spPr bwMode="auto">
                <a:xfrm>
                  <a:off x="42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69" name="Oval 1391"/>
                <p:cNvSpPr>
                  <a:spLocks noChangeAspect="1" noChangeArrowheads="1"/>
                </p:cNvSpPr>
                <p:nvPr/>
              </p:nvSpPr>
              <p:spPr bwMode="auto">
                <a:xfrm>
                  <a:off x="331" y="220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0" name="Oval 1392"/>
                <p:cNvSpPr>
                  <a:spLocks noChangeAspect="1" noChangeArrowheads="1"/>
                </p:cNvSpPr>
                <p:nvPr/>
              </p:nvSpPr>
              <p:spPr bwMode="auto">
                <a:xfrm>
                  <a:off x="241" y="22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1" name="Oval 1393"/>
                <p:cNvSpPr>
                  <a:spLocks noChangeAspect="1" noChangeArrowheads="1"/>
                </p:cNvSpPr>
                <p:nvPr/>
              </p:nvSpPr>
              <p:spPr bwMode="auto">
                <a:xfrm>
                  <a:off x="149" y="22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2" name="Oval 1394"/>
                <p:cNvSpPr>
                  <a:spLocks noChangeAspect="1" noChangeArrowheads="1"/>
                </p:cNvSpPr>
                <p:nvPr/>
              </p:nvSpPr>
              <p:spPr bwMode="auto">
                <a:xfrm>
                  <a:off x="63" y="229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73" name="Oval 1395"/>
                <p:cNvSpPr>
                  <a:spLocks noChangeAspect="1" noChangeArrowheads="1"/>
                </p:cNvSpPr>
                <p:nvPr/>
              </p:nvSpPr>
              <p:spPr bwMode="auto">
                <a:xfrm>
                  <a:off x="-2" y="23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47" name="Group 1396"/>
              <p:cNvGrpSpPr>
                <a:grpSpLocks/>
              </p:cNvGrpSpPr>
              <p:nvPr/>
            </p:nvGrpSpPr>
            <p:grpSpPr bwMode="auto">
              <a:xfrm>
                <a:off x="9" y="2873"/>
                <a:ext cx="4689" cy="543"/>
                <a:chOff x="-2" y="1713"/>
                <a:chExt cx="6240" cy="728"/>
              </a:xfrm>
            </p:grpSpPr>
            <p:sp>
              <p:nvSpPr>
                <p:cNvPr id="2548" name="Oval 1397"/>
                <p:cNvSpPr>
                  <a:spLocks noChangeAspect="1" noChangeArrowheads="1"/>
                </p:cNvSpPr>
                <p:nvPr/>
              </p:nvSpPr>
              <p:spPr bwMode="auto">
                <a:xfrm>
                  <a:off x="6033" y="22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49" name="Oval 1398"/>
                <p:cNvSpPr>
                  <a:spLocks noChangeAspect="1" noChangeArrowheads="1"/>
                </p:cNvSpPr>
                <p:nvPr/>
              </p:nvSpPr>
              <p:spPr bwMode="auto">
                <a:xfrm>
                  <a:off x="5935" y="22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0" name="Oval 1399"/>
                <p:cNvSpPr>
                  <a:spLocks noChangeAspect="1" noChangeArrowheads="1"/>
                </p:cNvSpPr>
                <p:nvPr/>
              </p:nvSpPr>
              <p:spPr bwMode="auto">
                <a:xfrm>
                  <a:off x="5833" y="22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1" name="Oval 1400"/>
                <p:cNvSpPr>
                  <a:spLocks noChangeAspect="1" noChangeArrowheads="1"/>
                </p:cNvSpPr>
                <p:nvPr/>
              </p:nvSpPr>
              <p:spPr bwMode="auto">
                <a:xfrm>
                  <a:off x="573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2" name="Oval 1401"/>
                <p:cNvSpPr>
                  <a:spLocks noChangeAspect="1" noChangeArrowheads="1"/>
                </p:cNvSpPr>
                <p:nvPr/>
              </p:nvSpPr>
              <p:spPr bwMode="auto">
                <a:xfrm>
                  <a:off x="5629"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3" name="Oval 1402"/>
                <p:cNvSpPr>
                  <a:spLocks noChangeAspect="1" noChangeArrowheads="1"/>
                </p:cNvSpPr>
                <p:nvPr/>
              </p:nvSpPr>
              <p:spPr bwMode="auto">
                <a:xfrm>
                  <a:off x="5525" y="21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4" name="Oval 1403"/>
                <p:cNvSpPr>
                  <a:spLocks noChangeAspect="1" noChangeArrowheads="1"/>
                </p:cNvSpPr>
                <p:nvPr/>
              </p:nvSpPr>
              <p:spPr bwMode="auto">
                <a:xfrm>
                  <a:off x="5417" y="20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5" name="Oval 1404"/>
                <p:cNvSpPr>
                  <a:spLocks noChangeAspect="1" noChangeArrowheads="1"/>
                </p:cNvSpPr>
                <p:nvPr/>
              </p:nvSpPr>
              <p:spPr bwMode="auto">
                <a:xfrm>
                  <a:off x="5313" y="20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6" name="Oval 1405"/>
                <p:cNvSpPr>
                  <a:spLocks noChangeAspect="1" noChangeArrowheads="1"/>
                </p:cNvSpPr>
                <p:nvPr/>
              </p:nvSpPr>
              <p:spPr bwMode="auto">
                <a:xfrm>
                  <a:off x="6129" y="23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7" name="Oval 1406"/>
                <p:cNvSpPr>
                  <a:spLocks noChangeAspect="1" noChangeArrowheads="1"/>
                </p:cNvSpPr>
                <p:nvPr/>
              </p:nvSpPr>
              <p:spPr bwMode="auto">
                <a:xfrm>
                  <a:off x="5209" y="202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8" name="Oval 1407"/>
                <p:cNvSpPr>
                  <a:spLocks noChangeAspect="1" noChangeArrowheads="1"/>
                </p:cNvSpPr>
                <p:nvPr/>
              </p:nvSpPr>
              <p:spPr bwMode="auto">
                <a:xfrm>
                  <a:off x="5115" y="19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59" name="Oval 1408"/>
                <p:cNvSpPr>
                  <a:spLocks noChangeAspect="1" noChangeArrowheads="1"/>
                </p:cNvSpPr>
                <p:nvPr/>
              </p:nvSpPr>
              <p:spPr bwMode="auto">
                <a:xfrm>
                  <a:off x="5013" y="19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0" name="Oval 1409"/>
                <p:cNvSpPr>
                  <a:spLocks noChangeAspect="1" noChangeArrowheads="1"/>
                </p:cNvSpPr>
                <p:nvPr/>
              </p:nvSpPr>
              <p:spPr bwMode="auto">
                <a:xfrm>
                  <a:off x="4909" y="194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1" name="Oval 1410"/>
                <p:cNvSpPr>
                  <a:spLocks noChangeAspect="1" noChangeArrowheads="1"/>
                </p:cNvSpPr>
                <p:nvPr/>
              </p:nvSpPr>
              <p:spPr bwMode="auto">
                <a:xfrm>
                  <a:off x="4809" y="19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2" name="Oval 1411"/>
                <p:cNvSpPr>
                  <a:spLocks noChangeAspect="1" noChangeArrowheads="1"/>
                </p:cNvSpPr>
                <p:nvPr/>
              </p:nvSpPr>
              <p:spPr bwMode="auto">
                <a:xfrm>
                  <a:off x="4707" y="19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3" name="Oval 1412"/>
                <p:cNvSpPr>
                  <a:spLocks noChangeAspect="1" noChangeArrowheads="1"/>
                </p:cNvSpPr>
                <p:nvPr/>
              </p:nvSpPr>
              <p:spPr bwMode="auto">
                <a:xfrm>
                  <a:off x="4609"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4" name="Oval 1413"/>
                <p:cNvSpPr>
                  <a:spLocks noChangeAspect="1" noChangeArrowheads="1"/>
                </p:cNvSpPr>
                <p:nvPr/>
              </p:nvSpPr>
              <p:spPr bwMode="auto">
                <a:xfrm>
                  <a:off x="4509" y="185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5" name="Oval 1414"/>
                <p:cNvSpPr>
                  <a:spLocks noChangeAspect="1" noChangeArrowheads="1"/>
                </p:cNvSpPr>
                <p:nvPr/>
              </p:nvSpPr>
              <p:spPr bwMode="auto">
                <a:xfrm>
                  <a:off x="4409" y="183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6" name="Oval 1415"/>
                <p:cNvSpPr>
                  <a:spLocks noChangeAspect="1" noChangeArrowheads="1"/>
                </p:cNvSpPr>
                <p:nvPr/>
              </p:nvSpPr>
              <p:spPr bwMode="auto">
                <a:xfrm>
                  <a:off x="4307" y="18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7" name="Oval 1416"/>
                <p:cNvSpPr>
                  <a:spLocks noChangeAspect="1" noChangeArrowheads="1"/>
                </p:cNvSpPr>
                <p:nvPr/>
              </p:nvSpPr>
              <p:spPr bwMode="auto">
                <a:xfrm>
                  <a:off x="4209" y="180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8" name="Oval 1417"/>
                <p:cNvSpPr>
                  <a:spLocks noChangeAspect="1" noChangeArrowheads="1"/>
                </p:cNvSpPr>
                <p:nvPr/>
              </p:nvSpPr>
              <p:spPr bwMode="auto">
                <a:xfrm>
                  <a:off x="4107" y="178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69" name="Oval 1418"/>
                <p:cNvSpPr>
                  <a:spLocks noChangeAspect="1" noChangeArrowheads="1"/>
                </p:cNvSpPr>
                <p:nvPr/>
              </p:nvSpPr>
              <p:spPr bwMode="auto">
                <a:xfrm>
                  <a:off x="4003" y="17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0" name="Oval 1419"/>
                <p:cNvSpPr>
                  <a:spLocks noChangeAspect="1" noChangeArrowheads="1"/>
                </p:cNvSpPr>
                <p:nvPr/>
              </p:nvSpPr>
              <p:spPr bwMode="auto">
                <a:xfrm>
                  <a:off x="3901" y="17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1" name="Oval 1420"/>
                <p:cNvSpPr>
                  <a:spLocks noChangeAspect="1" noChangeArrowheads="1"/>
                </p:cNvSpPr>
                <p:nvPr/>
              </p:nvSpPr>
              <p:spPr bwMode="auto">
                <a:xfrm>
                  <a:off x="3797" y="175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2" name="Oval 1421"/>
                <p:cNvSpPr>
                  <a:spLocks noChangeAspect="1" noChangeArrowheads="1"/>
                </p:cNvSpPr>
                <p:nvPr/>
              </p:nvSpPr>
              <p:spPr bwMode="auto">
                <a:xfrm>
                  <a:off x="3693" y="174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3" name="Oval 1422"/>
                <p:cNvSpPr>
                  <a:spLocks noChangeAspect="1" noChangeArrowheads="1"/>
                </p:cNvSpPr>
                <p:nvPr/>
              </p:nvSpPr>
              <p:spPr bwMode="auto">
                <a:xfrm>
                  <a:off x="3589" y="173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4" name="Oval 1423"/>
                <p:cNvSpPr>
                  <a:spLocks noChangeAspect="1" noChangeArrowheads="1"/>
                </p:cNvSpPr>
                <p:nvPr/>
              </p:nvSpPr>
              <p:spPr bwMode="auto">
                <a:xfrm>
                  <a:off x="3487" y="172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5" name="Oval 1424"/>
                <p:cNvSpPr>
                  <a:spLocks noChangeAspect="1" noChangeArrowheads="1"/>
                </p:cNvSpPr>
                <p:nvPr/>
              </p:nvSpPr>
              <p:spPr bwMode="auto">
                <a:xfrm>
                  <a:off x="3383" y="17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6" name="Oval 1425"/>
                <p:cNvSpPr>
                  <a:spLocks noChangeAspect="1" noChangeArrowheads="1"/>
                </p:cNvSpPr>
                <p:nvPr/>
              </p:nvSpPr>
              <p:spPr bwMode="auto">
                <a:xfrm>
                  <a:off x="3285" y="171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7" name="Oval 1426"/>
                <p:cNvSpPr>
                  <a:spLocks noChangeAspect="1" noChangeArrowheads="1"/>
                </p:cNvSpPr>
                <p:nvPr/>
              </p:nvSpPr>
              <p:spPr bwMode="auto">
                <a:xfrm>
                  <a:off x="3181" y="171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8" name="Oval 1427"/>
                <p:cNvSpPr>
                  <a:spLocks noChangeAspect="1" noChangeArrowheads="1"/>
                </p:cNvSpPr>
                <p:nvPr/>
              </p:nvSpPr>
              <p:spPr bwMode="auto">
                <a:xfrm>
                  <a:off x="3079" y="17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79" name="Oval 1428"/>
                <p:cNvSpPr>
                  <a:spLocks noChangeAspect="1" noChangeArrowheads="1"/>
                </p:cNvSpPr>
                <p:nvPr/>
              </p:nvSpPr>
              <p:spPr bwMode="auto">
                <a:xfrm>
                  <a:off x="2977"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0" name="Oval 1429"/>
                <p:cNvSpPr>
                  <a:spLocks noChangeAspect="1" noChangeArrowheads="1"/>
                </p:cNvSpPr>
                <p:nvPr/>
              </p:nvSpPr>
              <p:spPr bwMode="auto">
                <a:xfrm>
                  <a:off x="2875" y="171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1" name="Oval 1430"/>
                <p:cNvSpPr>
                  <a:spLocks noChangeAspect="1" noChangeArrowheads="1"/>
                </p:cNvSpPr>
                <p:nvPr/>
              </p:nvSpPr>
              <p:spPr bwMode="auto">
                <a:xfrm>
                  <a:off x="2771" y="17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2" name="Oval 1431"/>
                <p:cNvSpPr>
                  <a:spLocks noChangeAspect="1" noChangeArrowheads="1"/>
                </p:cNvSpPr>
                <p:nvPr/>
              </p:nvSpPr>
              <p:spPr bwMode="auto">
                <a:xfrm>
                  <a:off x="2667" y="172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3" name="Oval 1432"/>
                <p:cNvSpPr>
                  <a:spLocks noChangeAspect="1" noChangeArrowheads="1"/>
                </p:cNvSpPr>
                <p:nvPr/>
              </p:nvSpPr>
              <p:spPr bwMode="auto">
                <a:xfrm>
                  <a:off x="2565" y="17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4" name="Oval 1433"/>
                <p:cNvSpPr>
                  <a:spLocks noChangeAspect="1" noChangeArrowheads="1"/>
                </p:cNvSpPr>
                <p:nvPr/>
              </p:nvSpPr>
              <p:spPr bwMode="auto">
                <a:xfrm>
                  <a:off x="2461" y="174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5" name="Oval 1434"/>
                <p:cNvSpPr>
                  <a:spLocks noChangeAspect="1" noChangeArrowheads="1"/>
                </p:cNvSpPr>
                <p:nvPr/>
              </p:nvSpPr>
              <p:spPr bwMode="auto">
                <a:xfrm>
                  <a:off x="2359" y="175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6" name="Oval 1435"/>
                <p:cNvSpPr>
                  <a:spLocks noChangeAspect="1" noChangeArrowheads="1"/>
                </p:cNvSpPr>
                <p:nvPr/>
              </p:nvSpPr>
              <p:spPr bwMode="auto">
                <a:xfrm>
                  <a:off x="2257" y="176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7" name="Oval 1436"/>
                <p:cNvSpPr>
                  <a:spLocks noChangeAspect="1" noChangeArrowheads="1"/>
                </p:cNvSpPr>
                <p:nvPr/>
              </p:nvSpPr>
              <p:spPr bwMode="auto">
                <a:xfrm>
                  <a:off x="2155" y="17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8" name="Oval 1437"/>
                <p:cNvSpPr>
                  <a:spLocks noChangeAspect="1" noChangeArrowheads="1"/>
                </p:cNvSpPr>
                <p:nvPr/>
              </p:nvSpPr>
              <p:spPr bwMode="auto">
                <a:xfrm>
                  <a:off x="2057" y="17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89" name="Oval 1438"/>
                <p:cNvSpPr>
                  <a:spLocks noChangeAspect="1" noChangeArrowheads="1"/>
                </p:cNvSpPr>
                <p:nvPr/>
              </p:nvSpPr>
              <p:spPr bwMode="auto">
                <a:xfrm>
                  <a:off x="1957" y="180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0" name="Oval 1439"/>
                <p:cNvSpPr>
                  <a:spLocks noChangeAspect="1" noChangeArrowheads="1"/>
                </p:cNvSpPr>
                <p:nvPr/>
              </p:nvSpPr>
              <p:spPr bwMode="auto">
                <a:xfrm>
                  <a:off x="1861" y="18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1" name="Oval 1440"/>
                <p:cNvSpPr>
                  <a:spLocks noChangeAspect="1" noChangeArrowheads="1"/>
                </p:cNvSpPr>
                <p:nvPr/>
              </p:nvSpPr>
              <p:spPr bwMode="auto">
                <a:xfrm>
                  <a:off x="1765" y="183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2" name="Oval 1441"/>
                <p:cNvSpPr>
                  <a:spLocks noChangeAspect="1" noChangeArrowheads="1"/>
                </p:cNvSpPr>
                <p:nvPr/>
              </p:nvSpPr>
              <p:spPr bwMode="auto">
                <a:xfrm>
                  <a:off x="1665" y="185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3" name="Oval 1442"/>
                <p:cNvSpPr>
                  <a:spLocks noChangeAspect="1" noChangeArrowheads="1"/>
                </p:cNvSpPr>
                <p:nvPr/>
              </p:nvSpPr>
              <p:spPr bwMode="auto">
                <a:xfrm>
                  <a:off x="1565" y="187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4" name="Oval 1443"/>
                <p:cNvSpPr>
                  <a:spLocks noChangeAspect="1" noChangeArrowheads="1"/>
                </p:cNvSpPr>
                <p:nvPr/>
              </p:nvSpPr>
              <p:spPr bwMode="auto">
                <a:xfrm>
                  <a:off x="1465" y="189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5" name="Oval 1444"/>
                <p:cNvSpPr>
                  <a:spLocks noChangeAspect="1" noChangeArrowheads="1"/>
                </p:cNvSpPr>
                <p:nvPr/>
              </p:nvSpPr>
              <p:spPr bwMode="auto">
                <a:xfrm>
                  <a:off x="1369" y="19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6" name="Oval 1445"/>
                <p:cNvSpPr>
                  <a:spLocks noChangeAspect="1" noChangeArrowheads="1"/>
                </p:cNvSpPr>
                <p:nvPr/>
              </p:nvSpPr>
              <p:spPr bwMode="auto">
                <a:xfrm>
                  <a:off x="1275" y="19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7" name="Oval 1446"/>
                <p:cNvSpPr>
                  <a:spLocks noChangeAspect="1" noChangeArrowheads="1"/>
                </p:cNvSpPr>
                <p:nvPr/>
              </p:nvSpPr>
              <p:spPr bwMode="auto">
                <a:xfrm>
                  <a:off x="1179" y="19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8" name="Oval 1447"/>
                <p:cNvSpPr>
                  <a:spLocks noChangeAspect="1" noChangeArrowheads="1"/>
                </p:cNvSpPr>
                <p:nvPr/>
              </p:nvSpPr>
              <p:spPr bwMode="auto">
                <a:xfrm>
                  <a:off x="1083" y="199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599" name="Oval 1448"/>
                <p:cNvSpPr>
                  <a:spLocks noChangeAspect="1" noChangeArrowheads="1"/>
                </p:cNvSpPr>
                <p:nvPr/>
              </p:nvSpPr>
              <p:spPr bwMode="auto">
                <a:xfrm>
                  <a:off x="985" y="201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0" name="Oval 1449"/>
                <p:cNvSpPr>
                  <a:spLocks noChangeAspect="1" noChangeArrowheads="1"/>
                </p:cNvSpPr>
                <p:nvPr/>
              </p:nvSpPr>
              <p:spPr bwMode="auto">
                <a:xfrm>
                  <a:off x="889" y="204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1" name="Oval 1450"/>
                <p:cNvSpPr>
                  <a:spLocks noChangeAspect="1" noChangeArrowheads="1"/>
                </p:cNvSpPr>
                <p:nvPr/>
              </p:nvSpPr>
              <p:spPr bwMode="auto">
                <a:xfrm>
                  <a:off x="797" y="207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2" name="Oval 1451"/>
                <p:cNvSpPr>
                  <a:spLocks noChangeAspect="1" noChangeArrowheads="1"/>
                </p:cNvSpPr>
                <p:nvPr/>
              </p:nvSpPr>
              <p:spPr bwMode="auto">
                <a:xfrm>
                  <a:off x="699" y="209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3" name="Oval 1452"/>
                <p:cNvSpPr>
                  <a:spLocks noChangeAspect="1" noChangeArrowheads="1"/>
                </p:cNvSpPr>
                <p:nvPr/>
              </p:nvSpPr>
              <p:spPr bwMode="auto">
                <a:xfrm>
                  <a:off x="609" y="212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4" name="Oval 1453"/>
                <p:cNvSpPr>
                  <a:spLocks noChangeAspect="1" noChangeArrowheads="1"/>
                </p:cNvSpPr>
                <p:nvPr/>
              </p:nvSpPr>
              <p:spPr bwMode="auto">
                <a:xfrm>
                  <a:off x="515" y="214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5" name="Oval 1454"/>
                <p:cNvSpPr>
                  <a:spLocks noChangeAspect="1" noChangeArrowheads="1"/>
                </p:cNvSpPr>
                <p:nvPr/>
              </p:nvSpPr>
              <p:spPr bwMode="auto">
                <a:xfrm>
                  <a:off x="423" y="2181"/>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6" name="Oval 1455"/>
                <p:cNvSpPr>
                  <a:spLocks noChangeAspect="1" noChangeArrowheads="1"/>
                </p:cNvSpPr>
                <p:nvPr/>
              </p:nvSpPr>
              <p:spPr bwMode="auto">
                <a:xfrm>
                  <a:off x="331" y="2209"/>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7" name="Oval 1456"/>
                <p:cNvSpPr>
                  <a:spLocks noChangeAspect="1" noChangeArrowheads="1"/>
                </p:cNvSpPr>
                <p:nvPr/>
              </p:nvSpPr>
              <p:spPr bwMode="auto">
                <a:xfrm>
                  <a:off x="241" y="223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8" name="Oval 1457"/>
                <p:cNvSpPr>
                  <a:spLocks noChangeAspect="1" noChangeArrowheads="1"/>
                </p:cNvSpPr>
                <p:nvPr/>
              </p:nvSpPr>
              <p:spPr bwMode="auto">
                <a:xfrm>
                  <a:off x="149" y="2263"/>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09" name="Oval 1458"/>
                <p:cNvSpPr>
                  <a:spLocks noChangeAspect="1" noChangeArrowheads="1"/>
                </p:cNvSpPr>
                <p:nvPr/>
              </p:nvSpPr>
              <p:spPr bwMode="auto">
                <a:xfrm>
                  <a:off x="63" y="2297"/>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sp>
              <p:nvSpPr>
                <p:cNvPr id="2610" name="Oval 1459"/>
                <p:cNvSpPr>
                  <a:spLocks noChangeAspect="1" noChangeArrowheads="1"/>
                </p:cNvSpPr>
                <p:nvPr/>
              </p:nvSpPr>
              <p:spPr bwMode="auto">
                <a:xfrm>
                  <a:off x="-2" y="2325"/>
                  <a:ext cx="109" cy="114"/>
                </a:xfrm>
                <a:prstGeom prst="ellipse">
                  <a:avLst/>
                </a:prstGeom>
                <a:gradFill rotWithShape="1">
                  <a:gsLst>
                    <a:gs pos="0">
                      <a:srgbClr val="6AB8F5"/>
                    </a:gs>
                    <a:gs pos="100000">
                      <a:srgbClr val="073F69"/>
                    </a:gs>
                  </a:gsLst>
                  <a:path path="shape">
                    <a:fillToRect l="50000" t="50000" r="50000" b="50000"/>
                  </a:path>
                </a:gradFill>
                <a:ln w="9525">
                  <a:solidFill>
                    <a:schemeClr val="tx1"/>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grpSp>
      </p:grpSp>
      <p:pic>
        <p:nvPicPr>
          <p:cNvPr id="2051" name="Picture 793" descr="Mitochondria1"/>
          <p:cNvPicPr>
            <a:picLocks noChangeAspect="1" noChangeArrowheads="1"/>
          </p:cNvPicPr>
          <p:nvPr/>
        </p:nvPicPr>
        <p:blipFill>
          <a:blip r:embed="rId3">
            <a:lum bright="-16000" contrast="-34000"/>
            <a:extLst>
              <a:ext uri="{28A0092B-C50C-407E-A947-70E740481C1C}">
                <a14:useLocalDpi xmlns:a14="http://schemas.microsoft.com/office/drawing/2010/main" val="0"/>
              </a:ext>
            </a:extLst>
          </a:blip>
          <a:srcRect/>
          <a:stretch>
            <a:fillRect/>
          </a:stretch>
        </p:blipFill>
        <p:spPr bwMode="auto">
          <a:xfrm>
            <a:off x="5222844" y="3228000"/>
            <a:ext cx="3350943" cy="9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2" name="Group 797"/>
          <p:cNvGrpSpPr>
            <a:grpSpLocks/>
          </p:cNvGrpSpPr>
          <p:nvPr/>
        </p:nvGrpSpPr>
        <p:grpSpPr bwMode="auto">
          <a:xfrm>
            <a:off x="4698066" y="313715"/>
            <a:ext cx="882444" cy="1164000"/>
            <a:chOff x="3205" y="366"/>
            <a:chExt cx="602" cy="1358"/>
          </a:xfrm>
        </p:grpSpPr>
        <p:grpSp>
          <p:nvGrpSpPr>
            <p:cNvPr id="2520" name="Group 667"/>
            <p:cNvGrpSpPr>
              <a:grpSpLocks/>
            </p:cNvGrpSpPr>
            <p:nvPr/>
          </p:nvGrpSpPr>
          <p:grpSpPr bwMode="auto">
            <a:xfrm rot="-159768">
              <a:off x="3363" y="470"/>
              <a:ext cx="281" cy="1217"/>
              <a:chOff x="1819" y="1701"/>
              <a:chExt cx="249" cy="1044"/>
            </a:xfrm>
          </p:grpSpPr>
          <p:sp>
            <p:nvSpPr>
              <p:cNvPr id="2539" name="Freeform 668"/>
              <p:cNvSpPr>
                <a:spLocks/>
              </p:cNvSpPr>
              <p:nvPr/>
            </p:nvSpPr>
            <p:spPr bwMode="auto">
              <a:xfrm rot="194908">
                <a:off x="1819" y="1724"/>
                <a:ext cx="249" cy="1021"/>
              </a:xfrm>
              <a:custGeom>
                <a:avLst/>
                <a:gdLst>
                  <a:gd name="T0" fmla="*/ 239 w 231"/>
                  <a:gd name="T1" fmla="*/ 473 h 1021"/>
                  <a:gd name="T2" fmla="*/ 249 w 231"/>
                  <a:gd name="T3" fmla="*/ 225 h 1021"/>
                  <a:gd name="T4" fmla="*/ 123 w 231"/>
                  <a:gd name="T5" fmla="*/ 3 h 1021"/>
                  <a:gd name="T6" fmla="*/ 6 w 231"/>
                  <a:gd name="T7" fmla="*/ 245 h 1021"/>
                  <a:gd name="T8" fmla="*/ 163 w 231"/>
                  <a:gd name="T9" fmla="*/ 477 h 1021"/>
                  <a:gd name="T10" fmla="*/ 161 w 231"/>
                  <a:gd name="T11" fmla="*/ 717 h 1021"/>
                  <a:gd name="T12" fmla="*/ 102 w 231"/>
                  <a:gd name="T13" fmla="*/ 971 h 1021"/>
                  <a:gd name="T14" fmla="*/ 165 w 231"/>
                  <a:gd name="T15" fmla="*/ 979 h 1021"/>
                  <a:gd name="T16" fmla="*/ 211 w 231"/>
                  <a:gd name="T17" fmla="*/ 719 h 1021"/>
                  <a:gd name="T18" fmla="*/ 239 w 231"/>
                  <a:gd name="T19" fmla="*/ 473 h 10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021"/>
                  <a:gd name="T32" fmla="*/ 231 w 231"/>
                  <a:gd name="T33" fmla="*/ 1021 h 10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021">
                    <a:moveTo>
                      <a:pt x="206" y="473"/>
                    </a:moveTo>
                    <a:cubicBezTo>
                      <a:pt x="218" y="390"/>
                      <a:pt x="231" y="303"/>
                      <a:pt x="214" y="225"/>
                    </a:cubicBezTo>
                    <a:cubicBezTo>
                      <a:pt x="200" y="148"/>
                      <a:pt x="141" y="0"/>
                      <a:pt x="106" y="3"/>
                    </a:cubicBezTo>
                    <a:cubicBezTo>
                      <a:pt x="71" y="6"/>
                      <a:pt x="0" y="166"/>
                      <a:pt x="6" y="245"/>
                    </a:cubicBezTo>
                    <a:cubicBezTo>
                      <a:pt x="12" y="324"/>
                      <a:pt x="118" y="398"/>
                      <a:pt x="140" y="477"/>
                    </a:cubicBezTo>
                    <a:cubicBezTo>
                      <a:pt x="162" y="556"/>
                      <a:pt x="147" y="635"/>
                      <a:pt x="138" y="717"/>
                    </a:cubicBezTo>
                    <a:cubicBezTo>
                      <a:pt x="129" y="799"/>
                      <a:pt x="87" y="927"/>
                      <a:pt x="88" y="971"/>
                    </a:cubicBezTo>
                    <a:cubicBezTo>
                      <a:pt x="89" y="1015"/>
                      <a:pt x="126" y="1021"/>
                      <a:pt x="142" y="979"/>
                    </a:cubicBezTo>
                    <a:cubicBezTo>
                      <a:pt x="158" y="937"/>
                      <a:pt x="171" y="803"/>
                      <a:pt x="182" y="719"/>
                    </a:cubicBezTo>
                    <a:cubicBezTo>
                      <a:pt x="193" y="635"/>
                      <a:pt x="201" y="524"/>
                      <a:pt x="206" y="473"/>
                    </a:cubicBezTo>
                    <a:close/>
                  </a:path>
                </a:pathLst>
              </a:custGeom>
              <a:gradFill rotWithShape="1">
                <a:gsLst>
                  <a:gs pos="0">
                    <a:srgbClr val="99FFCC"/>
                  </a:gs>
                  <a:gs pos="100000">
                    <a:srgbClr val="4A9C0C"/>
                  </a:gs>
                </a:gsLst>
                <a:path path="rect">
                  <a:fillToRect l="50000" t="50000" r="50000" b="50000"/>
                </a:path>
              </a:gradFill>
              <a:ln w="6350">
                <a:solidFill>
                  <a:srgbClr val="008000"/>
                </a:solidFill>
                <a:round/>
                <a:headEnd/>
                <a:tailEnd/>
              </a:ln>
              <a:effectLst>
                <a:prstShdw prst="shdw17" dist="17961" dir="2700000">
                  <a:srgbClr val="004D00">
                    <a:alpha val="50000"/>
                  </a:srgbClr>
                </a:prstShdw>
              </a:effectLst>
            </p:spPr>
            <p:txBody>
              <a:bodyPr/>
              <a:lstStyle/>
              <a:p>
                <a:pPr defTabSz="647046" fontAlgn="base">
                  <a:spcBef>
                    <a:spcPct val="0"/>
                  </a:spcBef>
                  <a:spcAft>
                    <a:spcPct val="0"/>
                  </a:spcAft>
                </a:pPr>
                <a:endParaRPr lang="hr-HR" sz="800" b="1">
                  <a:solidFill>
                    <a:srgbClr val="000000"/>
                  </a:solidFill>
                </a:endParaRPr>
              </a:p>
            </p:txBody>
          </p:sp>
          <p:sp>
            <p:nvSpPr>
              <p:cNvPr id="2540" name="Oval 669"/>
              <p:cNvSpPr>
                <a:spLocks noChangeArrowheads="1"/>
              </p:cNvSpPr>
              <p:nvPr/>
            </p:nvSpPr>
            <p:spPr bwMode="auto">
              <a:xfrm rot="5002599">
                <a:off x="1747" y="1897"/>
                <a:ext cx="509" cy="118"/>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21" name="Group 674"/>
            <p:cNvGrpSpPr>
              <a:grpSpLocks/>
            </p:cNvGrpSpPr>
            <p:nvPr/>
          </p:nvGrpSpPr>
          <p:grpSpPr bwMode="auto">
            <a:xfrm rot="-159768">
              <a:off x="3480" y="503"/>
              <a:ext cx="327" cy="1218"/>
              <a:chOff x="2654" y="1716"/>
              <a:chExt cx="259" cy="1045"/>
            </a:xfrm>
          </p:grpSpPr>
          <p:sp>
            <p:nvSpPr>
              <p:cNvPr id="2537" name="Freeform 675"/>
              <p:cNvSpPr>
                <a:spLocks/>
              </p:cNvSpPr>
              <p:nvPr/>
            </p:nvSpPr>
            <p:spPr bwMode="auto">
              <a:xfrm rot="227969" flipH="1">
                <a:off x="2654" y="1736"/>
                <a:ext cx="253" cy="1025"/>
              </a:xfrm>
              <a:custGeom>
                <a:avLst/>
                <a:gdLst>
                  <a:gd name="T0" fmla="*/ 29 w 235"/>
                  <a:gd name="T1" fmla="*/ 473 h 1025"/>
                  <a:gd name="T2" fmla="*/ 19 w 235"/>
                  <a:gd name="T3" fmla="*/ 225 h 1025"/>
                  <a:gd name="T4" fmla="*/ 145 w 235"/>
                  <a:gd name="T5" fmla="*/ 3 h 1025"/>
                  <a:gd name="T6" fmla="*/ 261 w 235"/>
                  <a:gd name="T7" fmla="*/ 245 h 1025"/>
                  <a:gd name="T8" fmla="*/ 106 w 235"/>
                  <a:gd name="T9" fmla="*/ 477 h 1025"/>
                  <a:gd name="T10" fmla="*/ 152 w 235"/>
                  <a:gd name="T11" fmla="*/ 711 h 1025"/>
                  <a:gd name="T12" fmla="*/ 263 w 235"/>
                  <a:gd name="T13" fmla="*/ 977 h 1025"/>
                  <a:gd name="T14" fmla="*/ 208 w 235"/>
                  <a:gd name="T15" fmla="*/ 983 h 1025"/>
                  <a:gd name="T16" fmla="*/ 101 w 235"/>
                  <a:gd name="T17" fmla="*/ 725 h 1025"/>
                  <a:gd name="T18" fmla="*/ 29 w 235"/>
                  <a:gd name="T19" fmla="*/ 473 h 10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1025"/>
                  <a:gd name="T32" fmla="*/ 235 w 235"/>
                  <a:gd name="T33" fmla="*/ 1025 h 10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1025">
                    <a:moveTo>
                      <a:pt x="25" y="473"/>
                    </a:moveTo>
                    <a:cubicBezTo>
                      <a:pt x="13" y="390"/>
                      <a:pt x="0" y="303"/>
                      <a:pt x="17" y="225"/>
                    </a:cubicBezTo>
                    <a:cubicBezTo>
                      <a:pt x="31" y="148"/>
                      <a:pt x="90" y="0"/>
                      <a:pt x="125" y="3"/>
                    </a:cubicBezTo>
                    <a:cubicBezTo>
                      <a:pt x="160" y="6"/>
                      <a:pt x="231" y="166"/>
                      <a:pt x="225" y="245"/>
                    </a:cubicBezTo>
                    <a:cubicBezTo>
                      <a:pt x="219" y="324"/>
                      <a:pt x="107" y="399"/>
                      <a:pt x="91" y="477"/>
                    </a:cubicBezTo>
                    <a:cubicBezTo>
                      <a:pt x="75" y="555"/>
                      <a:pt x="108" y="628"/>
                      <a:pt x="131" y="711"/>
                    </a:cubicBezTo>
                    <a:cubicBezTo>
                      <a:pt x="154" y="794"/>
                      <a:pt x="219" y="932"/>
                      <a:pt x="227" y="977"/>
                    </a:cubicBezTo>
                    <a:cubicBezTo>
                      <a:pt x="235" y="1022"/>
                      <a:pt x="202" y="1025"/>
                      <a:pt x="179" y="983"/>
                    </a:cubicBezTo>
                    <a:cubicBezTo>
                      <a:pt x="156" y="941"/>
                      <a:pt x="113" y="810"/>
                      <a:pt x="87" y="725"/>
                    </a:cubicBezTo>
                    <a:cubicBezTo>
                      <a:pt x="61" y="640"/>
                      <a:pt x="37" y="556"/>
                      <a:pt x="25" y="473"/>
                    </a:cubicBezTo>
                    <a:close/>
                  </a:path>
                </a:pathLst>
              </a:custGeom>
              <a:gradFill rotWithShape="1">
                <a:gsLst>
                  <a:gs pos="0">
                    <a:srgbClr val="99FFCC"/>
                  </a:gs>
                  <a:gs pos="100000">
                    <a:srgbClr val="4A9C0C"/>
                  </a:gs>
                </a:gsLst>
                <a:path path="rect">
                  <a:fillToRect l="50000" t="50000" r="50000" b="50000"/>
                </a:path>
              </a:gradFill>
              <a:ln w="6350">
                <a:solidFill>
                  <a:srgbClr val="008000"/>
                </a:solidFill>
                <a:round/>
                <a:headEnd/>
                <a:tailEnd/>
              </a:ln>
              <a:effectLst>
                <a:prstShdw prst="shdw17" dist="17961" dir="2700000">
                  <a:srgbClr val="004D00">
                    <a:alpha val="50000"/>
                  </a:srgbClr>
                </a:prstShdw>
              </a:effectLst>
            </p:spPr>
            <p:txBody>
              <a:bodyPr/>
              <a:lstStyle/>
              <a:p>
                <a:pPr defTabSz="647046" fontAlgn="base">
                  <a:spcBef>
                    <a:spcPct val="0"/>
                  </a:spcBef>
                  <a:spcAft>
                    <a:spcPct val="0"/>
                  </a:spcAft>
                </a:pPr>
                <a:endParaRPr lang="hr-HR" sz="800" b="1">
                  <a:solidFill>
                    <a:srgbClr val="000000"/>
                  </a:solidFill>
                </a:endParaRPr>
              </a:p>
            </p:txBody>
          </p:sp>
          <p:sp>
            <p:nvSpPr>
              <p:cNvPr id="2538" name="Oval 676"/>
              <p:cNvSpPr>
                <a:spLocks noChangeArrowheads="1"/>
              </p:cNvSpPr>
              <p:nvPr/>
            </p:nvSpPr>
            <p:spPr bwMode="auto">
              <a:xfrm rot="4886076">
                <a:off x="2599" y="1912"/>
                <a:ext cx="509" cy="118"/>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22" name="Group 677"/>
            <p:cNvGrpSpPr>
              <a:grpSpLocks/>
            </p:cNvGrpSpPr>
            <p:nvPr/>
          </p:nvGrpSpPr>
          <p:grpSpPr bwMode="auto">
            <a:xfrm rot="-159768">
              <a:off x="3205" y="508"/>
              <a:ext cx="321" cy="1216"/>
              <a:chOff x="1322" y="1701"/>
              <a:chExt cx="254" cy="1044"/>
            </a:xfrm>
          </p:grpSpPr>
          <p:sp>
            <p:nvSpPr>
              <p:cNvPr id="2535" name="Freeform 678"/>
              <p:cNvSpPr>
                <a:spLocks/>
              </p:cNvSpPr>
              <p:nvPr/>
            </p:nvSpPr>
            <p:spPr bwMode="auto">
              <a:xfrm>
                <a:off x="1323" y="1720"/>
                <a:ext cx="253" cy="1025"/>
              </a:xfrm>
              <a:custGeom>
                <a:avLst/>
                <a:gdLst>
                  <a:gd name="T0" fmla="*/ 29 w 235"/>
                  <a:gd name="T1" fmla="*/ 473 h 1025"/>
                  <a:gd name="T2" fmla="*/ 19 w 235"/>
                  <a:gd name="T3" fmla="*/ 225 h 1025"/>
                  <a:gd name="T4" fmla="*/ 145 w 235"/>
                  <a:gd name="T5" fmla="*/ 3 h 1025"/>
                  <a:gd name="T6" fmla="*/ 261 w 235"/>
                  <a:gd name="T7" fmla="*/ 245 h 1025"/>
                  <a:gd name="T8" fmla="*/ 106 w 235"/>
                  <a:gd name="T9" fmla="*/ 477 h 1025"/>
                  <a:gd name="T10" fmla="*/ 152 w 235"/>
                  <a:gd name="T11" fmla="*/ 711 h 1025"/>
                  <a:gd name="T12" fmla="*/ 263 w 235"/>
                  <a:gd name="T13" fmla="*/ 977 h 1025"/>
                  <a:gd name="T14" fmla="*/ 208 w 235"/>
                  <a:gd name="T15" fmla="*/ 983 h 1025"/>
                  <a:gd name="T16" fmla="*/ 101 w 235"/>
                  <a:gd name="T17" fmla="*/ 725 h 1025"/>
                  <a:gd name="T18" fmla="*/ 29 w 235"/>
                  <a:gd name="T19" fmla="*/ 473 h 10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1025"/>
                  <a:gd name="T32" fmla="*/ 235 w 235"/>
                  <a:gd name="T33" fmla="*/ 1025 h 10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1025">
                    <a:moveTo>
                      <a:pt x="25" y="473"/>
                    </a:moveTo>
                    <a:cubicBezTo>
                      <a:pt x="13" y="390"/>
                      <a:pt x="0" y="303"/>
                      <a:pt x="17" y="225"/>
                    </a:cubicBezTo>
                    <a:cubicBezTo>
                      <a:pt x="31" y="148"/>
                      <a:pt x="90" y="0"/>
                      <a:pt x="125" y="3"/>
                    </a:cubicBezTo>
                    <a:cubicBezTo>
                      <a:pt x="160" y="6"/>
                      <a:pt x="231" y="166"/>
                      <a:pt x="225" y="245"/>
                    </a:cubicBezTo>
                    <a:cubicBezTo>
                      <a:pt x="219" y="324"/>
                      <a:pt x="107" y="399"/>
                      <a:pt x="91" y="477"/>
                    </a:cubicBezTo>
                    <a:cubicBezTo>
                      <a:pt x="75" y="555"/>
                      <a:pt x="108" y="628"/>
                      <a:pt x="131" y="711"/>
                    </a:cubicBezTo>
                    <a:cubicBezTo>
                      <a:pt x="154" y="794"/>
                      <a:pt x="219" y="932"/>
                      <a:pt x="227" y="977"/>
                    </a:cubicBezTo>
                    <a:cubicBezTo>
                      <a:pt x="235" y="1022"/>
                      <a:pt x="202" y="1025"/>
                      <a:pt x="179" y="983"/>
                    </a:cubicBezTo>
                    <a:cubicBezTo>
                      <a:pt x="156" y="941"/>
                      <a:pt x="113" y="810"/>
                      <a:pt x="87" y="725"/>
                    </a:cubicBezTo>
                    <a:cubicBezTo>
                      <a:pt x="61" y="640"/>
                      <a:pt x="37" y="556"/>
                      <a:pt x="25" y="473"/>
                    </a:cubicBezTo>
                    <a:close/>
                  </a:path>
                </a:pathLst>
              </a:custGeom>
              <a:gradFill rotWithShape="1">
                <a:gsLst>
                  <a:gs pos="0">
                    <a:srgbClr val="99FFCC"/>
                  </a:gs>
                  <a:gs pos="100000">
                    <a:srgbClr val="4A9C0C"/>
                  </a:gs>
                </a:gsLst>
                <a:path path="rect">
                  <a:fillToRect l="50000" t="50000" r="50000" b="50000"/>
                </a:path>
              </a:gradFill>
              <a:ln w="6350">
                <a:solidFill>
                  <a:srgbClr val="008000"/>
                </a:solidFill>
                <a:round/>
                <a:headEnd/>
                <a:tailEnd/>
              </a:ln>
              <a:effectLst>
                <a:prstShdw prst="shdw17" dist="17961" dir="2700000">
                  <a:srgbClr val="004D00">
                    <a:alpha val="50000"/>
                  </a:srgbClr>
                </a:prstShdw>
              </a:effectLst>
            </p:spPr>
            <p:txBody>
              <a:bodyPr/>
              <a:lstStyle/>
              <a:p>
                <a:pPr defTabSz="647046" fontAlgn="base">
                  <a:spcBef>
                    <a:spcPct val="0"/>
                  </a:spcBef>
                  <a:spcAft>
                    <a:spcPct val="0"/>
                  </a:spcAft>
                </a:pPr>
                <a:endParaRPr lang="hr-HR" sz="800" b="1">
                  <a:solidFill>
                    <a:srgbClr val="000000"/>
                  </a:solidFill>
                </a:endParaRPr>
              </a:p>
            </p:txBody>
          </p:sp>
          <p:sp>
            <p:nvSpPr>
              <p:cNvPr id="2536" name="Oval 679"/>
              <p:cNvSpPr>
                <a:spLocks noChangeArrowheads="1"/>
              </p:cNvSpPr>
              <p:nvPr/>
            </p:nvSpPr>
            <p:spPr bwMode="auto">
              <a:xfrm rot="5901061">
                <a:off x="1126" y="1897"/>
                <a:ext cx="509" cy="118"/>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523" name="Text Box 680"/>
            <p:cNvSpPr txBox="1">
              <a:spLocks noChangeArrowheads="1"/>
            </p:cNvSpPr>
            <p:nvPr/>
          </p:nvSpPr>
          <p:spPr bwMode="auto">
            <a:xfrm rot="21440232">
              <a:off x="3247" y="645"/>
              <a:ext cx="54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TNFR1</a:t>
              </a:r>
            </a:p>
          </p:txBody>
        </p:sp>
        <p:grpSp>
          <p:nvGrpSpPr>
            <p:cNvPr id="2524" name="Group 796"/>
            <p:cNvGrpSpPr>
              <a:grpSpLocks/>
            </p:cNvGrpSpPr>
            <p:nvPr/>
          </p:nvGrpSpPr>
          <p:grpSpPr bwMode="auto">
            <a:xfrm>
              <a:off x="3267" y="366"/>
              <a:ext cx="476" cy="325"/>
              <a:chOff x="3267" y="366"/>
              <a:chExt cx="476" cy="325"/>
            </a:xfrm>
          </p:grpSpPr>
          <p:grpSp>
            <p:nvGrpSpPr>
              <p:cNvPr id="2525" name="Group 670"/>
              <p:cNvGrpSpPr>
                <a:grpSpLocks/>
              </p:cNvGrpSpPr>
              <p:nvPr/>
            </p:nvGrpSpPr>
            <p:grpSpPr bwMode="auto">
              <a:xfrm rot="498506" flipH="1">
                <a:off x="3363" y="400"/>
                <a:ext cx="319" cy="266"/>
                <a:chOff x="1315" y="353"/>
                <a:chExt cx="666" cy="474"/>
              </a:xfrm>
            </p:grpSpPr>
            <p:sp>
              <p:nvSpPr>
                <p:cNvPr id="2533" name="Freeform 671"/>
                <p:cNvSpPr>
                  <a:spLocks/>
                </p:cNvSpPr>
                <p:nvPr/>
              </p:nvSpPr>
              <p:spPr bwMode="auto">
                <a:xfrm flipV="1">
                  <a:off x="1315" y="353"/>
                  <a:ext cx="666" cy="474"/>
                </a:xfrm>
                <a:custGeom>
                  <a:avLst/>
                  <a:gdLst>
                    <a:gd name="T0" fmla="*/ 306 w 786"/>
                    <a:gd name="T1" fmla="*/ 83 h 540"/>
                    <a:gd name="T2" fmla="*/ 69 w 786"/>
                    <a:gd name="T3" fmla="*/ 37 h 540"/>
                    <a:gd name="T4" fmla="*/ 82 w 786"/>
                    <a:gd name="T5" fmla="*/ 255 h 540"/>
                    <a:gd name="T6" fmla="*/ 306 w 786"/>
                    <a:gd name="T7" fmla="*/ 416 h 540"/>
                    <a:gd name="T8" fmla="*/ 517 w 786"/>
                    <a:gd name="T9" fmla="*/ 241 h 540"/>
                    <a:gd name="T10" fmla="*/ 521 w 786"/>
                    <a:gd name="T11" fmla="*/ 37 h 540"/>
                    <a:gd name="T12" fmla="*/ 306 w 786"/>
                    <a:gd name="T13" fmla="*/ 83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FF4A4A"/>
                    </a:gs>
                    <a:gs pos="100000">
                      <a:srgbClr val="FF7D7D"/>
                    </a:gs>
                  </a:gsLst>
                  <a:lin ang="2700000" scaled="1"/>
                </a:gradFill>
                <a:ln w="9525">
                  <a:solidFill>
                    <a:srgbClr val="000000">
                      <a:alpha val="3803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534" name="Oval 672"/>
                <p:cNvSpPr>
                  <a:spLocks noChangeArrowheads="1"/>
                </p:cNvSpPr>
                <p:nvPr/>
              </p:nvSpPr>
              <p:spPr bwMode="auto">
                <a:xfrm rot="592639" flipV="1">
                  <a:off x="1634" y="400"/>
                  <a:ext cx="206"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26" name="Group 681"/>
              <p:cNvGrpSpPr>
                <a:grpSpLocks/>
              </p:cNvGrpSpPr>
              <p:nvPr/>
            </p:nvGrpSpPr>
            <p:grpSpPr bwMode="auto">
              <a:xfrm rot="20021967" flipH="1">
                <a:off x="3267" y="429"/>
                <a:ext cx="297" cy="235"/>
                <a:chOff x="1315" y="353"/>
                <a:chExt cx="666" cy="474"/>
              </a:xfrm>
            </p:grpSpPr>
            <p:sp>
              <p:nvSpPr>
                <p:cNvPr id="2531" name="Freeform 682"/>
                <p:cNvSpPr>
                  <a:spLocks/>
                </p:cNvSpPr>
                <p:nvPr/>
              </p:nvSpPr>
              <p:spPr bwMode="auto">
                <a:xfrm flipV="1">
                  <a:off x="1315" y="353"/>
                  <a:ext cx="666" cy="474"/>
                </a:xfrm>
                <a:custGeom>
                  <a:avLst/>
                  <a:gdLst>
                    <a:gd name="T0" fmla="*/ 306 w 786"/>
                    <a:gd name="T1" fmla="*/ 83 h 540"/>
                    <a:gd name="T2" fmla="*/ 69 w 786"/>
                    <a:gd name="T3" fmla="*/ 37 h 540"/>
                    <a:gd name="T4" fmla="*/ 82 w 786"/>
                    <a:gd name="T5" fmla="*/ 255 h 540"/>
                    <a:gd name="T6" fmla="*/ 306 w 786"/>
                    <a:gd name="T7" fmla="*/ 416 h 540"/>
                    <a:gd name="T8" fmla="*/ 517 w 786"/>
                    <a:gd name="T9" fmla="*/ 241 h 540"/>
                    <a:gd name="T10" fmla="*/ 521 w 786"/>
                    <a:gd name="T11" fmla="*/ 37 h 540"/>
                    <a:gd name="T12" fmla="*/ 306 w 786"/>
                    <a:gd name="T13" fmla="*/ 83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FF4A4A"/>
                    </a:gs>
                    <a:gs pos="100000">
                      <a:srgbClr val="FF7D7D"/>
                    </a:gs>
                  </a:gsLst>
                  <a:lin ang="2700000" scaled="1"/>
                </a:gradFill>
                <a:ln w="9525">
                  <a:solidFill>
                    <a:srgbClr val="000000">
                      <a:alpha val="3803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532" name="Oval 683"/>
                <p:cNvSpPr>
                  <a:spLocks noChangeArrowheads="1"/>
                </p:cNvSpPr>
                <p:nvPr/>
              </p:nvSpPr>
              <p:spPr bwMode="auto">
                <a:xfrm rot="592639" flipV="1">
                  <a:off x="1634" y="400"/>
                  <a:ext cx="206"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527" name="Group 684"/>
              <p:cNvGrpSpPr>
                <a:grpSpLocks/>
              </p:cNvGrpSpPr>
              <p:nvPr/>
            </p:nvGrpSpPr>
            <p:grpSpPr bwMode="auto">
              <a:xfrm rot="1072880" flipH="1">
                <a:off x="3418" y="424"/>
                <a:ext cx="286" cy="267"/>
                <a:chOff x="1315" y="353"/>
                <a:chExt cx="666" cy="474"/>
              </a:xfrm>
            </p:grpSpPr>
            <p:sp>
              <p:nvSpPr>
                <p:cNvPr id="2529" name="Freeform 685"/>
                <p:cNvSpPr>
                  <a:spLocks/>
                </p:cNvSpPr>
                <p:nvPr/>
              </p:nvSpPr>
              <p:spPr bwMode="auto">
                <a:xfrm flipV="1">
                  <a:off x="1315" y="353"/>
                  <a:ext cx="666" cy="474"/>
                </a:xfrm>
                <a:custGeom>
                  <a:avLst/>
                  <a:gdLst>
                    <a:gd name="T0" fmla="*/ 306 w 786"/>
                    <a:gd name="T1" fmla="*/ 83 h 540"/>
                    <a:gd name="T2" fmla="*/ 69 w 786"/>
                    <a:gd name="T3" fmla="*/ 37 h 540"/>
                    <a:gd name="T4" fmla="*/ 82 w 786"/>
                    <a:gd name="T5" fmla="*/ 255 h 540"/>
                    <a:gd name="T6" fmla="*/ 306 w 786"/>
                    <a:gd name="T7" fmla="*/ 416 h 540"/>
                    <a:gd name="T8" fmla="*/ 517 w 786"/>
                    <a:gd name="T9" fmla="*/ 241 h 540"/>
                    <a:gd name="T10" fmla="*/ 521 w 786"/>
                    <a:gd name="T11" fmla="*/ 37 h 540"/>
                    <a:gd name="T12" fmla="*/ 306 w 786"/>
                    <a:gd name="T13" fmla="*/ 83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FF4A4A"/>
                    </a:gs>
                    <a:gs pos="100000">
                      <a:srgbClr val="FF7D7D"/>
                    </a:gs>
                  </a:gsLst>
                  <a:lin ang="2700000" scaled="1"/>
                </a:gradFill>
                <a:ln w="9525">
                  <a:solidFill>
                    <a:srgbClr val="000000">
                      <a:alpha val="3803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530" name="Oval 686"/>
                <p:cNvSpPr>
                  <a:spLocks noChangeArrowheads="1"/>
                </p:cNvSpPr>
                <p:nvPr/>
              </p:nvSpPr>
              <p:spPr bwMode="auto">
                <a:xfrm rot="592639" flipV="1">
                  <a:off x="1634" y="400"/>
                  <a:ext cx="206"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528" name="Text Box 687"/>
              <p:cNvSpPr txBox="1">
                <a:spLocks noChangeArrowheads="1"/>
              </p:cNvSpPr>
              <p:nvPr/>
            </p:nvSpPr>
            <p:spPr bwMode="auto">
              <a:xfrm rot="21440232">
                <a:off x="3280" y="366"/>
                <a:ext cx="463"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 TNF</a:t>
                </a:r>
                <a:r>
                  <a:rPr lang="en-US" sz="1000">
                    <a:solidFill>
                      <a:srgbClr val="000000"/>
                    </a:solidFill>
                    <a:latin typeface="Symbol" pitchFamily="18" charset="2"/>
                  </a:rPr>
                  <a:t>a</a:t>
                </a:r>
              </a:p>
            </p:txBody>
          </p:sp>
        </p:grpSp>
      </p:grpSp>
      <p:pic>
        <p:nvPicPr>
          <p:cNvPr id="2053" name="Picture 664" descr="Nucleus"/>
          <p:cNvPicPr>
            <a:picLocks noChangeAspect="1" noChangeArrowheads="1"/>
          </p:cNvPicPr>
          <p:nvPr/>
        </p:nvPicPr>
        <p:blipFill>
          <a:blip r:embed="rId4">
            <a:extLst>
              <a:ext uri="{28A0092B-C50C-407E-A947-70E740481C1C}">
                <a14:useLocalDpi xmlns:a14="http://schemas.microsoft.com/office/drawing/2010/main" val="0"/>
              </a:ext>
            </a:extLst>
          </a:blip>
          <a:srcRect b="29851"/>
          <a:stretch>
            <a:fillRect/>
          </a:stretch>
        </p:blipFill>
        <p:spPr bwMode="auto">
          <a:xfrm>
            <a:off x="293175" y="4801714"/>
            <a:ext cx="8692517" cy="205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06" descr="Degraded DNA"/>
          <p:cNvPicPr>
            <a:picLocks noChangeAspect="1" noChangeArrowheads="1"/>
          </p:cNvPicPr>
          <p:nvPr/>
        </p:nvPicPr>
        <p:blipFill>
          <a:blip r:embed="rId5">
            <a:extLst>
              <a:ext uri="{28A0092B-C50C-407E-A947-70E740481C1C}">
                <a14:useLocalDpi xmlns:a14="http://schemas.microsoft.com/office/drawing/2010/main" val="0"/>
              </a:ext>
            </a:extLst>
          </a:blip>
          <a:srcRect r="30150" b="18616"/>
          <a:stretch>
            <a:fillRect/>
          </a:stretch>
        </p:blipFill>
        <p:spPr bwMode="auto">
          <a:xfrm rot="1790935">
            <a:off x="6678433" y="5336575"/>
            <a:ext cx="1229852" cy="24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05" descr="Degraded DNA"/>
          <p:cNvPicPr>
            <a:picLocks noChangeAspect="1" noChangeArrowheads="1"/>
          </p:cNvPicPr>
          <p:nvPr/>
        </p:nvPicPr>
        <p:blipFill>
          <a:blip r:embed="rId5">
            <a:extLst>
              <a:ext uri="{28A0092B-C50C-407E-A947-70E740481C1C}">
                <a14:useLocalDpi xmlns:a14="http://schemas.microsoft.com/office/drawing/2010/main" val="0"/>
              </a:ext>
            </a:extLst>
          </a:blip>
          <a:srcRect r="30150" b="18616"/>
          <a:stretch>
            <a:fillRect/>
          </a:stretch>
        </p:blipFill>
        <p:spPr bwMode="auto">
          <a:xfrm>
            <a:off x="4335998" y="5101716"/>
            <a:ext cx="1568464" cy="26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604" descr="DNA 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416" y="5914285"/>
            <a:ext cx="2647333" cy="34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603" descr="Degraded DNA"/>
          <p:cNvPicPr>
            <a:picLocks noChangeAspect="1" noChangeArrowheads="1"/>
          </p:cNvPicPr>
          <p:nvPr/>
        </p:nvPicPr>
        <p:blipFill>
          <a:blip r:embed="rId5">
            <a:extLst>
              <a:ext uri="{28A0092B-C50C-407E-A947-70E740481C1C}">
                <a14:useLocalDpi xmlns:a14="http://schemas.microsoft.com/office/drawing/2010/main" val="0"/>
              </a:ext>
            </a:extLst>
          </a:blip>
          <a:srcRect r="30150" b="18616"/>
          <a:stretch>
            <a:fillRect/>
          </a:stretch>
        </p:blipFill>
        <p:spPr bwMode="auto">
          <a:xfrm>
            <a:off x="967464" y="5934857"/>
            <a:ext cx="2058060" cy="29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Freeform 478"/>
          <p:cNvSpPr>
            <a:spLocks/>
          </p:cNvSpPr>
          <p:nvPr/>
        </p:nvSpPr>
        <p:spPr bwMode="auto">
          <a:xfrm>
            <a:off x="1429213" y="4695428"/>
            <a:ext cx="343010" cy="1098000"/>
          </a:xfrm>
          <a:custGeom>
            <a:avLst/>
            <a:gdLst>
              <a:gd name="T0" fmla="*/ 2 w 234"/>
              <a:gd name="T1" fmla="*/ 0 h 1281"/>
              <a:gd name="T2" fmla="*/ 234 w 234"/>
              <a:gd name="T3" fmla="*/ 1281 h 1281"/>
              <a:gd name="T4" fmla="*/ 0 60000 65536"/>
              <a:gd name="T5" fmla="*/ 0 60000 65536"/>
            </a:gdLst>
            <a:ahLst/>
            <a:cxnLst>
              <a:cxn ang="T4">
                <a:pos x="T0" y="T1"/>
              </a:cxn>
              <a:cxn ang="T5">
                <a:pos x="T2" y="T3"/>
              </a:cxn>
            </a:cxnLst>
            <a:rect l="0" t="0" r="r" b="b"/>
            <a:pathLst>
              <a:path w="234" h="1281">
                <a:moveTo>
                  <a:pt x="2" y="0"/>
                </a:moveTo>
                <a:cubicBezTo>
                  <a:pt x="0" y="306"/>
                  <a:pt x="24" y="717"/>
                  <a:pt x="234" y="1281"/>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59" name="Freeform 472"/>
          <p:cNvSpPr>
            <a:spLocks/>
          </p:cNvSpPr>
          <p:nvPr/>
        </p:nvSpPr>
        <p:spPr bwMode="auto">
          <a:xfrm rot="-954186">
            <a:off x="8122305" y="1764004"/>
            <a:ext cx="208151" cy="318857"/>
          </a:xfrm>
          <a:custGeom>
            <a:avLst/>
            <a:gdLst>
              <a:gd name="T0" fmla="*/ 129 w 166"/>
              <a:gd name="T1" fmla="*/ 0 h 372"/>
              <a:gd name="T2" fmla="*/ 0 w 166"/>
              <a:gd name="T3" fmla="*/ 372 h 372"/>
              <a:gd name="T4" fmla="*/ 0 60000 65536"/>
              <a:gd name="T5" fmla="*/ 0 60000 65536"/>
            </a:gdLst>
            <a:ahLst/>
            <a:cxnLst>
              <a:cxn ang="T4">
                <a:pos x="T0" y="T1"/>
              </a:cxn>
              <a:cxn ang="T5">
                <a:pos x="T2" y="T3"/>
              </a:cxn>
            </a:cxnLst>
            <a:rect l="0" t="0" r="r" b="b"/>
            <a:pathLst>
              <a:path w="166" h="372">
                <a:moveTo>
                  <a:pt x="129" y="0"/>
                </a:moveTo>
                <a:cubicBezTo>
                  <a:pt x="166" y="206"/>
                  <a:pt x="126" y="246"/>
                  <a:pt x="0" y="372"/>
                </a:cubicBezTo>
              </a:path>
            </a:pathLst>
          </a:custGeom>
          <a:noFill/>
          <a:ln w="31750">
            <a:solidFill>
              <a:srgbClr val="FFFF00"/>
            </a:solidFill>
            <a:round/>
            <a:headEnd/>
            <a:tailEnd type="triangle"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60" name="Freeform 473"/>
          <p:cNvSpPr>
            <a:spLocks/>
          </p:cNvSpPr>
          <p:nvPr/>
        </p:nvSpPr>
        <p:spPr bwMode="auto">
          <a:xfrm rot="725685" flipH="1">
            <a:off x="6688699" y="1670575"/>
            <a:ext cx="194958" cy="318857"/>
          </a:xfrm>
          <a:custGeom>
            <a:avLst/>
            <a:gdLst>
              <a:gd name="T0" fmla="*/ 129 w 166"/>
              <a:gd name="T1" fmla="*/ 0 h 372"/>
              <a:gd name="T2" fmla="*/ 0 w 166"/>
              <a:gd name="T3" fmla="*/ 372 h 372"/>
              <a:gd name="T4" fmla="*/ 0 60000 65536"/>
              <a:gd name="T5" fmla="*/ 0 60000 65536"/>
            </a:gdLst>
            <a:ahLst/>
            <a:cxnLst>
              <a:cxn ang="T4">
                <a:pos x="T0" y="T1"/>
              </a:cxn>
              <a:cxn ang="T5">
                <a:pos x="T2" y="T3"/>
              </a:cxn>
            </a:cxnLst>
            <a:rect l="0" t="0" r="r" b="b"/>
            <a:pathLst>
              <a:path w="166" h="372">
                <a:moveTo>
                  <a:pt x="129" y="0"/>
                </a:moveTo>
                <a:cubicBezTo>
                  <a:pt x="166" y="206"/>
                  <a:pt x="126" y="246"/>
                  <a:pt x="0" y="372"/>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61" name="Freeform 465"/>
          <p:cNvSpPr>
            <a:spLocks/>
          </p:cNvSpPr>
          <p:nvPr/>
        </p:nvSpPr>
        <p:spPr bwMode="auto">
          <a:xfrm>
            <a:off x="5167137" y="4693714"/>
            <a:ext cx="80622" cy="302572"/>
          </a:xfrm>
          <a:custGeom>
            <a:avLst/>
            <a:gdLst>
              <a:gd name="T0" fmla="*/ 55 w 55"/>
              <a:gd name="T1" fmla="*/ 0 h 353"/>
              <a:gd name="T2" fmla="*/ 6 w 55"/>
              <a:gd name="T3" fmla="*/ 182 h 353"/>
              <a:gd name="T4" fmla="*/ 18 w 55"/>
              <a:gd name="T5" fmla="*/ 353 h 353"/>
              <a:gd name="T6" fmla="*/ 0 60000 65536"/>
              <a:gd name="T7" fmla="*/ 0 60000 65536"/>
              <a:gd name="T8" fmla="*/ 0 60000 65536"/>
            </a:gdLst>
            <a:ahLst/>
            <a:cxnLst>
              <a:cxn ang="T6">
                <a:pos x="T0" y="T1"/>
              </a:cxn>
              <a:cxn ang="T7">
                <a:pos x="T2" y="T3"/>
              </a:cxn>
              <a:cxn ang="T8">
                <a:pos x="T4" y="T5"/>
              </a:cxn>
            </a:cxnLst>
            <a:rect l="0" t="0" r="r" b="b"/>
            <a:pathLst>
              <a:path w="55" h="353">
                <a:moveTo>
                  <a:pt x="55" y="0"/>
                </a:moveTo>
                <a:cubicBezTo>
                  <a:pt x="47" y="30"/>
                  <a:pt x="12" y="123"/>
                  <a:pt x="6" y="182"/>
                </a:cubicBezTo>
                <a:cubicBezTo>
                  <a:pt x="0" y="241"/>
                  <a:pt x="16" y="318"/>
                  <a:pt x="18" y="353"/>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62" name="Rectangle 12"/>
          <p:cNvSpPr>
            <a:spLocks noGrp="1" noChangeArrowheads="1"/>
          </p:cNvSpPr>
          <p:nvPr>
            <p:ph type="ctrTitle"/>
          </p:nvPr>
        </p:nvSpPr>
        <p:spPr>
          <a:xfrm>
            <a:off x="666985" y="108788"/>
            <a:ext cx="7441616" cy="295876"/>
          </a:xfrm>
          <a:noFill/>
        </p:spPr>
        <p:txBody>
          <a:bodyPr lIns="86251" tIns="43124" rIns="86251" bIns="43124"/>
          <a:lstStyle/>
          <a:p>
            <a:pPr eaLnBrk="1" hangingPunct="1"/>
            <a:r>
              <a:rPr lang="hr-HR" sz="1500" b="1" dirty="0" smtClean="0">
                <a:solidFill>
                  <a:srgbClr val="FFFF00"/>
                </a:solidFill>
              </a:rPr>
              <a:t>Vanjski put aktivacije </a:t>
            </a:r>
            <a:r>
              <a:rPr lang="hr-HR" sz="1500" b="1" dirty="0" err="1" smtClean="0">
                <a:solidFill>
                  <a:srgbClr val="FFFF00"/>
                </a:solidFill>
              </a:rPr>
              <a:t>apoptoze</a:t>
            </a:r>
            <a:r>
              <a:rPr lang="hr-HR" sz="1500" b="1" dirty="0" smtClean="0">
                <a:solidFill>
                  <a:srgbClr val="FFFF00"/>
                </a:solidFill>
              </a:rPr>
              <a:t> („</a:t>
            </a:r>
            <a:r>
              <a:rPr lang="hr-HR" sz="1500" b="1" dirty="0" err="1" smtClean="0">
                <a:solidFill>
                  <a:srgbClr val="FFFF00"/>
                </a:solidFill>
              </a:rPr>
              <a:t>Extrinsic</a:t>
            </a:r>
            <a:r>
              <a:rPr lang="hr-HR" sz="1500" b="1" dirty="0" smtClean="0">
                <a:solidFill>
                  <a:srgbClr val="FFFF00"/>
                </a:solidFill>
              </a:rPr>
              <a:t>"</a:t>
            </a:r>
            <a:r>
              <a:rPr lang="en-US" sz="1500" b="1" dirty="0" smtClean="0">
                <a:solidFill>
                  <a:srgbClr val="FFFF00"/>
                </a:solidFill>
              </a:rPr>
              <a:t> </a:t>
            </a:r>
            <a:r>
              <a:rPr lang="hr-HR" sz="1500" b="1" dirty="0" smtClean="0">
                <a:solidFill>
                  <a:srgbClr val="FFFF00"/>
                </a:solidFill>
              </a:rPr>
              <a:t>a</a:t>
            </a:r>
            <a:r>
              <a:rPr lang="en-US" sz="1500" b="1" dirty="0" err="1" smtClean="0">
                <a:solidFill>
                  <a:srgbClr val="FFFF00"/>
                </a:solidFill>
              </a:rPr>
              <a:t>poptosis</a:t>
            </a:r>
            <a:r>
              <a:rPr lang="en-US" sz="1500" b="1" dirty="0" smtClean="0">
                <a:solidFill>
                  <a:srgbClr val="FFFF00"/>
                </a:solidFill>
              </a:rPr>
              <a:t> </a:t>
            </a:r>
            <a:r>
              <a:rPr lang="hr-HR" sz="1500" b="1" dirty="0" smtClean="0">
                <a:solidFill>
                  <a:srgbClr val="FFFF00"/>
                </a:solidFill>
              </a:rPr>
              <a:t>p</a:t>
            </a:r>
            <a:r>
              <a:rPr lang="en-US" sz="1500" b="1" dirty="0" err="1" smtClean="0">
                <a:solidFill>
                  <a:srgbClr val="FFFF00"/>
                </a:solidFill>
              </a:rPr>
              <a:t>athway</a:t>
            </a:r>
            <a:r>
              <a:rPr lang="hr-HR" sz="1500" b="1" dirty="0" smtClean="0">
                <a:solidFill>
                  <a:srgbClr val="FFFF00"/>
                </a:solidFill>
              </a:rPr>
              <a:t>)</a:t>
            </a:r>
            <a:r>
              <a:rPr lang="en-US" sz="1500" b="1" dirty="0">
                <a:solidFill>
                  <a:srgbClr val="FFFF00"/>
                </a:solidFill>
              </a:rPr>
              <a:t/>
            </a:r>
            <a:br>
              <a:rPr lang="en-US" sz="1500" b="1" dirty="0">
                <a:solidFill>
                  <a:srgbClr val="FFFF00"/>
                </a:solidFill>
              </a:rPr>
            </a:br>
            <a:endParaRPr lang="en-US" sz="1500" b="1" dirty="0">
              <a:solidFill>
                <a:srgbClr val="FFFF00"/>
              </a:solidFill>
            </a:endParaRPr>
          </a:p>
        </p:txBody>
      </p:sp>
      <p:sp>
        <p:nvSpPr>
          <p:cNvPr id="2063" name="Text Box 17"/>
          <p:cNvSpPr txBox="1">
            <a:spLocks noChangeArrowheads="1"/>
          </p:cNvSpPr>
          <p:nvPr/>
        </p:nvSpPr>
        <p:spPr bwMode="auto">
          <a:xfrm>
            <a:off x="-52770" y="3573429"/>
            <a:ext cx="929352" cy="24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Apoptosis</a:t>
            </a:r>
          </a:p>
        </p:txBody>
      </p:sp>
      <p:grpSp>
        <p:nvGrpSpPr>
          <p:cNvPr id="2064" name="Group 29"/>
          <p:cNvGrpSpPr>
            <a:grpSpLocks/>
          </p:cNvGrpSpPr>
          <p:nvPr/>
        </p:nvGrpSpPr>
        <p:grpSpPr bwMode="auto">
          <a:xfrm>
            <a:off x="1045159" y="4513729"/>
            <a:ext cx="625919" cy="519430"/>
            <a:chOff x="237" y="5342"/>
            <a:chExt cx="427" cy="606"/>
          </a:xfrm>
        </p:grpSpPr>
        <p:grpSp>
          <p:nvGrpSpPr>
            <p:cNvPr id="2516" name="Group 25"/>
            <p:cNvGrpSpPr>
              <a:grpSpLocks/>
            </p:cNvGrpSpPr>
            <p:nvPr/>
          </p:nvGrpSpPr>
          <p:grpSpPr bwMode="auto">
            <a:xfrm rot="203243">
              <a:off x="237" y="5342"/>
              <a:ext cx="427" cy="303"/>
              <a:chOff x="4489" y="2452"/>
              <a:chExt cx="539" cy="338"/>
            </a:xfrm>
          </p:grpSpPr>
          <p:sp>
            <p:nvSpPr>
              <p:cNvPr id="2518" name="Freeform 26"/>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6FF00"/>
                  </a:gs>
                  <a:gs pos="100000">
                    <a:srgbClr val="FDFF9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519" name="Oval 27"/>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517" name="Text Box 28"/>
            <p:cNvSpPr txBox="1">
              <a:spLocks noChangeArrowheads="1"/>
            </p:cNvSpPr>
            <p:nvPr/>
          </p:nvSpPr>
          <p:spPr bwMode="auto">
            <a:xfrm>
              <a:off x="278" y="5409"/>
              <a:ext cx="346"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CAD</a:t>
              </a:r>
            </a:p>
          </p:txBody>
        </p:sp>
      </p:grpSp>
      <p:grpSp>
        <p:nvGrpSpPr>
          <p:cNvPr id="2065" name="Group 34"/>
          <p:cNvGrpSpPr>
            <a:grpSpLocks/>
          </p:cNvGrpSpPr>
          <p:nvPr/>
        </p:nvGrpSpPr>
        <p:grpSpPr bwMode="auto">
          <a:xfrm>
            <a:off x="1045155" y="4288281"/>
            <a:ext cx="637646" cy="335142"/>
            <a:chOff x="111" y="4637"/>
            <a:chExt cx="435" cy="391"/>
          </a:xfrm>
        </p:grpSpPr>
        <p:grpSp>
          <p:nvGrpSpPr>
            <p:cNvPr id="2512" name="Group 30"/>
            <p:cNvGrpSpPr>
              <a:grpSpLocks/>
            </p:cNvGrpSpPr>
            <p:nvPr/>
          </p:nvGrpSpPr>
          <p:grpSpPr bwMode="auto">
            <a:xfrm rot="203243">
              <a:off x="111" y="4637"/>
              <a:ext cx="421" cy="319"/>
              <a:chOff x="4489" y="2452"/>
              <a:chExt cx="539" cy="338"/>
            </a:xfrm>
          </p:grpSpPr>
          <p:sp>
            <p:nvSpPr>
              <p:cNvPr id="2514" name="Freeform 31"/>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366FB"/>
                  </a:gs>
                  <a:gs pos="100000">
                    <a:srgbClr val="DF8E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515" name="Oval 32"/>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513" name="Text Box 33"/>
            <p:cNvSpPr txBox="1">
              <a:spLocks noChangeArrowheads="1"/>
            </p:cNvSpPr>
            <p:nvPr/>
          </p:nvSpPr>
          <p:spPr bwMode="auto">
            <a:xfrm>
              <a:off x="120" y="4705"/>
              <a:ext cx="42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ICAD</a:t>
              </a:r>
            </a:p>
          </p:txBody>
        </p:sp>
      </p:grpSp>
      <p:grpSp>
        <p:nvGrpSpPr>
          <p:cNvPr id="2066" name="Group 77"/>
          <p:cNvGrpSpPr>
            <a:grpSpLocks/>
          </p:cNvGrpSpPr>
          <p:nvPr/>
        </p:nvGrpSpPr>
        <p:grpSpPr bwMode="auto">
          <a:xfrm>
            <a:off x="5029347" y="4476878"/>
            <a:ext cx="847264" cy="278933"/>
            <a:chOff x="1771" y="5119"/>
            <a:chExt cx="606" cy="353"/>
          </a:xfrm>
        </p:grpSpPr>
        <p:grpSp>
          <p:nvGrpSpPr>
            <p:cNvPr id="2508" name="Group 78"/>
            <p:cNvGrpSpPr>
              <a:grpSpLocks/>
            </p:cNvGrpSpPr>
            <p:nvPr/>
          </p:nvGrpSpPr>
          <p:grpSpPr bwMode="auto">
            <a:xfrm>
              <a:off x="1771" y="5119"/>
              <a:ext cx="606" cy="320"/>
              <a:chOff x="1771" y="5119"/>
              <a:chExt cx="766" cy="376"/>
            </a:xfrm>
          </p:grpSpPr>
          <p:sp>
            <p:nvSpPr>
              <p:cNvPr id="2510" name="Freeform 79"/>
              <p:cNvSpPr>
                <a:spLocks/>
              </p:cNvSpPr>
              <p:nvPr/>
            </p:nvSpPr>
            <p:spPr bwMode="auto">
              <a:xfrm>
                <a:off x="1771" y="5119"/>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AEBB01"/>
                  </a:gs>
                  <a:gs pos="100000">
                    <a:srgbClr val="F9FFAB"/>
                  </a:gs>
                </a:gsLst>
                <a:lin ang="5400000" scaled="1"/>
              </a:gradFill>
              <a:ln w="9525">
                <a:solidFill>
                  <a:srgbClr val="000000">
                    <a:alpha val="4901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511" name="Oval 80"/>
              <p:cNvSpPr>
                <a:spLocks noChangeArrowheads="1"/>
              </p:cNvSpPr>
              <p:nvPr/>
            </p:nvSpPr>
            <p:spPr bwMode="auto">
              <a:xfrm rot="-579012">
                <a:off x="2230" y="5362"/>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509" name="Text Box 81"/>
            <p:cNvSpPr txBox="1">
              <a:spLocks noChangeArrowheads="1"/>
            </p:cNvSpPr>
            <p:nvPr/>
          </p:nvSpPr>
          <p:spPr bwMode="auto">
            <a:xfrm>
              <a:off x="1856" y="5160"/>
              <a:ext cx="47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err="1">
                  <a:solidFill>
                    <a:srgbClr val="000000"/>
                  </a:solidFill>
                </a:rPr>
                <a:t>EndoG</a:t>
              </a:r>
              <a:endParaRPr lang="en-US" sz="1000" dirty="0">
                <a:solidFill>
                  <a:srgbClr val="000000"/>
                </a:solidFill>
              </a:endParaRPr>
            </a:p>
          </p:txBody>
        </p:sp>
      </p:grpSp>
      <p:grpSp>
        <p:nvGrpSpPr>
          <p:cNvPr id="2067" name="Group 128"/>
          <p:cNvGrpSpPr>
            <a:grpSpLocks/>
          </p:cNvGrpSpPr>
          <p:nvPr/>
        </p:nvGrpSpPr>
        <p:grpSpPr bwMode="auto">
          <a:xfrm>
            <a:off x="7902422" y="1680857"/>
            <a:ext cx="686020" cy="313714"/>
            <a:chOff x="5239" y="2073"/>
            <a:chExt cx="468" cy="366"/>
          </a:xfrm>
        </p:grpSpPr>
        <p:grpSp>
          <p:nvGrpSpPr>
            <p:cNvPr id="2504" name="Group 127"/>
            <p:cNvGrpSpPr>
              <a:grpSpLocks/>
            </p:cNvGrpSpPr>
            <p:nvPr/>
          </p:nvGrpSpPr>
          <p:grpSpPr bwMode="auto">
            <a:xfrm>
              <a:off x="5239" y="2073"/>
              <a:ext cx="468" cy="288"/>
              <a:chOff x="5239" y="2073"/>
              <a:chExt cx="468" cy="288"/>
            </a:xfrm>
          </p:grpSpPr>
          <p:sp>
            <p:nvSpPr>
              <p:cNvPr id="2506" name="AutoShape 124"/>
              <p:cNvSpPr>
                <a:spLocks noChangeArrowheads="1"/>
              </p:cNvSpPr>
              <p:nvPr/>
            </p:nvSpPr>
            <p:spPr bwMode="auto">
              <a:xfrm>
                <a:off x="5371" y="2073"/>
                <a:ext cx="336" cy="288"/>
              </a:xfrm>
              <a:prstGeom prst="octagon">
                <a:avLst>
                  <a:gd name="adj" fmla="val 30806"/>
                </a:avLst>
              </a:prstGeom>
              <a:gradFill rotWithShape="1">
                <a:gsLst>
                  <a:gs pos="0">
                    <a:srgbClr val="FF0000"/>
                  </a:gs>
                  <a:gs pos="50000">
                    <a:srgbClr val="FF964F"/>
                  </a:gs>
                  <a:gs pos="100000">
                    <a:srgbClr val="FF00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4" name="AutoShape 125"/>
              <p:cNvSpPr>
                <a:spLocks noChangeArrowheads="1"/>
              </p:cNvSpPr>
              <p:nvPr/>
            </p:nvSpPr>
            <p:spPr bwMode="auto">
              <a:xfrm>
                <a:off x="5239" y="2073"/>
                <a:ext cx="336" cy="288"/>
              </a:xfrm>
              <a:prstGeom prst="octagon">
                <a:avLst>
                  <a:gd name="adj" fmla="val 30806"/>
                </a:avLst>
              </a:prstGeom>
              <a:gradFill rotWithShape="1">
                <a:gsLst>
                  <a:gs pos="0">
                    <a:schemeClr val="folHlink"/>
                  </a:gs>
                  <a:gs pos="50000">
                    <a:srgbClr val="E7FFA3"/>
                  </a:gs>
                  <a:gs pos="100000">
                    <a:schemeClr val="folHlink"/>
                  </a:gs>
                </a:gsLst>
                <a:lin ang="5400000" scaled="1"/>
              </a:gradFill>
              <a:ln w="9525" algn="ctr">
                <a:noFill/>
                <a:miter lim="800000"/>
                <a:headEnd/>
                <a:tailEnd/>
              </a:ln>
              <a:effectLst/>
            </p:spPr>
            <p:txBody>
              <a:bodyPr wrap="none" anchor="ctr"/>
              <a:lstStyle/>
              <a:p>
                <a:pPr defTabSz="647046" fontAlgn="base">
                  <a:spcBef>
                    <a:spcPct val="0"/>
                  </a:spcBef>
                  <a:spcAft>
                    <a:spcPct val="0"/>
                  </a:spcAft>
                  <a:defRPr/>
                </a:pPr>
                <a:endParaRPr lang="en-US" sz="800" b="1">
                  <a:solidFill>
                    <a:srgbClr val="000000"/>
                  </a:solidFill>
                </a:endParaRPr>
              </a:p>
            </p:txBody>
          </p:sp>
        </p:grpSp>
        <p:sp>
          <p:nvSpPr>
            <p:cNvPr id="2505" name="Text Box 126"/>
            <p:cNvSpPr txBox="1">
              <a:spLocks noChangeArrowheads="1"/>
            </p:cNvSpPr>
            <p:nvPr/>
          </p:nvSpPr>
          <p:spPr bwMode="auto">
            <a:xfrm>
              <a:off x="5316" y="2116"/>
              <a:ext cx="359"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PI3K</a:t>
              </a:r>
            </a:p>
          </p:txBody>
        </p:sp>
      </p:grpSp>
      <p:grpSp>
        <p:nvGrpSpPr>
          <p:cNvPr id="2068" name="Group 137"/>
          <p:cNvGrpSpPr>
            <a:grpSpLocks/>
          </p:cNvGrpSpPr>
          <p:nvPr/>
        </p:nvGrpSpPr>
        <p:grpSpPr bwMode="auto">
          <a:xfrm>
            <a:off x="6439502" y="1511147"/>
            <a:ext cx="675758" cy="261427"/>
            <a:chOff x="3734" y="2919"/>
            <a:chExt cx="461" cy="305"/>
          </a:xfrm>
        </p:grpSpPr>
        <p:grpSp>
          <p:nvGrpSpPr>
            <p:cNvPr id="2500" name="Group 129"/>
            <p:cNvGrpSpPr>
              <a:grpSpLocks/>
            </p:cNvGrpSpPr>
            <p:nvPr/>
          </p:nvGrpSpPr>
          <p:grpSpPr bwMode="auto">
            <a:xfrm>
              <a:off x="3753" y="2961"/>
              <a:ext cx="385" cy="249"/>
              <a:chOff x="989" y="3765"/>
              <a:chExt cx="481" cy="281"/>
            </a:xfrm>
          </p:grpSpPr>
          <p:sp>
            <p:nvSpPr>
              <p:cNvPr id="2502" name="AutoShape 130"/>
              <p:cNvSpPr>
                <a:spLocks noChangeArrowheads="1"/>
              </p:cNvSpPr>
              <p:nvPr/>
            </p:nvSpPr>
            <p:spPr bwMode="auto">
              <a:xfrm>
                <a:off x="989" y="3765"/>
                <a:ext cx="481" cy="281"/>
              </a:xfrm>
              <a:prstGeom prst="octagon">
                <a:avLst>
                  <a:gd name="adj" fmla="val 30806"/>
                </a:avLst>
              </a:prstGeom>
              <a:gradFill rotWithShape="1">
                <a:gsLst>
                  <a:gs pos="0">
                    <a:srgbClr val="247FFA"/>
                  </a:gs>
                  <a:gs pos="50000">
                    <a:srgbClr val="99C4FD"/>
                  </a:gs>
                  <a:gs pos="100000">
                    <a:srgbClr val="247FFA"/>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503" name="Oval 131"/>
              <p:cNvSpPr>
                <a:spLocks noChangeArrowheads="1"/>
              </p:cNvSpPr>
              <p:nvPr/>
            </p:nvSpPr>
            <p:spPr bwMode="auto">
              <a:xfrm rot="-123334">
                <a:off x="1246" y="3887"/>
                <a:ext cx="196" cy="10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501" name="Text Box 136"/>
            <p:cNvSpPr txBox="1">
              <a:spLocks noChangeArrowheads="1"/>
            </p:cNvSpPr>
            <p:nvPr/>
          </p:nvSpPr>
          <p:spPr bwMode="auto">
            <a:xfrm>
              <a:off x="3734" y="2919"/>
              <a:ext cx="46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PKC</a:t>
              </a:r>
            </a:p>
          </p:txBody>
        </p:sp>
      </p:grpSp>
      <p:grpSp>
        <p:nvGrpSpPr>
          <p:cNvPr id="2069" name="Group 179"/>
          <p:cNvGrpSpPr>
            <a:grpSpLocks/>
          </p:cNvGrpSpPr>
          <p:nvPr/>
        </p:nvGrpSpPr>
        <p:grpSpPr bwMode="auto">
          <a:xfrm>
            <a:off x="3937738" y="2394845"/>
            <a:ext cx="557149" cy="307793"/>
            <a:chOff x="3842" y="4182"/>
            <a:chExt cx="345" cy="355"/>
          </a:xfrm>
        </p:grpSpPr>
        <p:grpSp>
          <p:nvGrpSpPr>
            <p:cNvPr id="2496" name="Group 180"/>
            <p:cNvGrpSpPr>
              <a:grpSpLocks/>
            </p:cNvGrpSpPr>
            <p:nvPr/>
          </p:nvGrpSpPr>
          <p:grpSpPr bwMode="auto">
            <a:xfrm rot="5267880">
              <a:off x="3832" y="4192"/>
              <a:ext cx="347" cy="328"/>
              <a:chOff x="3181" y="6201"/>
              <a:chExt cx="844" cy="471"/>
            </a:xfrm>
          </p:grpSpPr>
          <p:sp>
            <p:nvSpPr>
              <p:cNvPr id="2498" name="Freeform 181"/>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C8AE12"/>
                  </a:gs>
                  <a:gs pos="100000">
                    <a:srgbClr val="FDFFA3"/>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499" name="Oval 182"/>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97" name="Text Box 183"/>
            <p:cNvSpPr txBox="1">
              <a:spLocks noChangeArrowheads="1"/>
            </p:cNvSpPr>
            <p:nvPr/>
          </p:nvSpPr>
          <p:spPr bwMode="auto">
            <a:xfrm>
              <a:off x="3847" y="4218"/>
              <a:ext cx="340"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 I</a:t>
              </a:r>
              <a:r>
                <a:rPr lang="en-US" sz="1100">
                  <a:solidFill>
                    <a:srgbClr val="000000"/>
                  </a:solidFill>
                  <a:latin typeface="Symbol" pitchFamily="18" charset="2"/>
                </a:rPr>
                <a:t>k</a:t>
              </a:r>
              <a:r>
                <a:rPr lang="en-US">
                  <a:solidFill>
                    <a:srgbClr val="000000"/>
                  </a:solidFill>
                </a:rPr>
                <a:t>B</a:t>
              </a:r>
              <a:r>
                <a:rPr lang="en-US" sz="1100">
                  <a:solidFill>
                    <a:srgbClr val="000000"/>
                  </a:solidFill>
                  <a:latin typeface="Symbol" pitchFamily="18" charset="2"/>
                </a:rPr>
                <a:t>a</a:t>
              </a:r>
            </a:p>
          </p:txBody>
        </p:sp>
      </p:grpSp>
      <p:grpSp>
        <p:nvGrpSpPr>
          <p:cNvPr id="2070" name="Group 312"/>
          <p:cNvGrpSpPr>
            <a:grpSpLocks/>
          </p:cNvGrpSpPr>
          <p:nvPr/>
        </p:nvGrpSpPr>
        <p:grpSpPr bwMode="auto">
          <a:xfrm rot="-153125">
            <a:off x="7256437" y="4038368"/>
            <a:ext cx="740257" cy="278191"/>
            <a:chOff x="4887" y="5113"/>
            <a:chExt cx="532" cy="337"/>
          </a:xfrm>
        </p:grpSpPr>
        <p:grpSp>
          <p:nvGrpSpPr>
            <p:cNvPr id="2492" name="Group 306"/>
            <p:cNvGrpSpPr>
              <a:grpSpLocks/>
            </p:cNvGrpSpPr>
            <p:nvPr/>
          </p:nvGrpSpPr>
          <p:grpSpPr bwMode="auto">
            <a:xfrm>
              <a:off x="4887" y="5125"/>
              <a:ext cx="532" cy="325"/>
              <a:chOff x="4839" y="5116"/>
              <a:chExt cx="688" cy="418"/>
            </a:xfrm>
          </p:grpSpPr>
          <p:sp>
            <p:nvSpPr>
              <p:cNvPr id="2494" name="Freeform 304"/>
              <p:cNvSpPr>
                <a:spLocks/>
              </p:cNvSpPr>
              <p:nvPr/>
            </p:nvSpPr>
            <p:spPr bwMode="auto">
              <a:xfrm>
                <a:off x="4839" y="5116"/>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D366FB"/>
                  </a:gs>
                  <a:gs pos="100000">
                    <a:srgbClr val="E29AFC"/>
                  </a:gs>
                </a:gsLst>
                <a:lin ang="27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95" name="Oval 305"/>
              <p:cNvSpPr>
                <a:spLocks noChangeArrowheads="1"/>
              </p:cNvSpPr>
              <p:nvPr/>
            </p:nvSpPr>
            <p:spPr bwMode="auto">
              <a:xfrm rot="557454">
                <a:off x="5223" y="5384"/>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93" name="Text Box 311"/>
            <p:cNvSpPr txBox="1">
              <a:spLocks noChangeArrowheads="1"/>
            </p:cNvSpPr>
            <p:nvPr/>
          </p:nvSpPr>
          <p:spPr bwMode="auto">
            <a:xfrm>
              <a:off x="4916" y="5113"/>
              <a:ext cx="46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PUMA</a:t>
              </a:r>
            </a:p>
          </p:txBody>
        </p:sp>
      </p:grpSp>
      <p:grpSp>
        <p:nvGrpSpPr>
          <p:cNvPr id="2071" name="Group 348"/>
          <p:cNvGrpSpPr>
            <a:grpSpLocks/>
          </p:cNvGrpSpPr>
          <p:nvPr/>
        </p:nvGrpSpPr>
        <p:grpSpPr bwMode="auto">
          <a:xfrm rot="-1679973">
            <a:off x="8027879" y="3859113"/>
            <a:ext cx="791561" cy="276857"/>
            <a:chOff x="5139" y="4177"/>
            <a:chExt cx="540" cy="323"/>
          </a:xfrm>
        </p:grpSpPr>
        <p:grpSp>
          <p:nvGrpSpPr>
            <p:cNvPr id="2488" name="Group 340"/>
            <p:cNvGrpSpPr>
              <a:grpSpLocks/>
            </p:cNvGrpSpPr>
            <p:nvPr/>
          </p:nvGrpSpPr>
          <p:grpSpPr bwMode="auto">
            <a:xfrm>
              <a:off x="5164" y="4209"/>
              <a:ext cx="468" cy="281"/>
              <a:chOff x="4489" y="2452"/>
              <a:chExt cx="539" cy="338"/>
            </a:xfrm>
          </p:grpSpPr>
          <p:sp>
            <p:nvSpPr>
              <p:cNvPr id="2490" name="Freeform 341"/>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00EAD9"/>
                  </a:gs>
                  <a:gs pos="100000">
                    <a:srgbClr val="93FFF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91" name="Oval 342"/>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89" name="Text Box 347"/>
            <p:cNvSpPr txBox="1">
              <a:spLocks noChangeArrowheads="1"/>
            </p:cNvSpPr>
            <p:nvPr/>
          </p:nvSpPr>
          <p:spPr bwMode="auto">
            <a:xfrm>
              <a:off x="5139" y="4177"/>
              <a:ext cx="540"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p53AIP1</a:t>
              </a:r>
            </a:p>
          </p:txBody>
        </p:sp>
      </p:grpSp>
      <p:grpSp>
        <p:nvGrpSpPr>
          <p:cNvPr id="2072" name="Group 427"/>
          <p:cNvGrpSpPr>
            <a:grpSpLocks/>
          </p:cNvGrpSpPr>
          <p:nvPr/>
        </p:nvGrpSpPr>
        <p:grpSpPr bwMode="auto">
          <a:xfrm rot="2331396">
            <a:off x="5540313" y="1451154"/>
            <a:ext cx="765176" cy="265714"/>
            <a:chOff x="3384" y="2977"/>
            <a:chExt cx="522" cy="310"/>
          </a:xfrm>
        </p:grpSpPr>
        <p:grpSp>
          <p:nvGrpSpPr>
            <p:cNvPr id="2484" name="Group 421"/>
            <p:cNvGrpSpPr>
              <a:grpSpLocks/>
            </p:cNvGrpSpPr>
            <p:nvPr/>
          </p:nvGrpSpPr>
          <p:grpSpPr bwMode="auto">
            <a:xfrm rot="-243560">
              <a:off x="3384" y="2977"/>
              <a:ext cx="522" cy="310"/>
              <a:chOff x="3384" y="2956"/>
              <a:chExt cx="609" cy="349"/>
            </a:xfrm>
          </p:grpSpPr>
          <p:sp>
            <p:nvSpPr>
              <p:cNvPr id="2486" name="Freeform 416"/>
              <p:cNvSpPr>
                <a:spLocks/>
              </p:cNvSpPr>
              <p:nvPr/>
            </p:nvSpPr>
            <p:spPr bwMode="auto">
              <a:xfrm>
                <a:off x="3384" y="2956"/>
                <a:ext cx="609" cy="349"/>
              </a:xfrm>
              <a:custGeom>
                <a:avLst/>
                <a:gdLst>
                  <a:gd name="T0" fmla="*/ 26 w 852"/>
                  <a:gd name="T1" fmla="*/ 15 h 518"/>
                  <a:gd name="T2" fmla="*/ 59 w 852"/>
                  <a:gd name="T3" fmla="*/ 117 h 518"/>
                  <a:gd name="T4" fmla="*/ 4 w 852"/>
                  <a:gd name="T5" fmla="*/ 201 h 518"/>
                  <a:gd name="T6" fmla="*/ 233 w 852"/>
                  <a:gd name="T7" fmla="*/ 191 h 518"/>
                  <a:gd name="T8" fmla="*/ 397 w 852"/>
                  <a:gd name="T9" fmla="*/ 219 h 518"/>
                  <a:gd name="T10" fmla="*/ 357 w 852"/>
                  <a:gd name="T11" fmla="*/ 115 h 518"/>
                  <a:gd name="T12" fmla="*/ 423 w 852"/>
                  <a:gd name="T13" fmla="*/ 13 h 518"/>
                  <a:gd name="T14" fmla="*/ 335 w 852"/>
                  <a:gd name="T15" fmla="*/ 23 h 518"/>
                  <a:gd name="T16" fmla="*/ 196 w 852"/>
                  <a:gd name="T17" fmla="*/ 37 h 518"/>
                  <a:gd name="T18" fmla="*/ 26 w 852"/>
                  <a:gd name="T19" fmla="*/ 15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C8C8C8"/>
                  </a:gs>
                  <a:gs pos="100000">
                    <a:srgbClr val="A3A3A3"/>
                  </a:gs>
                </a:gsLst>
                <a:lin ang="2700000" scaled="1"/>
              </a:gradFill>
              <a:ln w="9525">
                <a:solidFill>
                  <a:srgbClr val="000000">
                    <a:alpha val="2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87" name="Oval 417"/>
              <p:cNvSpPr>
                <a:spLocks noChangeArrowheads="1"/>
              </p:cNvSpPr>
              <p:nvPr/>
            </p:nvSpPr>
            <p:spPr bwMode="auto">
              <a:xfrm rot="557454">
                <a:off x="3724" y="3180"/>
                <a:ext cx="173" cy="73"/>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85" name="Text Box 426"/>
            <p:cNvSpPr txBox="1">
              <a:spLocks noChangeArrowheads="1"/>
            </p:cNvSpPr>
            <p:nvPr/>
          </p:nvSpPr>
          <p:spPr bwMode="auto">
            <a:xfrm>
              <a:off x="3449" y="3002"/>
              <a:ext cx="39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a:solidFill>
                    <a:srgbClr val="000000"/>
                  </a:solidFill>
                </a:rPr>
                <a:t>FADD</a:t>
              </a:r>
            </a:p>
          </p:txBody>
        </p:sp>
      </p:grpSp>
      <p:sp>
        <p:nvSpPr>
          <p:cNvPr id="2073" name="Freeform 438"/>
          <p:cNvSpPr>
            <a:spLocks/>
          </p:cNvSpPr>
          <p:nvPr/>
        </p:nvSpPr>
        <p:spPr bwMode="auto">
          <a:xfrm>
            <a:off x="1439470" y="3076286"/>
            <a:ext cx="583410" cy="1146000"/>
          </a:xfrm>
          <a:custGeom>
            <a:avLst/>
            <a:gdLst>
              <a:gd name="T0" fmla="*/ 0 w 398"/>
              <a:gd name="T1" fmla="*/ 0 h 1337"/>
              <a:gd name="T2" fmla="*/ 206 w 398"/>
              <a:gd name="T3" fmla="*/ 767 h 1337"/>
              <a:gd name="T4" fmla="*/ 344 w 398"/>
              <a:gd name="T5" fmla="*/ 1337 h 1337"/>
              <a:gd name="T6" fmla="*/ 0 60000 65536"/>
              <a:gd name="T7" fmla="*/ 0 60000 65536"/>
              <a:gd name="T8" fmla="*/ 0 60000 65536"/>
            </a:gdLst>
            <a:ahLst/>
            <a:cxnLst>
              <a:cxn ang="T6">
                <a:pos x="T0" y="T1"/>
              </a:cxn>
              <a:cxn ang="T7">
                <a:pos x="T2" y="T3"/>
              </a:cxn>
              <a:cxn ang="T8">
                <a:pos x="T4" y="T5"/>
              </a:cxn>
            </a:cxnLst>
            <a:rect l="0" t="0" r="r" b="b"/>
            <a:pathLst>
              <a:path w="398" h="1337">
                <a:moveTo>
                  <a:pt x="0" y="0"/>
                </a:moveTo>
                <a:cubicBezTo>
                  <a:pt x="34" y="128"/>
                  <a:pt x="14" y="419"/>
                  <a:pt x="206" y="767"/>
                </a:cubicBezTo>
                <a:cubicBezTo>
                  <a:pt x="398" y="1115"/>
                  <a:pt x="315" y="1218"/>
                  <a:pt x="344" y="1337"/>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74" name="Freeform 439"/>
          <p:cNvSpPr>
            <a:spLocks/>
          </p:cNvSpPr>
          <p:nvPr/>
        </p:nvSpPr>
        <p:spPr bwMode="auto">
          <a:xfrm>
            <a:off x="2900927" y="2890289"/>
            <a:ext cx="691883" cy="195429"/>
          </a:xfrm>
          <a:custGeom>
            <a:avLst/>
            <a:gdLst>
              <a:gd name="T0" fmla="*/ 472 w 472"/>
              <a:gd name="T1" fmla="*/ 228 h 228"/>
              <a:gd name="T2" fmla="*/ 301 w 472"/>
              <a:gd name="T3" fmla="*/ 60 h 228"/>
              <a:gd name="T4" fmla="*/ 0 w 472"/>
              <a:gd name="T5" fmla="*/ 44 h 228"/>
              <a:gd name="T6" fmla="*/ 0 60000 65536"/>
              <a:gd name="T7" fmla="*/ 0 60000 65536"/>
              <a:gd name="T8" fmla="*/ 0 60000 65536"/>
            </a:gdLst>
            <a:ahLst/>
            <a:cxnLst>
              <a:cxn ang="T6">
                <a:pos x="T0" y="T1"/>
              </a:cxn>
              <a:cxn ang="T7">
                <a:pos x="T2" y="T3"/>
              </a:cxn>
              <a:cxn ang="T8">
                <a:pos x="T4" y="T5"/>
              </a:cxn>
            </a:cxnLst>
            <a:rect l="0" t="0" r="r" b="b"/>
            <a:pathLst>
              <a:path w="472" h="228">
                <a:moveTo>
                  <a:pt x="472" y="228"/>
                </a:moveTo>
                <a:cubicBezTo>
                  <a:pt x="443" y="200"/>
                  <a:pt x="424" y="120"/>
                  <a:pt x="301" y="60"/>
                </a:cubicBezTo>
                <a:cubicBezTo>
                  <a:pt x="178" y="0"/>
                  <a:pt x="63" y="47"/>
                  <a:pt x="0" y="44"/>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75" name="Group 241"/>
          <p:cNvGrpSpPr>
            <a:grpSpLocks/>
          </p:cNvGrpSpPr>
          <p:nvPr/>
        </p:nvGrpSpPr>
        <p:grpSpPr bwMode="auto">
          <a:xfrm>
            <a:off x="3262996" y="3040283"/>
            <a:ext cx="776903" cy="273428"/>
            <a:chOff x="3074" y="3715"/>
            <a:chExt cx="530" cy="319"/>
          </a:xfrm>
        </p:grpSpPr>
        <p:grpSp>
          <p:nvGrpSpPr>
            <p:cNvPr id="2480" name="Group 213"/>
            <p:cNvGrpSpPr>
              <a:grpSpLocks/>
            </p:cNvGrpSpPr>
            <p:nvPr/>
          </p:nvGrpSpPr>
          <p:grpSpPr bwMode="auto">
            <a:xfrm rot="-178682">
              <a:off x="3074" y="3715"/>
              <a:ext cx="530" cy="319"/>
              <a:chOff x="3045" y="3716"/>
              <a:chExt cx="688" cy="418"/>
            </a:xfrm>
          </p:grpSpPr>
          <p:sp>
            <p:nvSpPr>
              <p:cNvPr id="2482" name="Freeform 200"/>
              <p:cNvSpPr>
                <a:spLocks/>
              </p:cNvSpPr>
              <p:nvPr/>
            </p:nvSpPr>
            <p:spPr bwMode="auto">
              <a:xfrm>
                <a:off x="3045" y="3716"/>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F6FF00"/>
                  </a:gs>
                  <a:gs pos="100000">
                    <a:srgbClr val="FCFF93"/>
                  </a:gs>
                </a:gsLst>
                <a:lin ang="2700000" scaled="1"/>
              </a:gradFill>
              <a:ln w="9525">
                <a:solidFill>
                  <a:srgbClr val="000000">
                    <a:alpha val="34117"/>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83" name="Oval 201"/>
              <p:cNvSpPr>
                <a:spLocks noChangeArrowheads="1"/>
              </p:cNvSpPr>
              <p:nvPr/>
            </p:nvSpPr>
            <p:spPr bwMode="auto">
              <a:xfrm rot="557454">
                <a:off x="3429" y="3984"/>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81" name="Text Box 212"/>
            <p:cNvSpPr txBox="1">
              <a:spLocks noChangeArrowheads="1"/>
            </p:cNvSpPr>
            <p:nvPr/>
          </p:nvSpPr>
          <p:spPr bwMode="auto">
            <a:xfrm>
              <a:off x="3102" y="3748"/>
              <a:ext cx="46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a:solidFill>
                    <a:srgbClr val="000000"/>
                  </a:solidFill>
                </a:rPr>
                <a:t>SMAC</a:t>
              </a:r>
            </a:p>
          </p:txBody>
        </p:sp>
      </p:grpSp>
      <p:sp>
        <p:nvSpPr>
          <p:cNvPr id="2076" name="Freeform 441"/>
          <p:cNvSpPr>
            <a:spLocks/>
          </p:cNvSpPr>
          <p:nvPr/>
        </p:nvSpPr>
        <p:spPr bwMode="auto">
          <a:xfrm>
            <a:off x="2738216" y="3056571"/>
            <a:ext cx="762244" cy="458572"/>
          </a:xfrm>
          <a:custGeom>
            <a:avLst/>
            <a:gdLst>
              <a:gd name="T0" fmla="*/ 520 w 520"/>
              <a:gd name="T1" fmla="*/ 505 h 535"/>
              <a:gd name="T2" fmla="*/ 166 w 520"/>
              <a:gd name="T3" fmla="*/ 409 h 535"/>
              <a:gd name="T4" fmla="*/ 0 w 520"/>
              <a:gd name="T5" fmla="*/ 0 h 535"/>
              <a:gd name="T6" fmla="*/ 0 60000 65536"/>
              <a:gd name="T7" fmla="*/ 0 60000 65536"/>
              <a:gd name="T8" fmla="*/ 0 60000 65536"/>
            </a:gdLst>
            <a:ahLst/>
            <a:cxnLst>
              <a:cxn ang="T6">
                <a:pos x="T0" y="T1"/>
              </a:cxn>
              <a:cxn ang="T7">
                <a:pos x="T2" y="T3"/>
              </a:cxn>
              <a:cxn ang="T8">
                <a:pos x="T4" y="T5"/>
              </a:cxn>
            </a:cxnLst>
            <a:rect l="0" t="0" r="r" b="b"/>
            <a:pathLst>
              <a:path w="520" h="535">
                <a:moveTo>
                  <a:pt x="520" y="505"/>
                </a:moveTo>
                <a:cubicBezTo>
                  <a:pt x="461" y="489"/>
                  <a:pt x="301" y="535"/>
                  <a:pt x="166" y="409"/>
                </a:cubicBezTo>
                <a:cubicBezTo>
                  <a:pt x="31" y="283"/>
                  <a:pt x="35" y="85"/>
                  <a:pt x="0" y="0"/>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77" name="Group 240"/>
          <p:cNvGrpSpPr>
            <a:grpSpLocks/>
          </p:cNvGrpSpPr>
          <p:nvPr/>
        </p:nvGrpSpPr>
        <p:grpSpPr bwMode="auto">
          <a:xfrm>
            <a:off x="3238073" y="3353136"/>
            <a:ext cx="785698" cy="282857"/>
            <a:chOff x="3065" y="4208"/>
            <a:chExt cx="552" cy="322"/>
          </a:xfrm>
        </p:grpSpPr>
        <p:grpSp>
          <p:nvGrpSpPr>
            <p:cNvPr id="2476" name="Group 214"/>
            <p:cNvGrpSpPr>
              <a:grpSpLocks/>
            </p:cNvGrpSpPr>
            <p:nvPr/>
          </p:nvGrpSpPr>
          <p:grpSpPr bwMode="auto">
            <a:xfrm>
              <a:off x="3065" y="4208"/>
              <a:ext cx="552" cy="322"/>
              <a:chOff x="3033" y="4416"/>
              <a:chExt cx="688" cy="418"/>
            </a:xfrm>
          </p:grpSpPr>
          <p:sp>
            <p:nvSpPr>
              <p:cNvPr id="2478" name="Freeform 203"/>
              <p:cNvSpPr>
                <a:spLocks/>
              </p:cNvSpPr>
              <p:nvPr/>
            </p:nvSpPr>
            <p:spPr bwMode="auto">
              <a:xfrm>
                <a:off x="3033" y="4416"/>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D88500"/>
                  </a:gs>
                  <a:gs pos="100000">
                    <a:srgbClr val="FFD289"/>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79" name="Oval 204"/>
              <p:cNvSpPr>
                <a:spLocks noChangeArrowheads="1"/>
              </p:cNvSpPr>
              <p:nvPr/>
            </p:nvSpPr>
            <p:spPr bwMode="auto">
              <a:xfrm rot="557454">
                <a:off x="3417" y="4684"/>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77" name="Text Box 239"/>
            <p:cNvSpPr txBox="1">
              <a:spLocks noChangeArrowheads="1"/>
            </p:cNvSpPr>
            <p:nvPr/>
          </p:nvSpPr>
          <p:spPr bwMode="auto">
            <a:xfrm>
              <a:off x="3110" y="4212"/>
              <a:ext cx="469"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a:solidFill>
                    <a:srgbClr val="000000"/>
                  </a:solidFill>
                </a:rPr>
                <a:t>Arts</a:t>
              </a:r>
            </a:p>
          </p:txBody>
        </p:sp>
      </p:grpSp>
      <p:sp>
        <p:nvSpPr>
          <p:cNvPr id="2078" name="Freeform 442"/>
          <p:cNvSpPr>
            <a:spLocks/>
          </p:cNvSpPr>
          <p:nvPr/>
        </p:nvSpPr>
        <p:spPr bwMode="auto">
          <a:xfrm>
            <a:off x="2566716" y="3069429"/>
            <a:ext cx="788630" cy="754286"/>
          </a:xfrm>
          <a:custGeom>
            <a:avLst/>
            <a:gdLst>
              <a:gd name="T0" fmla="*/ 538 w 538"/>
              <a:gd name="T1" fmla="*/ 880 h 880"/>
              <a:gd name="T2" fmla="*/ 157 w 538"/>
              <a:gd name="T3" fmla="*/ 571 h 880"/>
              <a:gd name="T4" fmla="*/ 0 w 538"/>
              <a:gd name="T5" fmla="*/ 0 h 880"/>
              <a:gd name="T6" fmla="*/ 0 60000 65536"/>
              <a:gd name="T7" fmla="*/ 0 60000 65536"/>
              <a:gd name="T8" fmla="*/ 0 60000 65536"/>
            </a:gdLst>
            <a:ahLst/>
            <a:cxnLst>
              <a:cxn ang="T6">
                <a:pos x="T0" y="T1"/>
              </a:cxn>
              <a:cxn ang="T7">
                <a:pos x="T2" y="T3"/>
              </a:cxn>
              <a:cxn ang="T8">
                <a:pos x="T4" y="T5"/>
              </a:cxn>
            </a:cxnLst>
            <a:rect l="0" t="0" r="r" b="b"/>
            <a:pathLst>
              <a:path w="538" h="880">
                <a:moveTo>
                  <a:pt x="538" y="880"/>
                </a:moveTo>
                <a:cubicBezTo>
                  <a:pt x="475" y="829"/>
                  <a:pt x="310" y="784"/>
                  <a:pt x="157" y="571"/>
                </a:cubicBezTo>
                <a:cubicBezTo>
                  <a:pt x="4" y="358"/>
                  <a:pt x="33" y="119"/>
                  <a:pt x="0" y="0"/>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79" name="Group 238"/>
          <p:cNvGrpSpPr>
            <a:grpSpLocks/>
          </p:cNvGrpSpPr>
          <p:nvPr/>
        </p:nvGrpSpPr>
        <p:grpSpPr bwMode="auto">
          <a:xfrm>
            <a:off x="3191166" y="3661710"/>
            <a:ext cx="856059" cy="282857"/>
            <a:chOff x="1545" y="5160"/>
            <a:chExt cx="584" cy="354"/>
          </a:xfrm>
        </p:grpSpPr>
        <p:grpSp>
          <p:nvGrpSpPr>
            <p:cNvPr id="2472" name="Group 215"/>
            <p:cNvGrpSpPr>
              <a:grpSpLocks/>
            </p:cNvGrpSpPr>
            <p:nvPr/>
          </p:nvGrpSpPr>
          <p:grpSpPr bwMode="auto">
            <a:xfrm rot="-174651">
              <a:off x="1545" y="5160"/>
              <a:ext cx="584" cy="354"/>
              <a:chOff x="2121" y="5192"/>
              <a:chExt cx="688" cy="418"/>
            </a:xfrm>
          </p:grpSpPr>
          <p:sp>
            <p:nvSpPr>
              <p:cNvPr id="2474" name="Freeform 206"/>
              <p:cNvSpPr>
                <a:spLocks/>
              </p:cNvSpPr>
              <p:nvPr/>
            </p:nvSpPr>
            <p:spPr bwMode="auto">
              <a:xfrm>
                <a:off x="2121" y="5192"/>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FD57CC"/>
                  </a:gs>
                  <a:gs pos="100000">
                    <a:srgbClr val="FE8CDD"/>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75" name="Oval 207"/>
              <p:cNvSpPr>
                <a:spLocks noChangeArrowheads="1"/>
              </p:cNvSpPr>
              <p:nvPr/>
            </p:nvSpPr>
            <p:spPr bwMode="auto">
              <a:xfrm rot="557454">
                <a:off x="2505" y="5460"/>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73" name="Text Box 237"/>
            <p:cNvSpPr txBox="1">
              <a:spLocks noChangeArrowheads="1"/>
            </p:cNvSpPr>
            <p:nvPr/>
          </p:nvSpPr>
          <p:spPr bwMode="auto">
            <a:xfrm>
              <a:off x="1609" y="5192"/>
              <a:ext cx="44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a:solidFill>
                    <a:srgbClr val="000000"/>
                  </a:solidFill>
                </a:rPr>
                <a:t>HTRA2</a:t>
              </a:r>
            </a:p>
          </p:txBody>
        </p:sp>
      </p:grpSp>
      <p:sp>
        <p:nvSpPr>
          <p:cNvPr id="2080" name="Freeform 443"/>
          <p:cNvSpPr>
            <a:spLocks/>
          </p:cNvSpPr>
          <p:nvPr/>
        </p:nvSpPr>
        <p:spPr bwMode="auto">
          <a:xfrm>
            <a:off x="1764889" y="2887714"/>
            <a:ext cx="441223" cy="43714"/>
          </a:xfrm>
          <a:custGeom>
            <a:avLst/>
            <a:gdLst>
              <a:gd name="T0" fmla="*/ 301 w 301"/>
              <a:gd name="T1" fmla="*/ 35 h 51"/>
              <a:gd name="T2" fmla="*/ 0 w 301"/>
              <a:gd name="T3" fmla="*/ 51 h 51"/>
              <a:gd name="T4" fmla="*/ 0 60000 65536"/>
              <a:gd name="T5" fmla="*/ 0 60000 65536"/>
            </a:gdLst>
            <a:ahLst/>
            <a:cxnLst>
              <a:cxn ang="T4">
                <a:pos x="T0" y="T1"/>
              </a:cxn>
              <a:cxn ang="T5">
                <a:pos x="T2" y="T3"/>
              </a:cxn>
            </a:cxnLst>
            <a:rect l="0" t="0" r="r" b="b"/>
            <a:pathLst>
              <a:path w="301" h="51">
                <a:moveTo>
                  <a:pt x="301" y="35"/>
                </a:moveTo>
                <a:cubicBezTo>
                  <a:pt x="179" y="0"/>
                  <a:pt x="53" y="18"/>
                  <a:pt x="0" y="51"/>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81" name="Group 431"/>
          <p:cNvGrpSpPr>
            <a:grpSpLocks/>
          </p:cNvGrpSpPr>
          <p:nvPr/>
        </p:nvGrpSpPr>
        <p:grpSpPr bwMode="auto">
          <a:xfrm>
            <a:off x="2175332" y="2780580"/>
            <a:ext cx="694815" cy="261429"/>
            <a:chOff x="1520" y="3277"/>
            <a:chExt cx="474" cy="305"/>
          </a:xfrm>
        </p:grpSpPr>
        <p:grpSp>
          <p:nvGrpSpPr>
            <p:cNvPr id="2468" name="Group 52"/>
            <p:cNvGrpSpPr>
              <a:grpSpLocks/>
            </p:cNvGrpSpPr>
            <p:nvPr/>
          </p:nvGrpSpPr>
          <p:grpSpPr bwMode="auto">
            <a:xfrm rot="203243">
              <a:off x="1521" y="3289"/>
              <a:ext cx="442" cy="283"/>
              <a:chOff x="4489" y="2452"/>
              <a:chExt cx="539" cy="338"/>
            </a:xfrm>
          </p:grpSpPr>
          <p:sp>
            <p:nvSpPr>
              <p:cNvPr id="2470" name="Freeform 53"/>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D57CC"/>
                  </a:gs>
                  <a:gs pos="100000">
                    <a:srgbClr val="FE90D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71" name="Oval 54"/>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69" name="Text Box 55"/>
            <p:cNvSpPr txBox="1">
              <a:spLocks noChangeArrowheads="1"/>
            </p:cNvSpPr>
            <p:nvPr/>
          </p:nvSpPr>
          <p:spPr bwMode="auto">
            <a:xfrm>
              <a:off x="1520" y="3277"/>
              <a:ext cx="47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CIAP1</a:t>
              </a:r>
            </a:p>
          </p:txBody>
        </p:sp>
      </p:grpSp>
      <p:sp>
        <p:nvSpPr>
          <p:cNvPr id="2082" name="Freeform 444"/>
          <p:cNvSpPr>
            <a:spLocks/>
          </p:cNvSpPr>
          <p:nvPr/>
        </p:nvSpPr>
        <p:spPr bwMode="auto">
          <a:xfrm>
            <a:off x="2075650" y="3430285"/>
            <a:ext cx="171505" cy="730286"/>
          </a:xfrm>
          <a:custGeom>
            <a:avLst/>
            <a:gdLst>
              <a:gd name="T0" fmla="*/ 0 w 165"/>
              <a:gd name="T1" fmla="*/ 0 h 852"/>
              <a:gd name="T2" fmla="*/ 150 w 165"/>
              <a:gd name="T3" fmla="*/ 453 h 852"/>
              <a:gd name="T4" fmla="*/ 66 w 165"/>
              <a:gd name="T5" fmla="*/ 852 h 852"/>
              <a:gd name="T6" fmla="*/ 0 60000 65536"/>
              <a:gd name="T7" fmla="*/ 0 60000 65536"/>
              <a:gd name="T8" fmla="*/ 0 60000 65536"/>
            </a:gdLst>
            <a:ahLst/>
            <a:cxnLst>
              <a:cxn ang="T6">
                <a:pos x="T0" y="T1"/>
              </a:cxn>
              <a:cxn ang="T7">
                <a:pos x="T2" y="T3"/>
              </a:cxn>
              <a:cxn ang="T8">
                <a:pos x="T4" y="T5"/>
              </a:cxn>
            </a:cxnLst>
            <a:rect l="0" t="0" r="r" b="b"/>
            <a:pathLst>
              <a:path w="165" h="852">
                <a:moveTo>
                  <a:pt x="0" y="0"/>
                </a:moveTo>
                <a:cubicBezTo>
                  <a:pt x="25" y="75"/>
                  <a:pt x="135" y="234"/>
                  <a:pt x="150" y="453"/>
                </a:cubicBezTo>
                <a:cubicBezTo>
                  <a:pt x="165" y="672"/>
                  <a:pt x="83" y="769"/>
                  <a:pt x="66" y="852"/>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83" name="Group 184"/>
          <p:cNvGrpSpPr>
            <a:grpSpLocks/>
          </p:cNvGrpSpPr>
          <p:nvPr/>
        </p:nvGrpSpPr>
        <p:grpSpPr bwMode="auto">
          <a:xfrm>
            <a:off x="1688664" y="3256272"/>
            <a:ext cx="869252" cy="259304"/>
            <a:chOff x="781" y="3979"/>
            <a:chExt cx="599" cy="392"/>
          </a:xfrm>
        </p:grpSpPr>
        <p:grpSp>
          <p:nvGrpSpPr>
            <p:cNvPr id="2464" name="Group 185"/>
            <p:cNvGrpSpPr>
              <a:grpSpLocks/>
            </p:cNvGrpSpPr>
            <p:nvPr/>
          </p:nvGrpSpPr>
          <p:grpSpPr bwMode="auto">
            <a:xfrm>
              <a:off x="781" y="3979"/>
              <a:ext cx="594" cy="368"/>
              <a:chOff x="665" y="3979"/>
              <a:chExt cx="766" cy="376"/>
            </a:xfrm>
          </p:grpSpPr>
          <p:sp>
            <p:nvSpPr>
              <p:cNvPr id="2466" name="Freeform 186"/>
              <p:cNvSpPr>
                <a:spLocks/>
              </p:cNvSpPr>
              <p:nvPr/>
            </p:nvSpPr>
            <p:spPr bwMode="auto">
              <a:xfrm>
                <a:off x="665" y="3979"/>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A6A00"/>
                  </a:gs>
                  <a:gs pos="100000">
                    <a:srgbClr val="FFCAA3"/>
                  </a:gs>
                </a:gsLst>
                <a:lin ang="5400000" scaled="1"/>
              </a:gradFill>
              <a:ln w="9525">
                <a:solidFill>
                  <a:srgbClr val="000000">
                    <a:alpha val="3999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67" name="Oval 187"/>
              <p:cNvSpPr>
                <a:spLocks noChangeArrowheads="1"/>
              </p:cNvSpPr>
              <p:nvPr/>
            </p:nvSpPr>
            <p:spPr bwMode="auto">
              <a:xfrm rot="-579012">
                <a:off x="1124" y="4222"/>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65" name="Text Box 188"/>
            <p:cNvSpPr txBox="1">
              <a:spLocks noChangeArrowheads="1"/>
            </p:cNvSpPr>
            <p:nvPr/>
          </p:nvSpPr>
          <p:spPr bwMode="auto">
            <a:xfrm>
              <a:off x="782" y="4022"/>
              <a:ext cx="59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err="1" smtClean="0">
                  <a:solidFill>
                    <a:srgbClr val="000000"/>
                  </a:solidFill>
                </a:rPr>
                <a:t>Caspase</a:t>
              </a:r>
              <a:r>
                <a:rPr lang="hr-HR" sz="900" dirty="0" smtClean="0">
                  <a:solidFill>
                    <a:srgbClr val="000000"/>
                  </a:solidFill>
                </a:rPr>
                <a:t> </a:t>
              </a:r>
              <a:r>
                <a:rPr lang="en-US" sz="900" dirty="0" smtClean="0">
                  <a:solidFill>
                    <a:srgbClr val="000000"/>
                  </a:solidFill>
                </a:rPr>
                <a:t>9</a:t>
              </a:r>
              <a:endParaRPr lang="en-US" sz="900" dirty="0">
                <a:solidFill>
                  <a:srgbClr val="000000"/>
                </a:solidFill>
              </a:endParaRPr>
            </a:p>
          </p:txBody>
        </p:sp>
      </p:grpSp>
      <p:sp>
        <p:nvSpPr>
          <p:cNvPr id="2084" name="Freeform 445"/>
          <p:cNvSpPr>
            <a:spLocks/>
          </p:cNvSpPr>
          <p:nvPr/>
        </p:nvSpPr>
        <p:spPr bwMode="auto">
          <a:xfrm>
            <a:off x="2365890" y="3481718"/>
            <a:ext cx="518912" cy="403715"/>
          </a:xfrm>
          <a:custGeom>
            <a:avLst/>
            <a:gdLst>
              <a:gd name="T0" fmla="*/ 327 w 354"/>
              <a:gd name="T1" fmla="*/ 471 h 471"/>
              <a:gd name="T2" fmla="*/ 180 w 354"/>
              <a:gd name="T3" fmla="*/ 294 h 471"/>
              <a:gd name="T4" fmla="*/ 0 w 354"/>
              <a:gd name="T5" fmla="*/ 0 h 471"/>
              <a:gd name="T6" fmla="*/ 0 60000 65536"/>
              <a:gd name="T7" fmla="*/ 0 60000 65536"/>
              <a:gd name="T8" fmla="*/ 0 60000 65536"/>
            </a:gdLst>
            <a:ahLst/>
            <a:cxnLst>
              <a:cxn ang="T6">
                <a:pos x="T0" y="T1"/>
              </a:cxn>
              <a:cxn ang="T7">
                <a:pos x="T2" y="T3"/>
              </a:cxn>
              <a:cxn ang="T8">
                <a:pos x="T4" y="T5"/>
              </a:cxn>
            </a:cxnLst>
            <a:rect l="0" t="0" r="r" b="b"/>
            <a:pathLst>
              <a:path w="354" h="471">
                <a:moveTo>
                  <a:pt x="327" y="471"/>
                </a:moveTo>
                <a:cubicBezTo>
                  <a:pt x="309" y="447"/>
                  <a:pt x="354" y="366"/>
                  <a:pt x="180" y="294"/>
                </a:cubicBezTo>
                <a:cubicBezTo>
                  <a:pt x="6" y="222"/>
                  <a:pt x="45" y="68"/>
                  <a:pt x="0" y="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85" name="Group 44"/>
          <p:cNvGrpSpPr>
            <a:grpSpLocks/>
          </p:cNvGrpSpPr>
          <p:nvPr/>
        </p:nvGrpSpPr>
        <p:grpSpPr bwMode="auto">
          <a:xfrm>
            <a:off x="2404001" y="3781712"/>
            <a:ext cx="797425" cy="469126"/>
            <a:chOff x="-344" y="5540"/>
            <a:chExt cx="560" cy="564"/>
          </a:xfrm>
        </p:grpSpPr>
        <p:grpSp>
          <p:nvGrpSpPr>
            <p:cNvPr id="2460" name="Group 41"/>
            <p:cNvGrpSpPr>
              <a:grpSpLocks/>
            </p:cNvGrpSpPr>
            <p:nvPr/>
          </p:nvGrpSpPr>
          <p:grpSpPr bwMode="auto">
            <a:xfrm>
              <a:off x="-344" y="5540"/>
              <a:ext cx="560" cy="338"/>
              <a:chOff x="-344" y="5540"/>
              <a:chExt cx="688" cy="418"/>
            </a:xfrm>
          </p:grpSpPr>
          <p:sp>
            <p:nvSpPr>
              <p:cNvPr id="2462" name="Freeform 36"/>
              <p:cNvSpPr>
                <a:spLocks/>
              </p:cNvSpPr>
              <p:nvPr/>
            </p:nvSpPr>
            <p:spPr bwMode="auto">
              <a:xfrm>
                <a:off x="-344" y="5540"/>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00FFEA"/>
                  </a:gs>
                  <a:gs pos="100000">
                    <a:srgbClr val="00C8BA"/>
                  </a:gs>
                </a:gsLst>
                <a:lin ang="2700000" scaled="1"/>
              </a:gradFill>
              <a:ln w="9525">
                <a:solidFill>
                  <a:srgbClr val="000000">
                    <a:alpha val="50195"/>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63" name="Oval 37"/>
              <p:cNvSpPr>
                <a:spLocks noChangeArrowheads="1"/>
              </p:cNvSpPr>
              <p:nvPr/>
            </p:nvSpPr>
            <p:spPr bwMode="auto">
              <a:xfrm rot="557454">
                <a:off x="40" y="5808"/>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61" name="Text Box 43"/>
            <p:cNvSpPr txBox="1">
              <a:spLocks noChangeArrowheads="1"/>
            </p:cNvSpPr>
            <p:nvPr/>
          </p:nvSpPr>
          <p:spPr bwMode="auto">
            <a:xfrm>
              <a:off x="-285" y="5549"/>
              <a:ext cx="458"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APAF1</a:t>
              </a:r>
            </a:p>
          </p:txBody>
        </p:sp>
      </p:grpSp>
      <p:sp>
        <p:nvSpPr>
          <p:cNvPr id="2086" name="Freeform 446"/>
          <p:cNvSpPr>
            <a:spLocks/>
          </p:cNvSpPr>
          <p:nvPr/>
        </p:nvSpPr>
        <p:spPr bwMode="auto">
          <a:xfrm>
            <a:off x="2766072" y="4001143"/>
            <a:ext cx="976259" cy="259715"/>
          </a:xfrm>
          <a:custGeom>
            <a:avLst/>
            <a:gdLst>
              <a:gd name="T0" fmla="*/ 666 w 666"/>
              <a:gd name="T1" fmla="*/ 273 h 303"/>
              <a:gd name="T2" fmla="*/ 261 w 666"/>
              <a:gd name="T3" fmla="*/ 282 h 303"/>
              <a:gd name="T4" fmla="*/ 0 w 666"/>
              <a:gd name="T5" fmla="*/ 0 h 303"/>
              <a:gd name="T6" fmla="*/ 0 60000 65536"/>
              <a:gd name="T7" fmla="*/ 0 60000 65536"/>
              <a:gd name="T8" fmla="*/ 0 60000 65536"/>
            </a:gdLst>
            <a:ahLst/>
            <a:cxnLst>
              <a:cxn ang="T6">
                <a:pos x="T0" y="T1"/>
              </a:cxn>
              <a:cxn ang="T7">
                <a:pos x="T2" y="T3"/>
              </a:cxn>
              <a:cxn ang="T8">
                <a:pos x="T4" y="T5"/>
              </a:cxn>
            </a:cxnLst>
            <a:rect l="0" t="0" r="r" b="b"/>
            <a:pathLst>
              <a:path w="666" h="303">
                <a:moveTo>
                  <a:pt x="666" y="273"/>
                </a:moveTo>
                <a:cubicBezTo>
                  <a:pt x="648" y="249"/>
                  <a:pt x="456" y="303"/>
                  <a:pt x="261" y="282"/>
                </a:cubicBezTo>
                <a:cubicBezTo>
                  <a:pt x="66" y="261"/>
                  <a:pt x="45" y="68"/>
                  <a:pt x="0" y="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087" name="Group 46"/>
          <p:cNvGrpSpPr>
            <a:grpSpLocks/>
          </p:cNvGrpSpPr>
          <p:nvPr/>
        </p:nvGrpSpPr>
        <p:grpSpPr bwMode="auto">
          <a:xfrm>
            <a:off x="3245402" y="4108298"/>
            <a:ext cx="809152" cy="287168"/>
            <a:chOff x="661" y="5512"/>
            <a:chExt cx="584" cy="360"/>
          </a:xfrm>
        </p:grpSpPr>
        <p:grpSp>
          <p:nvGrpSpPr>
            <p:cNvPr id="2456" name="Group 42"/>
            <p:cNvGrpSpPr>
              <a:grpSpLocks/>
            </p:cNvGrpSpPr>
            <p:nvPr/>
          </p:nvGrpSpPr>
          <p:grpSpPr bwMode="auto">
            <a:xfrm>
              <a:off x="661" y="5512"/>
              <a:ext cx="584" cy="346"/>
              <a:chOff x="557" y="5512"/>
              <a:chExt cx="688" cy="418"/>
            </a:xfrm>
          </p:grpSpPr>
          <p:sp>
            <p:nvSpPr>
              <p:cNvPr id="2458" name="Freeform 39"/>
              <p:cNvSpPr>
                <a:spLocks/>
              </p:cNvSpPr>
              <p:nvPr/>
            </p:nvSpPr>
            <p:spPr bwMode="auto">
              <a:xfrm>
                <a:off x="557" y="5512"/>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247FFA"/>
                  </a:gs>
                  <a:gs pos="100000">
                    <a:srgbClr val="84B7FC"/>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59" name="Oval 40"/>
              <p:cNvSpPr>
                <a:spLocks noChangeArrowheads="1"/>
              </p:cNvSpPr>
              <p:nvPr/>
            </p:nvSpPr>
            <p:spPr bwMode="auto">
              <a:xfrm rot="557454">
                <a:off x="941" y="5780"/>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57" name="Text Box 45"/>
            <p:cNvSpPr txBox="1">
              <a:spLocks noChangeArrowheads="1"/>
            </p:cNvSpPr>
            <p:nvPr/>
          </p:nvSpPr>
          <p:spPr bwMode="auto">
            <a:xfrm>
              <a:off x="726" y="5563"/>
              <a:ext cx="459"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err="1">
                  <a:solidFill>
                    <a:srgbClr val="000000"/>
                  </a:solidFill>
                </a:rPr>
                <a:t>Cytoc</a:t>
              </a:r>
              <a:endParaRPr lang="en-US" sz="1000" dirty="0">
                <a:solidFill>
                  <a:srgbClr val="000000"/>
                </a:solidFill>
              </a:endParaRPr>
            </a:p>
          </p:txBody>
        </p:sp>
      </p:grpSp>
      <p:sp>
        <p:nvSpPr>
          <p:cNvPr id="2088" name="Freeform 447"/>
          <p:cNvSpPr>
            <a:spLocks/>
          </p:cNvSpPr>
          <p:nvPr/>
        </p:nvSpPr>
        <p:spPr bwMode="auto">
          <a:xfrm>
            <a:off x="3984193" y="3857143"/>
            <a:ext cx="2110830" cy="424286"/>
          </a:xfrm>
          <a:custGeom>
            <a:avLst/>
            <a:gdLst>
              <a:gd name="T0" fmla="*/ 2147483647 w 1440"/>
              <a:gd name="T1" fmla="*/ 60483788 h 495"/>
              <a:gd name="T2" fmla="*/ 1527214688 w 1440"/>
              <a:gd name="T3" fmla="*/ 1005543777 h 495"/>
              <a:gd name="T4" fmla="*/ 0 w 1440"/>
              <a:gd name="T5" fmla="*/ 1058466298 h 495"/>
              <a:gd name="T6" fmla="*/ 0 60000 65536"/>
              <a:gd name="T7" fmla="*/ 0 60000 65536"/>
              <a:gd name="T8" fmla="*/ 0 60000 65536"/>
              <a:gd name="T9" fmla="*/ 0 w 1440"/>
              <a:gd name="T10" fmla="*/ 0 h 495"/>
              <a:gd name="T11" fmla="*/ 1440 w 1440"/>
              <a:gd name="T12" fmla="*/ 495 h 495"/>
            </a:gdLst>
            <a:ahLst/>
            <a:cxnLst>
              <a:cxn ang="T6">
                <a:pos x="T0" y="T1"/>
              </a:cxn>
              <a:cxn ang="T7">
                <a:pos x="T2" y="T3"/>
              </a:cxn>
              <a:cxn ang="T8">
                <a:pos x="T4" y="T5"/>
              </a:cxn>
            </a:cxnLst>
            <a:rect l="T9" t="T10" r="T11" b="T12"/>
            <a:pathLst>
              <a:path w="1440" h="495">
                <a:moveTo>
                  <a:pt x="1440" y="24"/>
                </a:moveTo>
                <a:cubicBezTo>
                  <a:pt x="1197" y="0"/>
                  <a:pt x="843" y="318"/>
                  <a:pt x="606" y="399"/>
                </a:cubicBezTo>
                <a:cubicBezTo>
                  <a:pt x="369" y="480"/>
                  <a:pt x="84" y="495"/>
                  <a:pt x="0" y="42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89" name="Freeform 448"/>
          <p:cNvSpPr>
            <a:spLocks/>
          </p:cNvSpPr>
          <p:nvPr/>
        </p:nvSpPr>
        <p:spPr bwMode="auto">
          <a:xfrm>
            <a:off x="3971000" y="3211714"/>
            <a:ext cx="2150408" cy="763714"/>
          </a:xfrm>
          <a:custGeom>
            <a:avLst/>
            <a:gdLst>
              <a:gd name="T0" fmla="*/ 2147483647 w 1467"/>
              <a:gd name="T1" fmla="*/ 1943038988 h 891"/>
              <a:gd name="T2" fmla="*/ 1481851557 w 1467"/>
              <a:gd name="T3" fmla="*/ 1534773820 h 891"/>
              <a:gd name="T4" fmla="*/ 0 w 1467"/>
              <a:gd name="T5" fmla="*/ 0 h 891"/>
              <a:gd name="T6" fmla="*/ 0 60000 65536"/>
              <a:gd name="T7" fmla="*/ 0 60000 65536"/>
              <a:gd name="T8" fmla="*/ 0 60000 65536"/>
              <a:gd name="T9" fmla="*/ 0 w 1467"/>
              <a:gd name="T10" fmla="*/ 0 h 891"/>
              <a:gd name="T11" fmla="*/ 1467 w 1467"/>
              <a:gd name="T12" fmla="*/ 891 h 891"/>
            </a:gdLst>
            <a:ahLst/>
            <a:cxnLst>
              <a:cxn ang="T6">
                <a:pos x="T0" y="T1"/>
              </a:cxn>
              <a:cxn ang="T7">
                <a:pos x="T2" y="T3"/>
              </a:cxn>
              <a:cxn ang="T8">
                <a:pos x="T4" y="T5"/>
              </a:cxn>
            </a:cxnLst>
            <a:rect l="T9" t="T10" r="T11" b="T12"/>
            <a:pathLst>
              <a:path w="1467" h="891">
                <a:moveTo>
                  <a:pt x="1467" y="771"/>
                </a:moveTo>
                <a:cubicBezTo>
                  <a:pt x="1449" y="747"/>
                  <a:pt x="1029" y="891"/>
                  <a:pt x="588" y="609"/>
                </a:cubicBezTo>
                <a:cubicBezTo>
                  <a:pt x="147" y="327"/>
                  <a:pt x="84" y="75"/>
                  <a:pt x="0"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0" name="Freeform 449"/>
          <p:cNvSpPr>
            <a:spLocks/>
          </p:cNvSpPr>
          <p:nvPr/>
        </p:nvSpPr>
        <p:spPr bwMode="auto">
          <a:xfrm>
            <a:off x="3984192" y="3564003"/>
            <a:ext cx="1508365" cy="372857"/>
          </a:xfrm>
          <a:custGeom>
            <a:avLst/>
            <a:gdLst>
              <a:gd name="T0" fmla="*/ 2147483647 w 1029"/>
              <a:gd name="T1" fmla="*/ 929939123 h 435"/>
              <a:gd name="T2" fmla="*/ 1096269098 w 1029"/>
              <a:gd name="T3" fmla="*/ 869455330 h 435"/>
              <a:gd name="T4" fmla="*/ 0 w 1029"/>
              <a:gd name="T5" fmla="*/ 0 h 435"/>
              <a:gd name="T6" fmla="*/ 0 60000 65536"/>
              <a:gd name="T7" fmla="*/ 0 60000 65536"/>
              <a:gd name="T8" fmla="*/ 0 60000 65536"/>
              <a:gd name="T9" fmla="*/ 0 w 1029"/>
              <a:gd name="T10" fmla="*/ 0 h 435"/>
              <a:gd name="T11" fmla="*/ 1029 w 1029"/>
              <a:gd name="T12" fmla="*/ 435 h 435"/>
            </a:gdLst>
            <a:ahLst/>
            <a:cxnLst>
              <a:cxn ang="T6">
                <a:pos x="T0" y="T1"/>
              </a:cxn>
              <a:cxn ang="T7">
                <a:pos x="T2" y="T3"/>
              </a:cxn>
              <a:cxn ang="T8">
                <a:pos x="T4" y="T5"/>
              </a:cxn>
            </a:cxnLst>
            <a:rect l="T9" t="T10" r="T11" b="T12"/>
            <a:pathLst>
              <a:path w="1029" h="435">
                <a:moveTo>
                  <a:pt x="1029" y="369"/>
                </a:moveTo>
                <a:cubicBezTo>
                  <a:pt x="1011" y="345"/>
                  <a:pt x="672" y="435"/>
                  <a:pt x="435" y="345"/>
                </a:cubicBezTo>
                <a:cubicBezTo>
                  <a:pt x="198" y="255"/>
                  <a:pt x="84" y="75"/>
                  <a:pt x="0"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1" name="Freeform 450"/>
          <p:cNvSpPr>
            <a:spLocks/>
          </p:cNvSpPr>
          <p:nvPr/>
        </p:nvSpPr>
        <p:spPr bwMode="auto">
          <a:xfrm>
            <a:off x="3997385" y="3885432"/>
            <a:ext cx="1864567" cy="174857"/>
          </a:xfrm>
          <a:custGeom>
            <a:avLst/>
            <a:gdLst>
              <a:gd name="T0" fmla="*/ 2147483647 w 1272"/>
              <a:gd name="T1" fmla="*/ 0 h 204"/>
              <a:gd name="T2" fmla="*/ 1398687513 w 1272"/>
              <a:gd name="T3" fmla="*/ 438507188 h 204"/>
              <a:gd name="T4" fmla="*/ 0 w 1272"/>
              <a:gd name="T5" fmla="*/ 75604688 h 204"/>
              <a:gd name="T6" fmla="*/ 0 60000 65536"/>
              <a:gd name="T7" fmla="*/ 0 60000 65536"/>
              <a:gd name="T8" fmla="*/ 0 60000 65536"/>
              <a:gd name="T9" fmla="*/ 0 w 1272"/>
              <a:gd name="T10" fmla="*/ 0 h 204"/>
              <a:gd name="T11" fmla="*/ 1272 w 1272"/>
              <a:gd name="T12" fmla="*/ 204 h 204"/>
            </a:gdLst>
            <a:ahLst/>
            <a:cxnLst>
              <a:cxn ang="T6">
                <a:pos x="T0" y="T1"/>
              </a:cxn>
              <a:cxn ang="T7">
                <a:pos x="T2" y="T3"/>
              </a:cxn>
              <a:cxn ang="T8">
                <a:pos x="T4" y="T5"/>
              </a:cxn>
            </a:cxnLst>
            <a:rect l="T9" t="T10" r="T11" b="T12"/>
            <a:pathLst>
              <a:path w="1272" h="204">
                <a:moveTo>
                  <a:pt x="1272" y="0"/>
                </a:moveTo>
                <a:cubicBezTo>
                  <a:pt x="963" y="0"/>
                  <a:pt x="918" y="144"/>
                  <a:pt x="555" y="174"/>
                </a:cubicBezTo>
                <a:cubicBezTo>
                  <a:pt x="192" y="204"/>
                  <a:pt x="84" y="105"/>
                  <a:pt x="0" y="3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2" name="Freeform 451"/>
          <p:cNvSpPr>
            <a:spLocks/>
          </p:cNvSpPr>
          <p:nvPr/>
        </p:nvSpPr>
        <p:spPr bwMode="auto">
          <a:xfrm>
            <a:off x="4934071" y="3916286"/>
            <a:ext cx="1200535" cy="439714"/>
          </a:xfrm>
          <a:custGeom>
            <a:avLst/>
            <a:gdLst>
              <a:gd name="T0" fmla="*/ 819 w 819"/>
              <a:gd name="T1" fmla="*/ 0 h 513"/>
              <a:gd name="T2" fmla="*/ 0 w 819"/>
              <a:gd name="T3" fmla="*/ 513 h 513"/>
              <a:gd name="T4" fmla="*/ 0 60000 65536"/>
              <a:gd name="T5" fmla="*/ 0 60000 65536"/>
            </a:gdLst>
            <a:ahLst/>
            <a:cxnLst>
              <a:cxn ang="T4">
                <a:pos x="T0" y="T1"/>
              </a:cxn>
              <a:cxn ang="T5">
                <a:pos x="T2" y="T3"/>
              </a:cxn>
            </a:cxnLst>
            <a:rect l="0" t="0" r="r" b="b"/>
            <a:pathLst>
              <a:path w="819" h="513">
                <a:moveTo>
                  <a:pt x="819" y="0"/>
                </a:moveTo>
                <a:cubicBezTo>
                  <a:pt x="573" y="294"/>
                  <a:pt x="282" y="240"/>
                  <a:pt x="0" y="513"/>
                </a:cubicBezTo>
              </a:path>
            </a:pathLst>
          </a:custGeom>
          <a:noFill/>
          <a:ln w="31750">
            <a:solidFill>
              <a:srgbClr val="FFFF00"/>
            </a:solidFill>
            <a:round/>
            <a:headEnd/>
            <a:tailEnd type="triangle"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3" name="Freeform 452"/>
          <p:cNvSpPr>
            <a:spLocks/>
          </p:cNvSpPr>
          <p:nvPr/>
        </p:nvSpPr>
        <p:spPr bwMode="auto">
          <a:xfrm>
            <a:off x="5505749" y="3916288"/>
            <a:ext cx="738791" cy="532285"/>
          </a:xfrm>
          <a:custGeom>
            <a:avLst/>
            <a:gdLst>
              <a:gd name="T0" fmla="*/ 504 w 504"/>
              <a:gd name="T1" fmla="*/ 0 h 621"/>
              <a:gd name="T2" fmla="*/ 0 w 504"/>
              <a:gd name="T3" fmla="*/ 621 h 621"/>
              <a:gd name="T4" fmla="*/ 0 60000 65536"/>
              <a:gd name="T5" fmla="*/ 0 60000 65536"/>
            </a:gdLst>
            <a:ahLst/>
            <a:cxnLst>
              <a:cxn ang="T4">
                <a:pos x="T0" y="T1"/>
              </a:cxn>
              <a:cxn ang="T5">
                <a:pos x="T2" y="T3"/>
              </a:cxn>
            </a:cxnLst>
            <a:rect l="0" t="0" r="r" b="b"/>
            <a:pathLst>
              <a:path w="504" h="621">
                <a:moveTo>
                  <a:pt x="504" y="0"/>
                </a:moveTo>
                <a:cubicBezTo>
                  <a:pt x="378" y="285"/>
                  <a:pt x="87" y="243"/>
                  <a:pt x="0" y="621"/>
                </a:cubicBezTo>
              </a:path>
            </a:pathLst>
          </a:custGeom>
          <a:noFill/>
          <a:ln w="31750">
            <a:solidFill>
              <a:srgbClr val="FFFF00"/>
            </a:solidFill>
            <a:round/>
            <a:headEnd/>
            <a:tailEnd type="triangle"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4" name="Freeform 453"/>
          <p:cNvSpPr>
            <a:spLocks/>
          </p:cNvSpPr>
          <p:nvPr/>
        </p:nvSpPr>
        <p:spPr bwMode="auto">
          <a:xfrm>
            <a:off x="6121413" y="3918857"/>
            <a:ext cx="307829" cy="604286"/>
          </a:xfrm>
          <a:custGeom>
            <a:avLst/>
            <a:gdLst>
              <a:gd name="T0" fmla="*/ 123 w 210"/>
              <a:gd name="T1" fmla="*/ 0 h 705"/>
              <a:gd name="T2" fmla="*/ 210 w 210"/>
              <a:gd name="T3" fmla="*/ 705 h 705"/>
              <a:gd name="T4" fmla="*/ 0 60000 65536"/>
              <a:gd name="T5" fmla="*/ 0 60000 65536"/>
            </a:gdLst>
            <a:ahLst/>
            <a:cxnLst>
              <a:cxn ang="T4">
                <a:pos x="T0" y="T1"/>
              </a:cxn>
              <a:cxn ang="T5">
                <a:pos x="T2" y="T3"/>
              </a:cxn>
            </a:cxnLst>
            <a:rect l="0" t="0" r="r" b="b"/>
            <a:pathLst>
              <a:path w="210" h="705">
                <a:moveTo>
                  <a:pt x="123" y="0"/>
                </a:moveTo>
                <a:cubicBezTo>
                  <a:pt x="0" y="339"/>
                  <a:pt x="75" y="516"/>
                  <a:pt x="210" y="705"/>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5" name="Freeform 454"/>
          <p:cNvSpPr>
            <a:spLocks/>
          </p:cNvSpPr>
          <p:nvPr/>
        </p:nvSpPr>
        <p:spPr bwMode="auto">
          <a:xfrm>
            <a:off x="6842610" y="4294285"/>
            <a:ext cx="1055415" cy="470572"/>
          </a:xfrm>
          <a:custGeom>
            <a:avLst/>
            <a:gdLst>
              <a:gd name="T0" fmla="*/ 1814512500 w 720"/>
              <a:gd name="T1" fmla="*/ 1345764210 h 549"/>
              <a:gd name="T2" fmla="*/ 83165950 w 720"/>
              <a:gd name="T3" fmla="*/ 0 h 549"/>
              <a:gd name="T4" fmla="*/ 0 60000 65536"/>
              <a:gd name="T5" fmla="*/ 0 60000 65536"/>
              <a:gd name="T6" fmla="*/ 0 w 720"/>
              <a:gd name="T7" fmla="*/ 0 h 549"/>
              <a:gd name="T8" fmla="*/ 720 w 720"/>
              <a:gd name="T9" fmla="*/ 549 h 549"/>
            </a:gdLst>
            <a:ahLst/>
            <a:cxnLst>
              <a:cxn ang="T4">
                <a:pos x="T0" y="T1"/>
              </a:cxn>
              <a:cxn ang="T5">
                <a:pos x="T2" y="T3"/>
              </a:cxn>
            </a:cxnLst>
            <a:rect l="T6" t="T7" r="T8" b="T9"/>
            <a:pathLst>
              <a:path w="720" h="549">
                <a:moveTo>
                  <a:pt x="720" y="534"/>
                </a:moveTo>
                <a:cubicBezTo>
                  <a:pt x="573" y="219"/>
                  <a:pt x="0" y="549"/>
                  <a:pt x="33"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6" name="Freeform 455"/>
          <p:cNvSpPr>
            <a:spLocks/>
          </p:cNvSpPr>
          <p:nvPr/>
        </p:nvSpPr>
        <p:spPr bwMode="auto">
          <a:xfrm>
            <a:off x="7801277" y="4199146"/>
            <a:ext cx="457347" cy="545143"/>
          </a:xfrm>
          <a:custGeom>
            <a:avLst/>
            <a:gdLst>
              <a:gd name="T0" fmla="*/ 151209375 w 312"/>
              <a:gd name="T1" fmla="*/ 1602819375 h 636"/>
              <a:gd name="T2" fmla="*/ 786288750 w 312"/>
              <a:gd name="T3" fmla="*/ 0 h 636"/>
              <a:gd name="T4" fmla="*/ 0 60000 65536"/>
              <a:gd name="T5" fmla="*/ 0 60000 65536"/>
              <a:gd name="T6" fmla="*/ 0 w 312"/>
              <a:gd name="T7" fmla="*/ 0 h 636"/>
              <a:gd name="T8" fmla="*/ 312 w 312"/>
              <a:gd name="T9" fmla="*/ 636 h 636"/>
            </a:gdLst>
            <a:ahLst/>
            <a:cxnLst>
              <a:cxn ang="T4">
                <a:pos x="T0" y="T1"/>
              </a:cxn>
              <a:cxn ang="T5">
                <a:pos x="T2" y="T3"/>
              </a:cxn>
            </a:cxnLst>
            <a:rect l="T6" t="T7" r="T8" b="T9"/>
            <a:pathLst>
              <a:path w="312" h="636">
                <a:moveTo>
                  <a:pt x="60" y="636"/>
                </a:moveTo>
                <a:cubicBezTo>
                  <a:pt x="0" y="381"/>
                  <a:pt x="249" y="399"/>
                  <a:pt x="312"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7" name="Freeform 456"/>
          <p:cNvSpPr>
            <a:spLocks/>
          </p:cNvSpPr>
          <p:nvPr/>
        </p:nvSpPr>
        <p:spPr bwMode="auto">
          <a:xfrm>
            <a:off x="5532135" y="4289147"/>
            <a:ext cx="3262992" cy="2237143"/>
          </a:xfrm>
          <a:custGeom>
            <a:avLst/>
            <a:gdLst>
              <a:gd name="T0" fmla="*/ 0 w 2226"/>
              <a:gd name="T1" fmla="*/ 2147483647 h 2610"/>
              <a:gd name="T2" fmla="*/ 2147483647 w 2226"/>
              <a:gd name="T3" fmla="*/ 0 h 2610"/>
              <a:gd name="T4" fmla="*/ 0 60000 65536"/>
              <a:gd name="T5" fmla="*/ 0 60000 65536"/>
              <a:gd name="T6" fmla="*/ 0 w 2226"/>
              <a:gd name="T7" fmla="*/ 0 h 2610"/>
              <a:gd name="T8" fmla="*/ 2226 w 2226"/>
              <a:gd name="T9" fmla="*/ 2610 h 2610"/>
            </a:gdLst>
            <a:ahLst/>
            <a:cxnLst>
              <a:cxn ang="T4">
                <a:pos x="T0" y="T1"/>
              </a:cxn>
              <a:cxn ang="T5">
                <a:pos x="T2" y="T3"/>
              </a:cxn>
            </a:cxnLst>
            <a:rect l="T6" t="T7" r="T8" b="T9"/>
            <a:pathLst>
              <a:path w="2226" h="2610">
                <a:moveTo>
                  <a:pt x="0" y="2610"/>
                </a:moveTo>
                <a:cubicBezTo>
                  <a:pt x="2226" y="2184"/>
                  <a:pt x="1791" y="990"/>
                  <a:pt x="1431"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8" name="Freeform 457"/>
          <p:cNvSpPr>
            <a:spLocks/>
          </p:cNvSpPr>
          <p:nvPr/>
        </p:nvSpPr>
        <p:spPr bwMode="auto">
          <a:xfrm>
            <a:off x="7011187" y="5128286"/>
            <a:ext cx="1697459" cy="1422000"/>
          </a:xfrm>
          <a:custGeom>
            <a:avLst/>
            <a:gdLst>
              <a:gd name="T0" fmla="*/ 1038 w 1158"/>
              <a:gd name="T1" fmla="*/ 0 h 1659"/>
              <a:gd name="T2" fmla="*/ 708 w 1158"/>
              <a:gd name="T3" fmla="*/ 1401 h 1659"/>
              <a:gd name="T4" fmla="*/ 0 w 1158"/>
              <a:gd name="T5" fmla="*/ 1659 h 1659"/>
              <a:gd name="T6" fmla="*/ 0 60000 65536"/>
              <a:gd name="T7" fmla="*/ 0 60000 65536"/>
              <a:gd name="T8" fmla="*/ 0 60000 65536"/>
            </a:gdLst>
            <a:ahLst/>
            <a:cxnLst>
              <a:cxn ang="T6">
                <a:pos x="T0" y="T1"/>
              </a:cxn>
              <a:cxn ang="T7">
                <a:pos x="T2" y="T3"/>
              </a:cxn>
              <a:cxn ang="T8">
                <a:pos x="T4" y="T5"/>
              </a:cxn>
            </a:cxnLst>
            <a:rect l="0" t="0" r="r" b="b"/>
            <a:pathLst>
              <a:path w="1158" h="1659">
                <a:moveTo>
                  <a:pt x="1038" y="0"/>
                </a:moveTo>
                <a:cubicBezTo>
                  <a:pt x="1158" y="828"/>
                  <a:pt x="954" y="1158"/>
                  <a:pt x="708" y="1401"/>
                </a:cubicBezTo>
                <a:cubicBezTo>
                  <a:pt x="462" y="1644"/>
                  <a:pt x="157" y="1593"/>
                  <a:pt x="0" y="1659"/>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099" name="Freeform 458"/>
          <p:cNvSpPr>
            <a:spLocks/>
          </p:cNvSpPr>
          <p:nvPr/>
        </p:nvSpPr>
        <p:spPr bwMode="auto">
          <a:xfrm>
            <a:off x="5581974" y="6587143"/>
            <a:ext cx="864854" cy="10286"/>
          </a:xfrm>
          <a:custGeom>
            <a:avLst/>
            <a:gdLst>
              <a:gd name="T0" fmla="*/ 590 w 590"/>
              <a:gd name="T1" fmla="*/ 10 h 12"/>
              <a:gd name="T2" fmla="*/ 89 w 590"/>
              <a:gd name="T3" fmla="*/ 1 h 12"/>
              <a:gd name="T4" fmla="*/ 53 w 590"/>
              <a:gd name="T5" fmla="*/ 4 h 12"/>
              <a:gd name="T6" fmla="*/ 0 60000 65536"/>
              <a:gd name="T7" fmla="*/ 0 60000 65536"/>
              <a:gd name="T8" fmla="*/ 0 60000 65536"/>
            </a:gdLst>
            <a:ahLst/>
            <a:cxnLst>
              <a:cxn ang="T6">
                <a:pos x="T0" y="T1"/>
              </a:cxn>
              <a:cxn ang="T7">
                <a:pos x="T2" y="T3"/>
              </a:cxn>
              <a:cxn ang="T8">
                <a:pos x="T4" y="T5"/>
              </a:cxn>
            </a:cxnLst>
            <a:rect l="0" t="0" r="r" b="b"/>
            <a:pathLst>
              <a:path w="590" h="12">
                <a:moveTo>
                  <a:pt x="590" y="10"/>
                </a:moveTo>
                <a:cubicBezTo>
                  <a:pt x="502" y="12"/>
                  <a:pt x="178" y="2"/>
                  <a:pt x="89" y="1"/>
                </a:cubicBezTo>
                <a:cubicBezTo>
                  <a:pt x="0" y="0"/>
                  <a:pt x="60" y="4"/>
                  <a:pt x="53" y="4"/>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00" name="Group 293"/>
          <p:cNvGrpSpPr>
            <a:grpSpLocks/>
          </p:cNvGrpSpPr>
          <p:nvPr/>
        </p:nvGrpSpPr>
        <p:grpSpPr bwMode="auto">
          <a:xfrm>
            <a:off x="6267997" y="6454253"/>
            <a:ext cx="691883" cy="316917"/>
            <a:chOff x="4420" y="7116"/>
            <a:chExt cx="442" cy="350"/>
          </a:xfrm>
        </p:grpSpPr>
        <p:grpSp>
          <p:nvGrpSpPr>
            <p:cNvPr id="2452" name="Group 285"/>
            <p:cNvGrpSpPr>
              <a:grpSpLocks/>
            </p:cNvGrpSpPr>
            <p:nvPr/>
          </p:nvGrpSpPr>
          <p:grpSpPr bwMode="auto">
            <a:xfrm rot="203243">
              <a:off x="4441" y="7116"/>
              <a:ext cx="394" cy="266"/>
              <a:chOff x="4489" y="2452"/>
              <a:chExt cx="539" cy="338"/>
            </a:xfrm>
          </p:grpSpPr>
          <p:sp>
            <p:nvSpPr>
              <p:cNvPr id="2454" name="Freeform 286"/>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00FF00"/>
                  </a:gs>
                  <a:gs pos="100000">
                    <a:srgbClr val="85FF8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55" name="Oval 287"/>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53" name="Text Box 292"/>
            <p:cNvSpPr txBox="1">
              <a:spLocks noChangeArrowheads="1"/>
            </p:cNvSpPr>
            <p:nvPr/>
          </p:nvSpPr>
          <p:spPr bwMode="auto">
            <a:xfrm>
              <a:off x="4420" y="7160"/>
              <a:ext cx="44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MDM2</a:t>
              </a:r>
            </a:p>
          </p:txBody>
        </p:sp>
      </p:grpSp>
      <p:sp>
        <p:nvSpPr>
          <p:cNvPr id="2101" name="Freeform 459"/>
          <p:cNvSpPr>
            <a:spLocks/>
          </p:cNvSpPr>
          <p:nvPr/>
        </p:nvSpPr>
        <p:spPr bwMode="auto">
          <a:xfrm>
            <a:off x="3025524" y="5886000"/>
            <a:ext cx="787164" cy="622286"/>
          </a:xfrm>
          <a:custGeom>
            <a:avLst/>
            <a:gdLst>
              <a:gd name="T0" fmla="*/ 0 w 537"/>
              <a:gd name="T1" fmla="*/ 18 h 726"/>
              <a:gd name="T2" fmla="*/ 537 w 537"/>
              <a:gd name="T3" fmla="*/ 726 h 726"/>
              <a:gd name="T4" fmla="*/ 0 60000 65536"/>
              <a:gd name="T5" fmla="*/ 0 60000 65536"/>
            </a:gdLst>
            <a:ahLst/>
            <a:cxnLst>
              <a:cxn ang="T4">
                <a:pos x="T0" y="T1"/>
              </a:cxn>
              <a:cxn ang="T5">
                <a:pos x="T2" y="T3"/>
              </a:cxn>
            </a:cxnLst>
            <a:rect l="0" t="0" r="r" b="b"/>
            <a:pathLst>
              <a:path w="537" h="726">
                <a:moveTo>
                  <a:pt x="0" y="18"/>
                </a:moveTo>
                <a:cubicBezTo>
                  <a:pt x="351" y="0"/>
                  <a:pt x="93" y="687"/>
                  <a:pt x="537" y="726"/>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02" name="Group 260"/>
          <p:cNvGrpSpPr>
            <a:grpSpLocks/>
          </p:cNvGrpSpPr>
          <p:nvPr/>
        </p:nvGrpSpPr>
        <p:grpSpPr bwMode="auto">
          <a:xfrm>
            <a:off x="2528599" y="5804882"/>
            <a:ext cx="515981" cy="261539"/>
            <a:chOff x="1725" y="7409"/>
            <a:chExt cx="346" cy="289"/>
          </a:xfrm>
        </p:grpSpPr>
        <p:grpSp>
          <p:nvGrpSpPr>
            <p:cNvPr id="2448" name="Group 252"/>
            <p:cNvGrpSpPr>
              <a:grpSpLocks/>
            </p:cNvGrpSpPr>
            <p:nvPr/>
          </p:nvGrpSpPr>
          <p:grpSpPr bwMode="auto">
            <a:xfrm>
              <a:off x="1725" y="7419"/>
              <a:ext cx="346" cy="215"/>
              <a:chOff x="6105" y="3765"/>
              <a:chExt cx="481" cy="281"/>
            </a:xfrm>
          </p:grpSpPr>
          <p:sp>
            <p:nvSpPr>
              <p:cNvPr id="2450" name="AutoShape 253"/>
              <p:cNvSpPr>
                <a:spLocks noChangeArrowheads="1"/>
              </p:cNvSpPr>
              <p:nvPr/>
            </p:nvSpPr>
            <p:spPr bwMode="auto">
              <a:xfrm>
                <a:off x="6105" y="3765"/>
                <a:ext cx="481" cy="281"/>
              </a:xfrm>
              <a:prstGeom prst="octagon">
                <a:avLst>
                  <a:gd name="adj" fmla="val 30806"/>
                </a:avLst>
              </a:prstGeom>
              <a:gradFill rotWithShape="1">
                <a:gsLst>
                  <a:gs pos="0">
                    <a:srgbClr val="515151"/>
                  </a:gs>
                  <a:gs pos="50000">
                    <a:srgbClr val="C8C8C8"/>
                  </a:gs>
                  <a:gs pos="100000">
                    <a:srgbClr val="51515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451" name="Oval 254"/>
              <p:cNvSpPr>
                <a:spLocks noChangeArrowheads="1"/>
              </p:cNvSpPr>
              <p:nvPr/>
            </p:nvSpPr>
            <p:spPr bwMode="auto">
              <a:xfrm rot="-123334">
                <a:off x="6336" y="3882"/>
                <a:ext cx="248" cy="11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49" name="Text Box 259"/>
            <p:cNvSpPr txBox="1">
              <a:spLocks noChangeArrowheads="1"/>
            </p:cNvSpPr>
            <p:nvPr/>
          </p:nvSpPr>
          <p:spPr bwMode="auto">
            <a:xfrm>
              <a:off x="1733" y="7409"/>
              <a:ext cx="32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ATM</a:t>
              </a:r>
            </a:p>
          </p:txBody>
        </p:sp>
      </p:grpSp>
      <p:sp>
        <p:nvSpPr>
          <p:cNvPr id="2103" name="Freeform 460"/>
          <p:cNvSpPr>
            <a:spLocks/>
          </p:cNvSpPr>
          <p:nvPr/>
        </p:nvSpPr>
        <p:spPr bwMode="auto">
          <a:xfrm>
            <a:off x="4265636" y="6513433"/>
            <a:ext cx="751984" cy="77143"/>
          </a:xfrm>
          <a:custGeom>
            <a:avLst/>
            <a:gdLst>
              <a:gd name="T0" fmla="*/ 0 w 513"/>
              <a:gd name="T1" fmla="*/ 45 h 90"/>
              <a:gd name="T2" fmla="*/ 513 w 513"/>
              <a:gd name="T3" fmla="*/ 90 h 90"/>
              <a:gd name="T4" fmla="*/ 0 60000 65536"/>
              <a:gd name="T5" fmla="*/ 0 60000 65536"/>
            </a:gdLst>
            <a:ahLst/>
            <a:cxnLst>
              <a:cxn ang="T4">
                <a:pos x="T0" y="T1"/>
              </a:cxn>
              <a:cxn ang="T5">
                <a:pos x="T2" y="T3"/>
              </a:cxn>
            </a:cxnLst>
            <a:rect l="0" t="0" r="r" b="b"/>
            <a:pathLst>
              <a:path w="513" h="90">
                <a:moveTo>
                  <a:pt x="0" y="45"/>
                </a:moveTo>
                <a:cubicBezTo>
                  <a:pt x="243" y="0"/>
                  <a:pt x="315" y="42"/>
                  <a:pt x="513" y="9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04" name="Freeform 461"/>
          <p:cNvSpPr>
            <a:spLocks/>
          </p:cNvSpPr>
          <p:nvPr/>
        </p:nvSpPr>
        <p:spPr bwMode="auto">
          <a:xfrm>
            <a:off x="5351839" y="6140571"/>
            <a:ext cx="554093" cy="362572"/>
          </a:xfrm>
          <a:custGeom>
            <a:avLst/>
            <a:gdLst>
              <a:gd name="T0" fmla="*/ 0 w 378"/>
              <a:gd name="T1" fmla="*/ 423 h 423"/>
              <a:gd name="T2" fmla="*/ 378 w 378"/>
              <a:gd name="T3" fmla="*/ 0 h 423"/>
              <a:gd name="T4" fmla="*/ 0 60000 65536"/>
              <a:gd name="T5" fmla="*/ 0 60000 65536"/>
            </a:gdLst>
            <a:ahLst/>
            <a:cxnLst>
              <a:cxn ang="T4">
                <a:pos x="T0" y="T1"/>
              </a:cxn>
              <a:cxn ang="T5">
                <a:pos x="T2" y="T3"/>
              </a:cxn>
            </a:cxnLst>
            <a:rect l="0" t="0" r="r" b="b"/>
            <a:pathLst>
              <a:path w="378" h="423">
                <a:moveTo>
                  <a:pt x="0" y="423"/>
                </a:moveTo>
                <a:cubicBezTo>
                  <a:pt x="81" y="141"/>
                  <a:pt x="327" y="267"/>
                  <a:pt x="378" y="0"/>
                </a:cubicBezTo>
              </a:path>
            </a:pathLst>
          </a:custGeom>
          <a:noFill/>
          <a:ln w="31750">
            <a:solidFill>
              <a:srgbClr val="FFFF00"/>
            </a:solidFill>
            <a:round/>
            <a:headEnd/>
            <a:tailEnd type="triangle"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05" name="Group 1464"/>
          <p:cNvGrpSpPr>
            <a:grpSpLocks/>
          </p:cNvGrpSpPr>
          <p:nvPr/>
        </p:nvGrpSpPr>
        <p:grpSpPr bwMode="auto">
          <a:xfrm>
            <a:off x="5001496" y="6435407"/>
            <a:ext cx="564354" cy="327428"/>
            <a:chOff x="3220" y="8516"/>
            <a:chExt cx="385" cy="382"/>
          </a:xfrm>
        </p:grpSpPr>
        <p:grpSp>
          <p:nvGrpSpPr>
            <p:cNvPr id="2444" name="Group 1461"/>
            <p:cNvGrpSpPr>
              <a:grpSpLocks/>
            </p:cNvGrpSpPr>
            <p:nvPr/>
          </p:nvGrpSpPr>
          <p:grpSpPr bwMode="auto">
            <a:xfrm rot="-186416">
              <a:off x="3220" y="8516"/>
              <a:ext cx="385" cy="295"/>
              <a:chOff x="3181" y="6201"/>
              <a:chExt cx="844" cy="471"/>
            </a:xfrm>
          </p:grpSpPr>
          <p:sp>
            <p:nvSpPr>
              <p:cNvPr id="2446" name="Freeform 1462"/>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FD57CC"/>
                  </a:gs>
                  <a:gs pos="100000">
                    <a:srgbClr val="FEBEE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447" name="Oval 1463"/>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45" name="Text Box 278"/>
            <p:cNvSpPr txBox="1">
              <a:spLocks noChangeArrowheads="1"/>
            </p:cNvSpPr>
            <p:nvPr/>
          </p:nvSpPr>
          <p:spPr bwMode="auto">
            <a:xfrm>
              <a:off x="3250" y="8575"/>
              <a:ext cx="32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p53</a:t>
              </a:r>
            </a:p>
          </p:txBody>
        </p:sp>
      </p:grpSp>
      <p:sp>
        <p:nvSpPr>
          <p:cNvPr id="2106" name="Freeform 462"/>
          <p:cNvSpPr>
            <a:spLocks/>
          </p:cNvSpPr>
          <p:nvPr/>
        </p:nvSpPr>
        <p:spPr bwMode="auto">
          <a:xfrm rot="784579" flipV="1">
            <a:off x="5071861" y="5253433"/>
            <a:ext cx="916159" cy="77143"/>
          </a:xfrm>
          <a:custGeom>
            <a:avLst/>
            <a:gdLst>
              <a:gd name="T0" fmla="*/ 0 w 513"/>
              <a:gd name="T1" fmla="*/ 45 h 90"/>
              <a:gd name="T2" fmla="*/ 513 w 513"/>
              <a:gd name="T3" fmla="*/ 90 h 90"/>
              <a:gd name="T4" fmla="*/ 0 60000 65536"/>
              <a:gd name="T5" fmla="*/ 0 60000 65536"/>
            </a:gdLst>
            <a:ahLst/>
            <a:cxnLst>
              <a:cxn ang="T4">
                <a:pos x="T0" y="T1"/>
              </a:cxn>
              <a:cxn ang="T5">
                <a:pos x="T2" y="T3"/>
              </a:cxn>
            </a:cxnLst>
            <a:rect l="0" t="0" r="r" b="b"/>
            <a:pathLst>
              <a:path w="513" h="90">
                <a:moveTo>
                  <a:pt x="0" y="45"/>
                </a:moveTo>
                <a:cubicBezTo>
                  <a:pt x="243" y="0"/>
                  <a:pt x="315" y="42"/>
                  <a:pt x="513" y="9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07" name="Group 269"/>
          <p:cNvGrpSpPr>
            <a:grpSpLocks/>
          </p:cNvGrpSpPr>
          <p:nvPr/>
        </p:nvGrpSpPr>
        <p:grpSpPr bwMode="auto">
          <a:xfrm>
            <a:off x="4750835" y="5013430"/>
            <a:ext cx="838469" cy="310286"/>
            <a:chOff x="3211" y="5831"/>
            <a:chExt cx="590" cy="362"/>
          </a:xfrm>
        </p:grpSpPr>
        <p:sp>
          <p:nvSpPr>
            <p:cNvPr id="2441" name="Freeform 84"/>
            <p:cNvSpPr>
              <a:spLocks/>
            </p:cNvSpPr>
            <p:nvPr/>
          </p:nvSpPr>
          <p:spPr bwMode="auto">
            <a:xfrm>
              <a:off x="3211" y="5831"/>
              <a:ext cx="590" cy="307"/>
            </a:xfrm>
            <a:custGeom>
              <a:avLst/>
              <a:gdLst>
                <a:gd name="T0" fmla="*/ 173 w 980"/>
                <a:gd name="T1" fmla="*/ 196 h 479"/>
                <a:gd name="T2" fmla="*/ 38 w 980"/>
                <a:gd name="T3" fmla="*/ 169 h 479"/>
                <a:gd name="T4" fmla="*/ 19 w 980"/>
                <a:gd name="T5" fmla="*/ 83 h 479"/>
                <a:gd name="T6" fmla="*/ 79 w 980"/>
                <a:gd name="T7" fmla="*/ 58 h 479"/>
                <a:gd name="T8" fmla="*/ 149 w 980"/>
                <a:gd name="T9" fmla="*/ 85 h 479"/>
                <a:gd name="T10" fmla="*/ 98 w 980"/>
                <a:gd name="T11" fmla="*/ 38 h 479"/>
                <a:gd name="T12" fmla="*/ 179 w 980"/>
                <a:gd name="T13" fmla="*/ 1 h 479"/>
                <a:gd name="T14" fmla="*/ 258 w 980"/>
                <a:gd name="T15" fmla="*/ 36 h 479"/>
                <a:gd name="T16" fmla="*/ 210 w 980"/>
                <a:gd name="T17" fmla="*/ 83 h 479"/>
                <a:gd name="T18" fmla="*/ 253 w 980"/>
                <a:gd name="T19" fmla="*/ 57 h 479"/>
                <a:gd name="T20" fmla="*/ 317 w 980"/>
                <a:gd name="T21" fmla="*/ 56 h 479"/>
                <a:gd name="T22" fmla="*/ 355 w 980"/>
                <a:gd name="T23" fmla="*/ 104 h 479"/>
                <a:gd name="T24" fmla="*/ 306 w 980"/>
                <a:gd name="T25" fmla="*/ 171 h 479"/>
                <a:gd name="T26" fmla="*/ 173 w 980"/>
                <a:gd name="T27" fmla="*/ 197 h 479"/>
                <a:gd name="T28" fmla="*/ 173 w 980"/>
                <a:gd name="T29" fmla="*/ 196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AEBB01"/>
                </a:gs>
                <a:gs pos="100000">
                  <a:srgbClr val="F9FFAB"/>
                </a:gs>
              </a:gsLst>
              <a:lin ang="5400000" scaled="1"/>
            </a:gradFill>
            <a:ln w="9525">
              <a:solidFill>
                <a:srgbClr val="000000">
                  <a:alpha val="18823"/>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42" name="Oval 85"/>
            <p:cNvSpPr>
              <a:spLocks noChangeArrowheads="1"/>
            </p:cNvSpPr>
            <p:nvPr/>
          </p:nvSpPr>
          <p:spPr bwMode="auto">
            <a:xfrm rot="-579012">
              <a:off x="3565" y="6029"/>
              <a:ext cx="203" cy="7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443" name="Text Box 86"/>
            <p:cNvSpPr txBox="1">
              <a:spLocks noChangeArrowheads="1"/>
            </p:cNvSpPr>
            <p:nvPr/>
          </p:nvSpPr>
          <p:spPr bwMode="auto">
            <a:xfrm>
              <a:off x="3294" y="5906"/>
              <a:ext cx="46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err="1">
                  <a:solidFill>
                    <a:srgbClr val="000000"/>
                  </a:solidFill>
                </a:rPr>
                <a:t>EndoG</a:t>
              </a:r>
              <a:endParaRPr lang="en-US" sz="1000" dirty="0">
                <a:solidFill>
                  <a:srgbClr val="000000"/>
                </a:solidFill>
              </a:endParaRPr>
            </a:p>
          </p:txBody>
        </p:sp>
      </p:grpSp>
      <p:sp>
        <p:nvSpPr>
          <p:cNvPr id="2108" name="Freeform 463"/>
          <p:cNvSpPr>
            <a:spLocks/>
          </p:cNvSpPr>
          <p:nvPr/>
        </p:nvSpPr>
        <p:spPr bwMode="auto">
          <a:xfrm>
            <a:off x="6445367" y="5387147"/>
            <a:ext cx="916159" cy="182571"/>
          </a:xfrm>
          <a:custGeom>
            <a:avLst/>
            <a:gdLst>
              <a:gd name="T0" fmla="*/ 625 w 625"/>
              <a:gd name="T1" fmla="*/ 45 h 213"/>
              <a:gd name="T2" fmla="*/ 0 w 625"/>
              <a:gd name="T3" fmla="*/ 0 h 213"/>
              <a:gd name="T4" fmla="*/ 0 60000 65536"/>
              <a:gd name="T5" fmla="*/ 0 60000 65536"/>
            </a:gdLst>
            <a:ahLst/>
            <a:cxnLst>
              <a:cxn ang="T4">
                <a:pos x="T0" y="T1"/>
              </a:cxn>
              <a:cxn ang="T5">
                <a:pos x="T2" y="T3"/>
              </a:cxn>
            </a:cxnLst>
            <a:rect l="0" t="0" r="r" b="b"/>
            <a:pathLst>
              <a:path w="625" h="213">
                <a:moveTo>
                  <a:pt x="625" y="45"/>
                </a:moveTo>
                <a:cubicBezTo>
                  <a:pt x="289" y="213"/>
                  <a:pt x="211" y="117"/>
                  <a:pt x="0" y="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09" name="Group 118"/>
          <p:cNvGrpSpPr>
            <a:grpSpLocks/>
          </p:cNvGrpSpPr>
          <p:nvPr/>
        </p:nvGrpSpPr>
        <p:grpSpPr bwMode="auto">
          <a:xfrm rot="296217">
            <a:off x="7097548" y="5212272"/>
            <a:ext cx="675759" cy="276857"/>
            <a:chOff x="2294" y="5185"/>
            <a:chExt cx="461" cy="323"/>
          </a:xfrm>
        </p:grpSpPr>
        <p:grpSp>
          <p:nvGrpSpPr>
            <p:cNvPr id="2437" name="Group 119"/>
            <p:cNvGrpSpPr>
              <a:grpSpLocks/>
            </p:cNvGrpSpPr>
            <p:nvPr/>
          </p:nvGrpSpPr>
          <p:grpSpPr bwMode="auto">
            <a:xfrm rot="203243">
              <a:off x="2302" y="5209"/>
              <a:ext cx="422" cy="278"/>
              <a:chOff x="4489" y="2452"/>
              <a:chExt cx="539" cy="338"/>
            </a:xfrm>
          </p:grpSpPr>
          <p:sp>
            <p:nvSpPr>
              <p:cNvPr id="2439" name="Freeform 120"/>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366FB"/>
                  </a:gs>
                  <a:gs pos="100000">
                    <a:srgbClr val="DF8E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40" name="Oval 121"/>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38" name="Text Box 122"/>
            <p:cNvSpPr txBox="1">
              <a:spLocks noChangeArrowheads="1"/>
            </p:cNvSpPr>
            <p:nvPr/>
          </p:nvSpPr>
          <p:spPr bwMode="auto">
            <a:xfrm>
              <a:off x="2294" y="5185"/>
              <a:ext cx="46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AIF</a:t>
              </a:r>
            </a:p>
          </p:txBody>
        </p:sp>
      </p:grpSp>
      <p:sp>
        <p:nvSpPr>
          <p:cNvPr id="2110" name="Freeform 464"/>
          <p:cNvSpPr>
            <a:spLocks/>
          </p:cNvSpPr>
          <p:nvPr/>
        </p:nvSpPr>
        <p:spPr bwMode="auto">
          <a:xfrm rot="428924">
            <a:off x="6543574" y="4685143"/>
            <a:ext cx="699213" cy="550286"/>
          </a:xfrm>
          <a:custGeom>
            <a:avLst/>
            <a:gdLst>
              <a:gd name="T0" fmla="*/ 25 w 477"/>
              <a:gd name="T1" fmla="*/ 0 h 642"/>
              <a:gd name="T2" fmla="*/ 477 w 477"/>
              <a:gd name="T3" fmla="*/ 642 h 642"/>
              <a:gd name="T4" fmla="*/ 0 60000 65536"/>
              <a:gd name="T5" fmla="*/ 0 60000 65536"/>
            </a:gdLst>
            <a:ahLst/>
            <a:cxnLst>
              <a:cxn ang="T4">
                <a:pos x="T0" y="T1"/>
              </a:cxn>
              <a:cxn ang="T5">
                <a:pos x="T2" y="T3"/>
              </a:cxn>
            </a:cxnLst>
            <a:rect l="0" t="0" r="r" b="b"/>
            <a:pathLst>
              <a:path w="477" h="642">
                <a:moveTo>
                  <a:pt x="25" y="0"/>
                </a:moveTo>
                <a:cubicBezTo>
                  <a:pt x="0" y="486"/>
                  <a:pt x="318" y="549"/>
                  <a:pt x="477" y="642"/>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11" name="Group 117"/>
          <p:cNvGrpSpPr>
            <a:grpSpLocks/>
          </p:cNvGrpSpPr>
          <p:nvPr/>
        </p:nvGrpSpPr>
        <p:grpSpPr bwMode="auto">
          <a:xfrm>
            <a:off x="6317837" y="4506014"/>
            <a:ext cx="675759" cy="280286"/>
            <a:chOff x="2294" y="5209"/>
            <a:chExt cx="461" cy="327"/>
          </a:xfrm>
        </p:grpSpPr>
        <p:grpSp>
          <p:nvGrpSpPr>
            <p:cNvPr id="2433" name="Group 101"/>
            <p:cNvGrpSpPr>
              <a:grpSpLocks/>
            </p:cNvGrpSpPr>
            <p:nvPr/>
          </p:nvGrpSpPr>
          <p:grpSpPr bwMode="auto">
            <a:xfrm rot="203243">
              <a:off x="2302" y="5209"/>
              <a:ext cx="422" cy="278"/>
              <a:chOff x="4489" y="2452"/>
              <a:chExt cx="539" cy="338"/>
            </a:xfrm>
          </p:grpSpPr>
          <p:sp>
            <p:nvSpPr>
              <p:cNvPr id="2435" name="Freeform 102"/>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366FB"/>
                  </a:gs>
                  <a:gs pos="100000">
                    <a:srgbClr val="DF8E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36" name="Oval 10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34" name="Text Box 116"/>
            <p:cNvSpPr txBox="1">
              <a:spLocks noChangeArrowheads="1"/>
            </p:cNvSpPr>
            <p:nvPr/>
          </p:nvSpPr>
          <p:spPr bwMode="auto">
            <a:xfrm>
              <a:off x="2294" y="5213"/>
              <a:ext cx="46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AIF</a:t>
              </a:r>
            </a:p>
          </p:txBody>
        </p:sp>
      </p:grpSp>
      <p:sp>
        <p:nvSpPr>
          <p:cNvPr id="2112" name="Freeform 466"/>
          <p:cNvSpPr>
            <a:spLocks/>
          </p:cNvSpPr>
          <p:nvPr/>
        </p:nvSpPr>
        <p:spPr bwMode="auto">
          <a:xfrm>
            <a:off x="6482013" y="3355715"/>
            <a:ext cx="1534750" cy="722571"/>
          </a:xfrm>
          <a:custGeom>
            <a:avLst/>
            <a:gdLst>
              <a:gd name="T0" fmla="*/ 1047 w 1047"/>
              <a:gd name="T1" fmla="*/ 0 h 843"/>
              <a:gd name="T2" fmla="*/ 0 w 1047"/>
              <a:gd name="T3" fmla="*/ 597 h 843"/>
              <a:gd name="T4" fmla="*/ 0 60000 65536"/>
              <a:gd name="T5" fmla="*/ 0 60000 65536"/>
            </a:gdLst>
            <a:ahLst/>
            <a:cxnLst>
              <a:cxn ang="T4">
                <a:pos x="T0" y="T1"/>
              </a:cxn>
              <a:cxn ang="T5">
                <a:pos x="T2" y="T3"/>
              </a:cxn>
            </a:cxnLst>
            <a:rect l="0" t="0" r="r" b="b"/>
            <a:pathLst>
              <a:path w="1047" h="843">
                <a:moveTo>
                  <a:pt x="1047" y="0"/>
                </a:moveTo>
                <a:cubicBezTo>
                  <a:pt x="900" y="843"/>
                  <a:pt x="468" y="762"/>
                  <a:pt x="0" y="597"/>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13" name="Freeform 467"/>
          <p:cNvSpPr>
            <a:spLocks/>
          </p:cNvSpPr>
          <p:nvPr/>
        </p:nvSpPr>
        <p:spPr bwMode="auto">
          <a:xfrm rot="370734" flipH="1">
            <a:off x="6367676" y="3196286"/>
            <a:ext cx="249195" cy="604285"/>
          </a:xfrm>
          <a:custGeom>
            <a:avLst/>
            <a:gdLst>
              <a:gd name="T0" fmla="*/ 123 w 210"/>
              <a:gd name="T1" fmla="*/ 0 h 705"/>
              <a:gd name="T2" fmla="*/ 210 w 210"/>
              <a:gd name="T3" fmla="*/ 705 h 705"/>
              <a:gd name="T4" fmla="*/ 0 60000 65536"/>
              <a:gd name="T5" fmla="*/ 0 60000 65536"/>
            </a:gdLst>
            <a:ahLst/>
            <a:cxnLst>
              <a:cxn ang="T4">
                <a:pos x="T0" y="T1"/>
              </a:cxn>
              <a:cxn ang="T5">
                <a:pos x="T2" y="T3"/>
              </a:cxn>
            </a:cxnLst>
            <a:rect l="0" t="0" r="r" b="b"/>
            <a:pathLst>
              <a:path w="210" h="705">
                <a:moveTo>
                  <a:pt x="123" y="0"/>
                </a:moveTo>
                <a:cubicBezTo>
                  <a:pt x="0" y="339"/>
                  <a:pt x="75" y="516"/>
                  <a:pt x="210" y="705"/>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14" name="Group 370"/>
          <p:cNvGrpSpPr>
            <a:grpSpLocks/>
          </p:cNvGrpSpPr>
          <p:nvPr/>
        </p:nvGrpSpPr>
        <p:grpSpPr bwMode="auto">
          <a:xfrm>
            <a:off x="6325163" y="3053173"/>
            <a:ext cx="650839" cy="311143"/>
            <a:chOff x="4384" y="3976"/>
            <a:chExt cx="444" cy="363"/>
          </a:xfrm>
        </p:grpSpPr>
        <p:grpSp>
          <p:nvGrpSpPr>
            <p:cNvPr id="2429" name="Group 367"/>
            <p:cNvGrpSpPr>
              <a:grpSpLocks/>
            </p:cNvGrpSpPr>
            <p:nvPr/>
          </p:nvGrpSpPr>
          <p:grpSpPr bwMode="auto">
            <a:xfrm>
              <a:off x="4407" y="3976"/>
              <a:ext cx="397" cy="274"/>
              <a:chOff x="4264" y="6050"/>
              <a:chExt cx="852" cy="518"/>
            </a:xfrm>
          </p:grpSpPr>
          <p:sp>
            <p:nvSpPr>
              <p:cNvPr id="2431" name="Freeform 368"/>
              <p:cNvSpPr>
                <a:spLocks/>
              </p:cNvSpPr>
              <p:nvPr/>
            </p:nvSpPr>
            <p:spPr bwMode="auto">
              <a:xfrm>
                <a:off x="4264" y="6050"/>
                <a:ext cx="852" cy="518"/>
              </a:xfrm>
              <a:custGeom>
                <a:avLst/>
                <a:gdLst>
                  <a:gd name="T0" fmla="*/ 51 w 852"/>
                  <a:gd name="T1" fmla="*/ 34 h 518"/>
                  <a:gd name="T2" fmla="*/ 116 w 852"/>
                  <a:gd name="T3" fmla="*/ 258 h 518"/>
                  <a:gd name="T4" fmla="*/ 8 w 852"/>
                  <a:gd name="T5" fmla="*/ 442 h 518"/>
                  <a:gd name="T6" fmla="*/ 456 w 852"/>
                  <a:gd name="T7" fmla="*/ 422 h 518"/>
                  <a:gd name="T8" fmla="*/ 776 w 852"/>
                  <a:gd name="T9" fmla="*/ 482 h 518"/>
                  <a:gd name="T10" fmla="*/ 700 w 852"/>
                  <a:gd name="T11" fmla="*/ 254 h 518"/>
                  <a:gd name="T12" fmla="*/ 828 w 852"/>
                  <a:gd name="T13" fmla="*/ 30 h 518"/>
                  <a:gd name="T14" fmla="*/ 656 w 852"/>
                  <a:gd name="T15" fmla="*/ 50 h 518"/>
                  <a:gd name="T16" fmla="*/ 384 w 852"/>
                  <a:gd name="T17" fmla="*/ 82 h 518"/>
                  <a:gd name="T18" fmla="*/ 51 w 852"/>
                  <a:gd name="T19" fmla="*/ 34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00FFEA"/>
                  </a:gs>
                  <a:gs pos="100000">
                    <a:srgbClr val="00C8BA"/>
                  </a:gs>
                </a:gsLst>
                <a:lin ang="2700000" scaled="1"/>
              </a:gradFill>
              <a:ln w="9525">
                <a:solidFill>
                  <a:srgbClr val="000000">
                    <a:alpha val="16862"/>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32" name="Oval 369"/>
              <p:cNvSpPr>
                <a:spLocks noChangeArrowheads="1"/>
              </p:cNvSpPr>
              <p:nvPr/>
            </p:nvSpPr>
            <p:spPr bwMode="auto">
              <a:xfrm rot="557454">
                <a:off x="4739" y="6382"/>
                <a:ext cx="243" cy="109"/>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30" name="Text Box 366"/>
            <p:cNvSpPr txBox="1">
              <a:spLocks noChangeArrowheads="1"/>
            </p:cNvSpPr>
            <p:nvPr/>
          </p:nvSpPr>
          <p:spPr bwMode="auto">
            <a:xfrm>
              <a:off x="4384" y="4016"/>
              <a:ext cx="44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BAK</a:t>
              </a:r>
            </a:p>
          </p:txBody>
        </p:sp>
      </p:grpSp>
      <p:sp>
        <p:nvSpPr>
          <p:cNvPr id="2115" name="Freeform 468"/>
          <p:cNvSpPr>
            <a:spLocks/>
          </p:cNvSpPr>
          <p:nvPr/>
        </p:nvSpPr>
        <p:spPr bwMode="auto">
          <a:xfrm rot="-145992">
            <a:off x="5945510" y="3196286"/>
            <a:ext cx="249195" cy="604285"/>
          </a:xfrm>
          <a:custGeom>
            <a:avLst/>
            <a:gdLst>
              <a:gd name="T0" fmla="*/ 123 w 210"/>
              <a:gd name="T1" fmla="*/ 0 h 705"/>
              <a:gd name="T2" fmla="*/ 210 w 210"/>
              <a:gd name="T3" fmla="*/ 705 h 705"/>
              <a:gd name="T4" fmla="*/ 0 60000 65536"/>
              <a:gd name="T5" fmla="*/ 0 60000 65536"/>
            </a:gdLst>
            <a:ahLst/>
            <a:cxnLst>
              <a:cxn ang="T4">
                <a:pos x="T0" y="T1"/>
              </a:cxn>
              <a:cxn ang="T5">
                <a:pos x="T2" y="T3"/>
              </a:cxn>
            </a:cxnLst>
            <a:rect l="0" t="0" r="r" b="b"/>
            <a:pathLst>
              <a:path w="210" h="705">
                <a:moveTo>
                  <a:pt x="123" y="0"/>
                </a:moveTo>
                <a:cubicBezTo>
                  <a:pt x="0" y="339"/>
                  <a:pt x="75" y="516"/>
                  <a:pt x="210" y="705"/>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16" name="Group 358"/>
          <p:cNvGrpSpPr>
            <a:grpSpLocks/>
          </p:cNvGrpSpPr>
          <p:nvPr/>
        </p:nvGrpSpPr>
        <p:grpSpPr bwMode="auto">
          <a:xfrm rot="-452367">
            <a:off x="5685090" y="3042941"/>
            <a:ext cx="712405" cy="276857"/>
            <a:chOff x="3754" y="3904"/>
            <a:chExt cx="528" cy="323"/>
          </a:xfrm>
        </p:grpSpPr>
        <p:grpSp>
          <p:nvGrpSpPr>
            <p:cNvPr id="2425" name="Group 352"/>
            <p:cNvGrpSpPr>
              <a:grpSpLocks/>
            </p:cNvGrpSpPr>
            <p:nvPr/>
          </p:nvGrpSpPr>
          <p:grpSpPr bwMode="auto">
            <a:xfrm rot="-175498">
              <a:off x="3816" y="3940"/>
              <a:ext cx="430" cy="274"/>
              <a:chOff x="3789" y="3961"/>
              <a:chExt cx="472" cy="313"/>
            </a:xfrm>
          </p:grpSpPr>
          <p:sp>
            <p:nvSpPr>
              <p:cNvPr id="2427" name="Freeform 350"/>
              <p:cNvSpPr>
                <a:spLocks/>
              </p:cNvSpPr>
              <p:nvPr/>
            </p:nvSpPr>
            <p:spPr bwMode="auto">
              <a:xfrm>
                <a:off x="3789" y="3961"/>
                <a:ext cx="472" cy="313"/>
              </a:xfrm>
              <a:custGeom>
                <a:avLst/>
                <a:gdLst>
                  <a:gd name="T0" fmla="*/ 16 w 852"/>
                  <a:gd name="T1" fmla="*/ 13 h 518"/>
                  <a:gd name="T2" fmla="*/ 35 w 852"/>
                  <a:gd name="T3" fmla="*/ 94 h 518"/>
                  <a:gd name="T4" fmla="*/ 2 w 852"/>
                  <a:gd name="T5" fmla="*/ 161 h 518"/>
                  <a:gd name="T6" fmla="*/ 140 w 852"/>
                  <a:gd name="T7" fmla="*/ 154 h 518"/>
                  <a:gd name="T8" fmla="*/ 238 w 852"/>
                  <a:gd name="T9" fmla="*/ 176 h 518"/>
                  <a:gd name="T10" fmla="*/ 215 w 852"/>
                  <a:gd name="T11" fmla="*/ 92 h 518"/>
                  <a:gd name="T12" fmla="*/ 254 w 852"/>
                  <a:gd name="T13" fmla="*/ 11 h 518"/>
                  <a:gd name="T14" fmla="*/ 201 w 852"/>
                  <a:gd name="T15" fmla="*/ 18 h 518"/>
                  <a:gd name="T16" fmla="*/ 118 w 852"/>
                  <a:gd name="T17" fmla="*/ 30 h 518"/>
                  <a:gd name="T18" fmla="*/ 16 w 852"/>
                  <a:gd name="T19" fmla="*/ 13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247FFA"/>
                  </a:gs>
                  <a:gs pos="100000">
                    <a:srgbClr val="84B7FC"/>
                  </a:gs>
                </a:gsLst>
                <a:lin ang="2700000" scaled="1"/>
              </a:gradFill>
              <a:ln w="9525">
                <a:solidFill>
                  <a:srgbClr val="000000">
                    <a:alpha val="23137"/>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428" name="Oval 351"/>
              <p:cNvSpPr>
                <a:spLocks noChangeArrowheads="1"/>
              </p:cNvSpPr>
              <p:nvPr/>
            </p:nvSpPr>
            <p:spPr bwMode="auto">
              <a:xfrm rot="557454">
                <a:off x="4052" y="4162"/>
                <a:ext cx="135" cy="6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26" name="Text Box 357"/>
            <p:cNvSpPr txBox="1">
              <a:spLocks noChangeArrowheads="1"/>
            </p:cNvSpPr>
            <p:nvPr/>
          </p:nvSpPr>
          <p:spPr bwMode="auto">
            <a:xfrm>
              <a:off x="3754" y="3904"/>
              <a:ext cx="52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BAX</a:t>
              </a:r>
            </a:p>
          </p:txBody>
        </p:sp>
      </p:grpSp>
      <p:sp>
        <p:nvSpPr>
          <p:cNvPr id="2117" name="Freeform 469"/>
          <p:cNvSpPr>
            <a:spLocks/>
          </p:cNvSpPr>
          <p:nvPr/>
        </p:nvSpPr>
        <p:spPr bwMode="auto">
          <a:xfrm>
            <a:off x="5202318" y="3636003"/>
            <a:ext cx="826742" cy="187715"/>
          </a:xfrm>
          <a:custGeom>
            <a:avLst/>
            <a:gdLst>
              <a:gd name="T0" fmla="*/ 0 w 564"/>
              <a:gd name="T1" fmla="*/ 0 h 219"/>
              <a:gd name="T2" fmla="*/ 564 w 564"/>
              <a:gd name="T3" fmla="*/ 216 h 219"/>
              <a:gd name="T4" fmla="*/ 0 60000 65536"/>
              <a:gd name="T5" fmla="*/ 0 60000 65536"/>
            </a:gdLst>
            <a:ahLst/>
            <a:cxnLst>
              <a:cxn ang="T4">
                <a:pos x="T0" y="T1"/>
              </a:cxn>
              <a:cxn ang="T5">
                <a:pos x="T2" y="T3"/>
              </a:cxn>
            </a:cxnLst>
            <a:rect l="0" t="0" r="r" b="b"/>
            <a:pathLst>
              <a:path w="564" h="219">
                <a:moveTo>
                  <a:pt x="0" y="0"/>
                </a:moveTo>
                <a:cubicBezTo>
                  <a:pt x="192" y="219"/>
                  <a:pt x="321" y="60"/>
                  <a:pt x="564" y="216"/>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18" name="Freeform 470"/>
          <p:cNvSpPr>
            <a:spLocks/>
          </p:cNvSpPr>
          <p:nvPr/>
        </p:nvSpPr>
        <p:spPr bwMode="auto">
          <a:xfrm>
            <a:off x="6697491" y="1278000"/>
            <a:ext cx="795958" cy="511714"/>
          </a:xfrm>
          <a:custGeom>
            <a:avLst/>
            <a:gdLst>
              <a:gd name="T0" fmla="*/ 543 w 543"/>
              <a:gd name="T1" fmla="*/ 216 h 597"/>
              <a:gd name="T2" fmla="*/ 0 w 543"/>
              <a:gd name="T3" fmla="*/ 306 h 597"/>
              <a:gd name="T4" fmla="*/ 0 60000 65536"/>
              <a:gd name="T5" fmla="*/ 0 60000 65536"/>
            </a:gdLst>
            <a:ahLst/>
            <a:cxnLst>
              <a:cxn ang="T4">
                <a:pos x="T0" y="T1"/>
              </a:cxn>
              <a:cxn ang="T5">
                <a:pos x="T2" y="T3"/>
              </a:cxn>
            </a:cxnLst>
            <a:rect l="0" t="0" r="r" b="b"/>
            <a:pathLst>
              <a:path w="543" h="597">
                <a:moveTo>
                  <a:pt x="543" y="216"/>
                </a:moveTo>
                <a:cubicBezTo>
                  <a:pt x="372" y="597"/>
                  <a:pt x="132" y="0"/>
                  <a:pt x="0" y="306"/>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19" name="Freeform 471"/>
          <p:cNvSpPr>
            <a:spLocks/>
          </p:cNvSpPr>
          <p:nvPr/>
        </p:nvSpPr>
        <p:spPr bwMode="auto">
          <a:xfrm rot="1343055" flipH="1">
            <a:off x="7405501" y="1319143"/>
            <a:ext cx="795959" cy="511714"/>
          </a:xfrm>
          <a:custGeom>
            <a:avLst/>
            <a:gdLst>
              <a:gd name="T0" fmla="*/ 543 w 543"/>
              <a:gd name="T1" fmla="*/ 216 h 597"/>
              <a:gd name="T2" fmla="*/ 0 w 543"/>
              <a:gd name="T3" fmla="*/ 306 h 597"/>
              <a:gd name="T4" fmla="*/ 0 60000 65536"/>
              <a:gd name="T5" fmla="*/ 0 60000 65536"/>
            </a:gdLst>
            <a:ahLst/>
            <a:cxnLst>
              <a:cxn ang="T4">
                <a:pos x="T0" y="T1"/>
              </a:cxn>
              <a:cxn ang="T5">
                <a:pos x="T2" y="T3"/>
              </a:cxn>
            </a:cxnLst>
            <a:rect l="0" t="0" r="r" b="b"/>
            <a:pathLst>
              <a:path w="543" h="597">
                <a:moveTo>
                  <a:pt x="543" y="216"/>
                </a:moveTo>
                <a:cubicBezTo>
                  <a:pt x="372" y="597"/>
                  <a:pt x="132" y="0"/>
                  <a:pt x="0" y="306"/>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20" name="Freeform 474"/>
          <p:cNvSpPr>
            <a:spLocks/>
          </p:cNvSpPr>
          <p:nvPr/>
        </p:nvSpPr>
        <p:spPr bwMode="auto">
          <a:xfrm rot="-7815022">
            <a:off x="6768434" y="2176630"/>
            <a:ext cx="280285" cy="231605"/>
          </a:xfrm>
          <a:custGeom>
            <a:avLst/>
            <a:gdLst>
              <a:gd name="T0" fmla="*/ 472 w 472"/>
              <a:gd name="T1" fmla="*/ 228 h 228"/>
              <a:gd name="T2" fmla="*/ 301 w 472"/>
              <a:gd name="T3" fmla="*/ 60 h 228"/>
              <a:gd name="T4" fmla="*/ 0 w 472"/>
              <a:gd name="T5" fmla="*/ 44 h 228"/>
              <a:gd name="T6" fmla="*/ 0 60000 65536"/>
              <a:gd name="T7" fmla="*/ 0 60000 65536"/>
              <a:gd name="T8" fmla="*/ 0 60000 65536"/>
            </a:gdLst>
            <a:ahLst/>
            <a:cxnLst>
              <a:cxn ang="T6">
                <a:pos x="T0" y="T1"/>
              </a:cxn>
              <a:cxn ang="T7">
                <a:pos x="T2" y="T3"/>
              </a:cxn>
              <a:cxn ang="T8">
                <a:pos x="T4" y="T5"/>
              </a:cxn>
            </a:cxnLst>
            <a:rect l="0" t="0" r="r" b="b"/>
            <a:pathLst>
              <a:path w="472" h="228">
                <a:moveTo>
                  <a:pt x="472" y="228"/>
                </a:moveTo>
                <a:cubicBezTo>
                  <a:pt x="443" y="200"/>
                  <a:pt x="424" y="120"/>
                  <a:pt x="301" y="60"/>
                </a:cubicBezTo>
                <a:cubicBezTo>
                  <a:pt x="178" y="0"/>
                  <a:pt x="63" y="47"/>
                  <a:pt x="0" y="44"/>
                </a:cubicBezTo>
              </a:path>
            </a:pathLst>
          </a:custGeom>
          <a:noFill/>
          <a:ln w="31750">
            <a:solidFill>
              <a:srgbClr val="FF0000"/>
            </a:solidFill>
            <a:round/>
            <a:headEnd/>
            <a:tailEnd type="oval"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21" name="Freeform 475"/>
          <p:cNvSpPr>
            <a:spLocks/>
          </p:cNvSpPr>
          <p:nvPr/>
        </p:nvSpPr>
        <p:spPr bwMode="auto">
          <a:xfrm rot="9487812" flipH="1">
            <a:off x="7705997" y="2315147"/>
            <a:ext cx="479334" cy="135429"/>
          </a:xfrm>
          <a:custGeom>
            <a:avLst/>
            <a:gdLst>
              <a:gd name="T0" fmla="*/ 472 w 472"/>
              <a:gd name="T1" fmla="*/ 228 h 228"/>
              <a:gd name="T2" fmla="*/ 301 w 472"/>
              <a:gd name="T3" fmla="*/ 60 h 228"/>
              <a:gd name="T4" fmla="*/ 0 w 472"/>
              <a:gd name="T5" fmla="*/ 44 h 228"/>
              <a:gd name="T6" fmla="*/ 0 60000 65536"/>
              <a:gd name="T7" fmla="*/ 0 60000 65536"/>
              <a:gd name="T8" fmla="*/ 0 60000 65536"/>
            </a:gdLst>
            <a:ahLst/>
            <a:cxnLst>
              <a:cxn ang="T6">
                <a:pos x="T0" y="T1"/>
              </a:cxn>
              <a:cxn ang="T7">
                <a:pos x="T2" y="T3"/>
              </a:cxn>
              <a:cxn ang="T8">
                <a:pos x="T4" y="T5"/>
              </a:cxn>
            </a:cxnLst>
            <a:rect l="0" t="0" r="r" b="b"/>
            <a:pathLst>
              <a:path w="472" h="228">
                <a:moveTo>
                  <a:pt x="472" y="228"/>
                </a:moveTo>
                <a:cubicBezTo>
                  <a:pt x="443" y="200"/>
                  <a:pt x="424" y="120"/>
                  <a:pt x="301" y="60"/>
                </a:cubicBezTo>
                <a:cubicBezTo>
                  <a:pt x="178" y="0"/>
                  <a:pt x="63" y="47"/>
                  <a:pt x="0" y="44"/>
                </a:cubicBezTo>
              </a:path>
            </a:pathLst>
          </a:custGeom>
          <a:noFill/>
          <a:ln w="31750">
            <a:solidFill>
              <a:srgbClr val="FF0000"/>
            </a:solidFill>
            <a:round/>
            <a:headEnd/>
            <a:tailEnd type="oval"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22" name="Group 146"/>
          <p:cNvGrpSpPr>
            <a:grpSpLocks/>
          </p:cNvGrpSpPr>
          <p:nvPr/>
        </p:nvGrpSpPr>
        <p:grpSpPr bwMode="auto">
          <a:xfrm>
            <a:off x="6484940" y="2016851"/>
            <a:ext cx="746120" cy="492857"/>
            <a:chOff x="3990" y="2697"/>
            <a:chExt cx="509" cy="575"/>
          </a:xfrm>
        </p:grpSpPr>
        <p:grpSp>
          <p:nvGrpSpPr>
            <p:cNvPr id="2421" name="Group 138"/>
            <p:cNvGrpSpPr>
              <a:grpSpLocks/>
            </p:cNvGrpSpPr>
            <p:nvPr/>
          </p:nvGrpSpPr>
          <p:grpSpPr bwMode="auto">
            <a:xfrm>
              <a:off x="4057" y="2697"/>
              <a:ext cx="401" cy="273"/>
              <a:chOff x="989" y="3765"/>
              <a:chExt cx="481" cy="281"/>
            </a:xfrm>
          </p:grpSpPr>
          <p:sp>
            <p:nvSpPr>
              <p:cNvPr id="2423" name="AutoShape 139"/>
              <p:cNvSpPr>
                <a:spLocks noChangeArrowheads="1"/>
              </p:cNvSpPr>
              <p:nvPr/>
            </p:nvSpPr>
            <p:spPr bwMode="auto">
              <a:xfrm>
                <a:off x="989" y="3765"/>
                <a:ext cx="481" cy="281"/>
              </a:xfrm>
              <a:prstGeom prst="octagon">
                <a:avLst>
                  <a:gd name="adj" fmla="val 30806"/>
                </a:avLst>
              </a:prstGeom>
              <a:gradFill rotWithShape="1">
                <a:gsLst>
                  <a:gs pos="0">
                    <a:srgbClr val="C01FF9"/>
                  </a:gs>
                  <a:gs pos="50000">
                    <a:srgbClr val="EAB5FD"/>
                  </a:gs>
                  <a:gs pos="100000">
                    <a:srgbClr val="C01FF9"/>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424" name="Oval 140"/>
              <p:cNvSpPr>
                <a:spLocks noChangeArrowheads="1"/>
              </p:cNvSpPr>
              <p:nvPr/>
            </p:nvSpPr>
            <p:spPr bwMode="auto">
              <a:xfrm rot="-123334">
                <a:off x="1246" y="3887"/>
                <a:ext cx="196" cy="10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22" name="Text Box 145"/>
            <p:cNvSpPr txBox="1">
              <a:spLocks noChangeArrowheads="1"/>
            </p:cNvSpPr>
            <p:nvPr/>
          </p:nvSpPr>
          <p:spPr bwMode="auto">
            <a:xfrm>
              <a:off x="3990" y="2733"/>
              <a:ext cx="509"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p90RSK</a:t>
              </a:r>
            </a:p>
          </p:txBody>
        </p:sp>
      </p:grpSp>
      <p:grpSp>
        <p:nvGrpSpPr>
          <p:cNvPr id="2123" name="Group 232"/>
          <p:cNvGrpSpPr>
            <a:grpSpLocks/>
          </p:cNvGrpSpPr>
          <p:nvPr/>
        </p:nvGrpSpPr>
        <p:grpSpPr bwMode="auto">
          <a:xfrm>
            <a:off x="7817407" y="2104271"/>
            <a:ext cx="611261" cy="307014"/>
            <a:chOff x="5425" y="3009"/>
            <a:chExt cx="426" cy="366"/>
          </a:xfrm>
        </p:grpSpPr>
        <p:grpSp>
          <p:nvGrpSpPr>
            <p:cNvPr id="2417" name="Group 216"/>
            <p:cNvGrpSpPr>
              <a:grpSpLocks/>
            </p:cNvGrpSpPr>
            <p:nvPr/>
          </p:nvGrpSpPr>
          <p:grpSpPr bwMode="auto">
            <a:xfrm>
              <a:off x="5425" y="3009"/>
              <a:ext cx="425" cy="281"/>
              <a:chOff x="6105" y="3765"/>
              <a:chExt cx="481" cy="281"/>
            </a:xfrm>
          </p:grpSpPr>
          <p:sp>
            <p:nvSpPr>
              <p:cNvPr id="2419" name="AutoShape 217"/>
              <p:cNvSpPr>
                <a:spLocks noChangeArrowheads="1"/>
              </p:cNvSpPr>
              <p:nvPr/>
            </p:nvSpPr>
            <p:spPr bwMode="auto">
              <a:xfrm>
                <a:off x="6105" y="3765"/>
                <a:ext cx="481" cy="281"/>
              </a:xfrm>
              <a:prstGeom prst="octagon">
                <a:avLst>
                  <a:gd name="adj" fmla="val 30806"/>
                </a:avLst>
              </a:prstGeom>
              <a:gradFill rotWithShape="1">
                <a:gsLst>
                  <a:gs pos="0">
                    <a:srgbClr val="503200"/>
                  </a:gs>
                  <a:gs pos="50000">
                    <a:srgbClr val="D88500"/>
                  </a:gs>
                  <a:gs pos="100000">
                    <a:srgbClr val="503200"/>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420" name="Oval 218"/>
              <p:cNvSpPr>
                <a:spLocks noChangeArrowheads="1"/>
              </p:cNvSpPr>
              <p:nvPr/>
            </p:nvSpPr>
            <p:spPr bwMode="auto">
              <a:xfrm rot="-123334">
                <a:off x="6336" y="3882"/>
                <a:ext cx="248" cy="11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418" name="Text Box 231"/>
            <p:cNvSpPr txBox="1">
              <a:spLocks noChangeArrowheads="1"/>
            </p:cNvSpPr>
            <p:nvPr/>
          </p:nvSpPr>
          <p:spPr bwMode="auto">
            <a:xfrm>
              <a:off x="5454" y="3045"/>
              <a:ext cx="3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Akt1</a:t>
              </a:r>
            </a:p>
          </p:txBody>
        </p:sp>
      </p:grpSp>
      <p:sp>
        <p:nvSpPr>
          <p:cNvPr id="2124" name="Freeform 476"/>
          <p:cNvSpPr>
            <a:spLocks/>
          </p:cNvSpPr>
          <p:nvPr/>
        </p:nvSpPr>
        <p:spPr bwMode="auto">
          <a:xfrm>
            <a:off x="2128421" y="5914290"/>
            <a:ext cx="364998" cy="336857"/>
          </a:xfrm>
          <a:custGeom>
            <a:avLst/>
            <a:gdLst>
              <a:gd name="T0" fmla="*/ 60 w 249"/>
              <a:gd name="T1" fmla="*/ 393 h 393"/>
              <a:gd name="T2" fmla="*/ 249 w 249"/>
              <a:gd name="T3" fmla="*/ 0 h 393"/>
              <a:gd name="T4" fmla="*/ 0 60000 65536"/>
              <a:gd name="T5" fmla="*/ 0 60000 65536"/>
            </a:gdLst>
            <a:ahLst/>
            <a:cxnLst>
              <a:cxn ang="T4">
                <a:pos x="T0" y="T1"/>
              </a:cxn>
              <a:cxn ang="T5">
                <a:pos x="T2" y="T3"/>
              </a:cxn>
            </a:cxnLst>
            <a:rect l="0" t="0" r="r" b="b"/>
            <a:pathLst>
              <a:path w="249" h="393">
                <a:moveTo>
                  <a:pt x="60" y="393"/>
                </a:moveTo>
                <a:cubicBezTo>
                  <a:pt x="63" y="228"/>
                  <a:pt x="0" y="9"/>
                  <a:pt x="249" y="0"/>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25" name="Freeform 477"/>
          <p:cNvSpPr>
            <a:spLocks/>
          </p:cNvSpPr>
          <p:nvPr/>
        </p:nvSpPr>
        <p:spPr bwMode="auto">
          <a:xfrm>
            <a:off x="1927599" y="5947719"/>
            <a:ext cx="70361" cy="293143"/>
          </a:xfrm>
          <a:custGeom>
            <a:avLst/>
            <a:gdLst>
              <a:gd name="T0" fmla="*/ 2 w 48"/>
              <a:gd name="T1" fmla="*/ 0 h 342"/>
              <a:gd name="T2" fmla="*/ 41 w 48"/>
              <a:gd name="T3" fmla="*/ 342 h 342"/>
              <a:gd name="T4" fmla="*/ 0 60000 65536"/>
              <a:gd name="T5" fmla="*/ 0 60000 65536"/>
            </a:gdLst>
            <a:ahLst/>
            <a:cxnLst>
              <a:cxn ang="T4">
                <a:pos x="T0" y="T1"/>
              </a:cxn>
              <a:cxn ang="T5">
                <a:pos x="T2" y="T3"/>
              </a:cxn>
            </a:cxnLst>
            <a:rect l="0" t="0" r="r" b="b"/>
            <a:pathLst>
              <a:path w="48" h="342">
                <a:moveTo>
                  <a:pt x="2" y="0"/>
                </a:moveTo>
                <a:cubicBezTo>
                  <a:pt x="48" y="158"/>
                  <a:pt x="0" y="190"/>
                  <a:pt x="41" y="342"/>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26" name="Group 96"/>
          <p:cNvGrpSpPr>
            <a:grpSpLocks/>
          </p:cNvGrpSpPr>
          <p:nvPr/>
        </p:nvGrpSpPr>
        <p:grpSpPr bwMode="auto">
          <a:xfrm>
            <a:off x="1594850" y="5785709"/>
            <a:ext cx="586342" cy="273302"/>
            <a:chOff x="237" y="5342"/>
            <a:chExt cx="427" cy="332"/>
          </a:xfrm>
        </p:grpSpPr>
        <p:grpSp>
          <p:nvGrpSpPr>
            <p:cNvPr id="2413" name="Group 97"/>
            <p:cNvGrpSpPr>
              <a:grpSpLocks/>
            </p:cNvGrpSpPr>
            <p:nvPr/>
          </p:nvGrpSpPr>
          <p:grpSpPr bwMode="auto">
            <a:xfrm rot="203243">
              <a:off x="237" y="5342"/>
              <a:ext cx="427" cy="303"/>
              <a:chOff x="4489" y="2452"/>
              <a:chExt cx="539" cy="338"/>
            </a:xfrm>
          </p:grpSpPr>
          <p:sp>
            <p:nvSpPr>
              <p:cNvPr id="2415" name="Freeform 98"/>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6FF00"/>
                  </a:gs>
                  <a:gs pos="100000">
                    <a:srgbClr val="FDFF9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16" name="Oval 99"/>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14" name="Text Box 100"/>
            <p:cNvSpPr txBox="1">
              <a:spLocks noChangeArrowheads="1"/>
            </p:cNvSpPr>
            <p:nvPr/>
          </p:nvSpPr>
          <p:spPr bwMode="auto">
            <a:xfrm>
              <a:off x="278" y="5366"/>
              <a:ext cx="34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50" dirty="0">
                  <a:solidFill>
                    <a:srgbClr val="000000"/>
                  </a:solidFill>
                </a:rPr>
                <a:t>CAD</a:t>
              </a:r>
            </a:p>
          </p:txBody>
        </p:sp>
      </p:grpSp>
      <p:sp>
        <p:nvSpPr>
          <p:cNvPr id="2127" name="Freeform 479"/>
          <p:cNvSpPr>
            <a:spLocks/>
          </p:cNvSpPr>
          <p:nvPr/>
        </p:nvSpPr>
        <p:spPr bwMode="auto">
          <a:xfrm>
            <a:off x="2093243" y="4294286"/>
            <a:ext cx="501322" cy="676286"/>
          </a:xfrm>
          <a:custGeom>
            <a:avLst/>
            <a:gdLst>
              <a:gd name="T0" fmla="*/ 342 w 342"/>
              <a:gd name="T1" fmla="*/ 837 h 837"/>
              <a:gd name="T2" fmla="*/ 0 w 342"/>
              <a:gd name="T3" fmla="*/ 0 h 837"/>
              <a:gd name="T4" fmla="*/ 0 60000 65536"/>
              <a:gd name="T5" fmla="*/ 0 60000 65536"/>
            </a:gdLst>
            <a:ahLst/>
            <a:cxnLst>
              <a:cxn ang="T4">
                <a:pos x="T0" y="T1"/>
              </a:cxn>
              <a:cxn ang="T5">
                <a:pos x="T2" y="T3"/>
              </a:cxn>
            </a:cxnLst>
            <a:rect l="0" t="0" r="r" b="b"/>
            <a:pathLst>
              <a:path w="342" h="837">
                <a:moveTo>
                  <a:pt x="342" y="837"/>
                </a:moveTo>
                <a:cubicBezTo>
                  <a:pt x="201" y="655"/>
                  <a:pt x="66" y="507"/>
                  <a:pt x="0" y="0"/>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28" name="Freeform 480"/>
          <p:cNvSpPr>
            <a:spLocks/>
          </p:cNvSpPr>
          <p:nvPr/>
        </p:nvSpPr>
        <p:spPr bwMode="auto">
          <a:xfrm>
            <a:off x="1367647" y="2610003"/>
            <a:ext cx="48373" cy="254571"/>
          </a:xfrm>
          <a:custGeom>
            <a:avLst/>
            <a:gdLst>
              <a:gd name="T0" fmla="*/ 0 w 165"/>
              <a:gd name="T1" fmla="*/ 0 h 852"/>
              <a:gd name="T2" fmla="*/ 150 w 165"/>
              <a:gd name="T3" fmla="*/ 453 h 852"/>
              <a:gd name="T4" fmla="*/ 66 w 165"/>
              <a:gd name="T5" fmla="*/ 852 h 852"/>
              <a:gd name="T6" fmla="*/ 0 60000 65536"/>
              <a:gd name="T7" fmla="*/ 0 60000 65536"/>
              <a:gd name="T8" fmla="*/ 0 60000 65536"/>
            </a:gdLst>
            <a:ahLst/>
            <a:cxnLst>
              <a:cxn ang="T6">
                <a:pos x="T0" y="T1"/>
              </a:cxn>
              <a:cxn ang="T7">
                <a:pos x="T2" y="T3"/>
              </a:cxn>
              <a:cxn ang="T8">
                <a:pos x="T4" y="T5"/>
              </a:cxn>
            </a:cxnLst>
            <a:rect l="0" t="0" r="r" b="b"/>
            <a:pathLst>
              <a:path w="165" h="852">
                <a:moveTo>
                  <a:pt x="0" y="0"/>
                </a:moveTo>
                <a:cubicBezTo>
                  <a:pt x="25" y="75"/>
                  <a:pt x="135" y="234"/>
                  <a:pt x="150" y="453"/>
                </a:cubicBezTo>
                <a:cubicBezTo>
                  <a:pt x="165" y="672"/>
                  <a:pt x="83" y="769"/>
                  <a:pt x="66" y="852"/>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29" name="Freeform 481"/>
          <p:cNvSpPr>
            <a:spLocks/>
          </p:cNvSpPr>
          <p:nvPr/>
        </p:nvSpPr>
        <p:spPr bwMode="auto">
          <a:xfrm rot="-2769789">
            <a:off x="1823661" y="2816185"/>
            <a:ext cx="190286" cy="592205"/>
          </a:xfrm>
          <a:custGeom>
            <a:avLst/>
            <a:gdLst>
              <a:gd name="T0" fmla="*/ 0 w 165"/>
              <a:gd name="T1" fmla="*/ 0 h 852"/>
              <a:gd name="T2" fmla="*/ 150 w 165"/>
              <a:gd name="T3" fmla="*/ 453 h 852"/>
              <a:gd name="T4" fmla="*/ 66 w 165"/>
              <a:gd name="T5" fmla="*/ 852 h 852"/>
              <a:gd name="T6" fmla="*/ 0 60000 65536"/>
              <a:gd name="T7" fmla="*/ 0 60000 65536"/>
              <a:gd name="T8" fmla="*/ 0 60000 65536"/>
            </a:gdLst>
            <a:ahLst/>
            <a:cxnLst>
              <a:cxn ang="T6">
                <a:pos x="T0" y="T1"/>
              </a:cxn>
              <a:cxn ang="T7">
                <a:pos x="T2" y="T3"/>
              </a:cxn>
              <a:cxn ang="T8">
                <a:pos x="T4" y="T5"/>
              </a:cxn>
            </a:cxnLst>
            <a:rect l="0" t="0" r="r" b="b"/>
            <a:pathLst>
              <a:path w="165" h="852">
                <a:moveTo>
                  <a:pt x="0" y="0"/>
                </a:moveTo>
                <a:cubicBezTo>
                  <a:pt x="25" y="75"/>
                  <a:pt x="135" y="234"/>
                  <a:pt x="150" y="453"/>
                </a:cubicBezTo>
                <a:cubicBezTo>
                  <a:pt x="165" y="672"/>
                  <a:pt x="83" y="769"/>
                  <a:pt x="66" y="852"/>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0" name="Freeform 482"/>
          <p:cNvSpPr>
            <a:spLocks/>
          </p:cNvSpPr>
          <p:nvPr/>
        </p:nvSpPr>
        <p:spPr bwMode="auto">
          <a:xfrm>
            <a:off x="1345655" y="1851431"/>
            <a:ext cx="1618303" cy="581143"/>
          </a:xfrm>
          <a:custGeom>
            <a:avLst/>
            <a:gdLst>
              <a:gd name="T0" fmla="*/ 1104 w 1104"/>
              <a:gd name="T1" fmla="*/ 30 h 678"/>
              <a:gd name="T2" fmla="*/ 18 w 1104"/>
              <a:gd name="T3" fmla="*/ 678 h 678"/>
              <a:gd name="T4" fmla="*/ 0 60000 65536"/>
              <a:gd name="T5" fmla="*/ 0 60000 65536"/>
            </a:gdLst>
            <a:ahLst/>
            <a:cxnLst>
              <a:cxn ang="T4">
                <a:pos x="T0" y="T1"/>
              </a:cxn>
              <a:cxn ang="T5">
                <a:pos x="T2" y="T3"/>
              </a:cxn>
            </a:cxnLst>
            <a:rect l="0" t="0" r="r" b="b"/>
            <a:pathLst>
              <a:path w="1104" h="678">
                <a:moveTo>
                  <a:pt x="1104" y="30"/>
                </a:moveTo>
                <a:cubicBezTo>
                  <a:pt x="810" y="360"/>
                  <a:pt x="0" y="0"/>
                  <a:pt x="18" y="678"/>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1" name="Freeform 484"/>
          <p:cNvSpPr>
            <a:spLocks/>
          </p:cNvSpPr>
          <p:nvPr/>
        </p:nvSpPr>
        <p:spPr bwMode="auto">
          <a:xfrm>
            <a:off x="1512762" y="1895145"/>
            <a:ext cx="4270034" cy="542571"/>
          </a:xfrm>
          <a:custGeom>
            <a:avLst/>
            <a:gdLst>
              <a:gd name="T0" fmla="*/ 2913 w 2913"/>
              <a:gd name="T1" fmla="*/ 0 h 633"/>
              <a:gd name="T2" fmla="*/ 1784 w 2913"/>
              <a:gd name="T3" fmla="*/ 333 h 633"/>
              <a:gd name="T4" fmla="*/ 480 w 2913"/>
              <a:gd name="T5" fmla="*/ 285 h 633"/>
              <a:gd name="T6" fmla="*/ 0 w 2913"/>
              <a:gd name="T7" fmla="*/ 633 h 6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13" h="633">
                <a:moveTo>
                  <a:pt x="2913" y="0"/>
                </a:moveTo>
                <a:cubicBezTo>
                  <a:pt x="2796" y="375"/>
                  <a:pt x="2252" y="348"/>
                  <a:pt x="1784" y="333"/>
                </a:cubicBezTo>
                <a:cubicBezTo>
                  <a:pt x="1316" y="318"/>
                  <a:pt x="768" y="245"/>
                  <a:pt x="480" y="285"/>
                </a:cubicBezTo>
                <a:cubicBezTo>
                  <a:pt x="192" y="325"/>
                  <a:pt x="54" y="471"/>
                  <a:pt x="0" y="633"/>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2" name="Freeform 485"/>
          <p:cNvSpPr>
            <a:spLocks/>
          </p:cNvSpPr>
          <p:nvPr/>
        </p:nvSpPr>
        <p:spPr bwMode="auto">
          <a:xfrm>
            <a:off x="1646155" y="2166861"/>
            <a:ext cx="3582548" cy="369429"/>
          </a:xfrm>
          <a:custGeom>
            <a:avLst/>
            <a:gdLst>
              <a:gd name="T0" fmla="*/ 0 w 2444"/>
              <a:gd name="T1" fmla="*/ 431 h 431"/>
              <a:gd name="T2" fmla="*/ 877 w 2444"/>
              <a:gd name="T3" fmla="*/ 64 h 431"/>
              <a:gd name="T4" fmla="*/ 2444 w 2444"/>
              <a:gd name="T5" fmla="*/ 154 h 431"/>
              <a:gd name="T6" fmla="*/ 0 60000 65536"/>
              <a:gd name="T7" fmla="*/ 0 60000 65536"/>
              <a:gd name="T8" fmla="*/ 0 60000 65536"/>
            </a:gdLst>
            <a:ahLst/>
            <a:cxnLst>
              <a:cxn ang="T6">
                <a:pos x="T0" y="T1"/>
              </a:cxn>
              <a:cxn ang="T7">
                <a:pos x="T2" y="T3"/>
              </a:cxn>
              <a:cxn ang="T8">
                <a:pos x="T4" y="T5"/>
              </a:cxn>
            </a:cxnLst>
            <a:rect l="0" t="0" r="r" b="b"/>
            <a:pathLst>
              <a:path w="2444" h="431">
                <a:moveTo>
                  <a:pt x="0" y="431"/>
                </a:moveTo>
                <a:cubicBezTo>
                  <a:pt x="80" y="184"/>
                  <a:pt x="301" y="0"/>
                  <a:pt x="877" y="64"/>
                </a:cubicBezTo>
                <a:cubicBezTo>
                  <a:pt x="1453" y="128"/>
                  <a:pt x="2069" y="130"/>
                  <a:pt x="2444" y="154"/>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3" name="Freeform 486"/>
          <p:cNvSpPr>
            <a:spLocks/>
          </p:cNvSpPr>
          <p:nvPr/>
        </p:nvSpPr>
        <p:spPr bwMode="auto">
          <a:xfrm>
            <a:off x="1860170" y="2504572"/>
            <a:ext cx="400178" cy="126857"/>
          </a:xfrm>
          <a:custGeom>
            <a:avLst/>
            <a:gdLst>
              <a:gd name="T0" fmla="*/ 273 w 273"/>
              <a:gd name="T1" fmla="*/ 148 h 148"/>
              <a:gd name="T2" fmla="*/ 0 w 273"/>
              <a:gd name="T3" fmla="*/ 54 h 148"/>
              <a:gd name="T4" fmla="*/ 0 60000 65536"/>
              <a:gd name="T5" fmla="*/ 0 60000 65536"/>
            </a:gdLst>
            <a:ahLst/>
            <a:cxnLst>
              <a:cxn ang="T4">
                <a:pos x="T0" y="T1"/>
              </a:cxn>
              <a:cxn ang="T5">
                <a:pos x="T2" y="T3"/>
              </a:cxn>
            </a:cxnLst>
            <a:rect l="0" t="0" r="r" b="b"/>
            <a:pathLst>
              <a:path w="273" h="148">
                <a:moveTo>
                  <a:pt x="273" y="148"/>
                </a:moveTo>
                <a:cubicBezTo>
                  <a:pt x="201" y="0"/>
                  <a:pt x="81" y="3"/>
                  <a:pt x="0" y="54"/>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34" name="Group 437"/>
          <p:cNvGrpSpPr>
            <a:grpSpLocks/>
          </p:cNvGrpSpPr>
          <p:nvPr/>
        </p:nvGrpSpPr>
        <p:grpSpPr bwMode="auto">
          <a:xfrm>
            <a:off x="2104967" y="2492630"/>
            <a:ext cx="562888" cy="261353"/>
            <a:chOff x="845" y="4043"/>
            <a:chExt cx="348" cy="291"/>
          </a:xfrm>
        </p:grpSpPr>
        <p:grpSp>
          <p:nvGrpSpPr>
            <p:cNvPr id="2409" name="Group 428"/>
            <p:cNvGrpSpPr>
              <a:grpSpLocks/>
            </p:cNvGrpSpPr>
            <p:nvPr/>
          </p:nvGrpSpPr>
          <p:grpSpPr bwMode="auto">
            <a:xfrm rot="203243">
              <a:off x="845" y="4063"/>
              <a:ext cx="347" cy="251"/>
              <a:chOff x="4489" y="2452"/>
              <a:chExt cx="539" cy="338"/>
            </a:xfrm>
          </p:grpSpPr>
          <p:sp>
            <p:nvSpPr>
              <p:cNvPr id="2411" name="Freeform 429"/>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88500"/>
                  </a:gs>
                  <a:gs pos="100000">
                    <a:srgbClr val="FFBC4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12" name="Oval 430"/>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10" name="Text Box 436"/>
            <p:cNvSpPr txBox="1">
              <a:spLocks noChangeArrowheads="1"/>
            </p:cNvSpPr>
            <p:nvPr/>
          </p:nvSpPr>
          <p:spPr bwMode="auto">
            <a:xfrm>
              <a:off x="845" y="4043"/>
              <a:ext cx="34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FLIP</a:t>
              </a:r>
            </a:p>
          </p:txBody>
        </p:sp>
      </p:grpSp>
      <p:sp>
        <p:nvSpPr>
          <p:cNvPr id="2135" name="Freeform 487"/>
          <p:cNvSpPr>
            <a:spLocks/>
          </p:cNvSpPr>
          <p:nvPr/>
        </p:nvSpPr>
        <p:spPr bwMode="auto">
          <a:xfrm>
            <a:off x="3144258" y="1861716"/>
            <a:ext cx="1530352" cy="727715"/>
          </a:xfrm>
          <a:custGeom>
            <a:avLst/>
            <a:gdLst>
              <a:gd name="T0" fmla="*/ 1044 w 1044"/>
              <a:gd name="T1" fmla="*/ 0 h 849"/>
              <a:gd name="T2" fmla="*/ 462 w 1044"/>
              <a:gd name="T3" fmla="*/ 309 h 849"/>
              <a:gd name="T4" fmla="*/ 79 w 1044"/>
              <a:gd name="T5" fmla="*/ 849 h 849"/>
              <a:gd name="T6" fmla="*/ 0 60000 65536"/>
              <a:gd name="T7" fmla="*/ 0 60000 65536"/>
              <a:gd name="T8" fmla="*/ 0 60000 65536"/>
            </a:gdLst>
            <a:ahLst/>
            <a:cxnLst>
              <a:cxn ang="T6">
                <a:pos x="T0" y="T1"/>
              </a:cxn>
              <a:cxn ang="T7">
                <a:pos x="T2" y="T3"/>
              </a:cxn>
              <a:cxn ang="T8">
                <a:pos x="T4" y="T5"/>
              </a:cxn>
            </a:cxnLst>
            <a:rect l="0" t="0" r="r" b="b"/>
            <a:pathLst>
              <a:path w="1044" h="849">
                <a:moveTo>
                  <a:pt x="1044" y="0"/>
                </a:moveTo>
                <a:cubicBezTo>
                  <a:pt x="969" y="246"/>
                  <a:pt x="924" y="213"/>
                  <a:pt x="462" y="309"/>
                </a:cubicBezTo>
                <a:cubicBezTo>
                  <a:pt x="0" y="405"/>
                  <a:pt x="110" y="752"/>
                  <a:pt x="79" y="849"/>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6" name="Freeform 488"/>
          <p:cNvSpPr>
            <a:spLocks/>
          </p:cNvSpPr>
          <p:nvPr/>
        </p:nvSpPr>
        <p:spPr bwMode="auto">
          <a:xfrm>
            <a:off x="3408112" y="2527715"/>
            <a:ext cx="540900" cy="162000"/>
          </a:xfrm>
          <a:custGeom>
            <a:avLst/>
            <a:gdLst>
              <a:gd name="T0" fmla="*/ 0 w 369"/>
              <a:gd name="T1" fmla="*/ 168 h 189"/>
              <a:gd name="T2" fmla="*/ 369 w 369"/>
              <a:gd name="T3" fmla="*/ 0 h 189"/>
              <a:gd name="T4" fmla="*/ 0 60000 65536"/>
              <a:gd name="T5" fmla="*/ 0 60000 65536"/>
            </a:gdLst>
            <a:ahLst/>
            <a:cxnLst>
              <a:cxn ang="T4">
                <a:pos x="T0" y="T1"/>
              </a:cxn>
              <a:cxn ang="T5">
                <a:pos x="T2" y="T3"/>
              </a:cxn>
            </a:cxnLst>
            <a:rect l="0" t="0" r="r" b="b"/>
            <a:pathLst>
              <a:path w="369" h="189">
                <a:moveTo>
                  <a:pt x="0" y="168"/>
                </a:moveTo>
                <a:cubicBezTo>
                  <a:pt x="102" y="177"/>
                  <a:pt x="246" y="189"/>
                  <a:pt x="369" y="0"/>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7" name="Freeform 489"/>
          <p:cNvSpPr>
            <a:spLocks/>
          </p:cNvSpPr>
          <p:nvPr/>
        </p:nvSpPr>
        <p:spPr bwMode="auto">
          <a:xfrm>
            <a:off x="4841722" y="2370859"/>
            <a:ext cx="751983" cy="869143"/>
          </a:xfrm>
          <a:custGeom>
            <a:avLst/>
            <a:gdLst>
              <a:gd name="T0" fmla="*/ 450 w 450"/>
              <a:gd name="T1" fmla="*/ 0 h 921"/>
              <a:gd name="T2" fmla="*/ 332 w 450"/>
              <a:gd name="T3" fmla="*/ 921 h 921"/>
              <a:gd name="T4" fmla="*/ 0 60000 65536"/>
              <a:gd name="T5" fmla="*/ 0 60000 65536"/>
            </a:gdLst>
            <a:ahLst/>
            <a:cxnLst>
              <a:cxn ang="T4">
                <a:pos x="T0" y="T1"/>
              </a:cxn>
              <a:cxn ang="T5">
                <a:pos x="T2" y="T3"/>
              </a:cxn>
            </a:cxnLst>
            <a:rect l="0" t="0" r="r" b="b"/>
            <a:pathLst>
              <a:path w="450" h="921">
                <a:moveTo>
                  <a:pt x="450" y="0"/>
                </a:moveTo>
                <a:cubicBezTo>
                  <a:pt x="0" y="276"/>
                  <a:pt x="126" y="663"/>
                  <a:pt x="332" y="921"/>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8" name="Freeform 490"/>
          <p:cNvSpPr>
            <a:spLocks/>
          </p:cNvSpPr>
          <p:nvPr/>
        </p:nvSpPr>
        <p:spPr bwMode="auto">
          <a:xfrm>
            <a:off x="6770783" y="2532858"/>
            <a:ext cx="2336572" cy="792000"/>
          </a:xfrm>
          <a:custGeom>
            <a:avLst/>
            <a:gdLst>
              <a:gd name="T0" fmla="*/ 1451 w 1631"/>
              <a:gd name="T1" fmla="*/ 924 h 924"/>
              <a:gd name="T2" fmla="*/ 0 w 1631"/>
              <a:gd name="T3" fmla="*/ 632 h 924"/>
              <a:gd name="T4" fmla="*/ 0 60000 65536"/>
              <a:gd name="T5" fmla="*/ 0 60000 65536"/>
            </a:gdLst>
            <a:ahLst/>
            <a:cxnLst>
              <a:cxn ang="T4">
                <a:pos x="T0" y="T1"/>
              </a:cxn>
              <a:cxn ang="T5">
                <a:pos x="T2" y="T3"/>
              </a:cxn>
            </a:cxnLst>
            <a:rect l="0" t="0" r="r" b="b"/>
            <a:pathLst>
              <a:path w="1631" h="924">
                <a:moveTo>
                  <a:pt x="1451" y="924"/>
                </a:moveTo>
                <a:cubicBezTo>
                  <a:pt x="1631" y="0"/>
                  <a:pt x="164" y="135"/>
                  <a:pt x="0" y="632"/>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39" name="Freeform 491"/>
          <p:cNvSpPr>
            <a:spLocks/>
          </p:cNvSpPr>
          <p:nvPr/>
        </p:nvSpPr>
        <p:spPr bwMode="auto">
          <a:xfrm>
            <a:off x="6046650" y="2682000"/>
            <a:ext cx="2867211" cy="637714"/>
          </a:xfrm>
          <a:custGeom>
            <a:avLst/>
            <a:gdLst>
              <a:gd name="T0" fmla="*/ 2147483647 w 1944"/>
              <a:gd name="T1" fmla="*/ 1953777605 h 714"/>
              <a:gd name="T2" fmla="*/ 2147483647 w 1944"/>
              <a:gd name="T3" fmla="*/ 697777007 h 714"/>
              <a:gd name="T4" fmla="*/ 2147483647 w 1944"/>
              <a:gd name="T5" fmla="*/ 147764874 h 714"/>
              <a:gd name="T6" fmla="*/ 1132806320 w 1944"/>
              <a:gd name="T7" fmla="*/ 155973022 h 714"/>
              <a:gd name="T8" fmla="*/ 0 w 1944"/>
              <a:gd name="T9" fmla="*/ 1288836501 h 714"/>
              <a:gd name="T10" fmla="*/ 0 60000 65536"/>
              <a:gd name="T11" fmla="*/ 0 60000 65536"/>
              <a:gd name="T12" fmla="*/ 0 60000 65536"/>
              <a:gd name="T13" fmla="*/ 0 60000 65536"/>
              <a:gd name="T14" fmla="*/ 0 60000 65536"/>
              <a:gd name="T15" fmla="*/ 0 w 1944"/>
              <a:gd name="T16" fmla="*/ 0 h 714"/>
              <a:gd name="T17" fmla="*/ 1944 w 1944"/>
              <a:gd name="T18" fmla="*/ 714 h 714"/>
            </a:gdLst>
            <a:ahLst/>
            <a:cxnLst>
              <a:cxn ang="T10">
                <a:pos x="T0" y="T1"/>
              </a:cxn>
              <a:cxn ang="T11">
                <a:pos x="T2" y="T3"/>
              </a:cxn>
              <a:cxn ang="T12">
                <a:pos x="T4" y="T5"/>
              </a:cxn>
              <a:cxn ang="T13">
                <a:pos x="T6" y="T7"/>
              </a:cxn>
              <a:cxn ang="T14">
                <a:pos x="T8" y="T9"/>
              </a:cxn>
            </a:cxnLst>
            <a:rect l="T15" t="T16" r="T17" b="T18"/>
            <a:pathLst>
              <a:path w="1944" h="714">
                <a:moveTo>
                  <a:pt x="1908" y="714"/>
                </a:moveTo>
                <a:cubicBezTo>
                  <a:pt x="1944" y="546"/>
                  <a:pt x="1896" y="357"/>
                  <a:pt x="1788" y="255"/>
                </a:cubicBezTo>
                <a:cubicBezTo>
                  <a:pt x="1680" y="153"/>
                  <a:pt x="1462" y="35"/>
                  <a:pt x="1152" y="54"/>
                </a:cubicBezTo>
                <a:cubicBezTo>
                  <a:pt x="928" y="21"/>
                  <a:pt x="732" y="0"/>
                  <a:pt x="444" y="57"/>
                </a:cubicBezTo>
                <a:cubicBezTo>
                  <a:pt x="156" y="114"/>
                  <a:pt x="69" y="252"/>
                  <a:pt x="0" y="471"/>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0" name="Freeform 492"/>
          <p:cNvSpPr>
            <a:spLocks/>
          </p:cNvSpPr>
          <p:nvPr/>
        </p:nvSpPr>
        <p:spPr bwMode="auto">
          <a:xfrm>
            <a:off x="5083583" y="2581717"/>
            <a:ext cx="1288487" cy="750857"/>
          </a:xfrm>
          <a:custGeom>
            <a:avLst/>
            <a:gdLst>
              <a:gd name="T0" fmla="*/ 306 w 879"/>
              <a:gd name="T1" fmla="*/ 876 h 876"/>
              <a:gd name="T2" fmla="*/ 879 w 879"/>
              <a:gd name="T3" fmla="*/ 522 h 876"/>
              <a:gd name="T4" fmla="*/ 0 60000 65536"/>
              <a:gd name="T5" fmla="*/ 0 60000 65536"/>
            </a:gdLst>
            <a:ahLst/>
            <a:cxnLst>
              <a:cxn ang="T4">
                <a:pos x="T0" y="T1"/>
              </a:cxn>
              <a:cxn ang="T5">
                <a:pos x="T2" y="T3"/>
              </a:cxn>
            </a:cxnLst>
            <a:rect l="0" t="0" r="r" b="b"/>
            <a:pathLst>
              <a:path w="879" h="876">
                <a:moveTo>
                  <a:pt x="306" y="876"/>
                </a:moveTo>
                <a:cubicBezTo>
                  <a:pt x="0" y="210"/>
                  <a:pt x="747" y="0"/>
                  <a:pt x="879" y="522"/>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1" name="Freeform 493"/>
          <p:cNvSpPr>
            <a:spLocks/>
          </p:cNvSpPr>
          <p:nvPr/>
        </p:nvSpPr>
        <p:spPr bwMode="auto">
          <a:xfrm>
            <a:off x="6495201" y="2064859"/>
            <a:ext cx="2327777" cy="1000285"/>
          </a:xfrm>
          <a:custGeom>
            <a:avLst/>
            <a:gdLst>
              <a:gd name="T0" fmla="*/ 1604 w 1604"/>
              <a:gd name="T1" fmla="*/ 0 h 1167"/>
              <a:gd name="T2" fmla="*/ 0 w 1604"/>
              <a:gd name="T3" fmla="*/ 1167 h 1167"/>
              <a:gd name="T4" fmla="*/ 0 60000 65536"/>
              <a:gd name="T5" fmla="*/ 0 60000 65536"/>
            </a:gdLst>
            <a:ahLst/>
            <a:cxnLst>
              <a:cxn ang="T4">
                <a:pos x="T0" y="T1"/>
              </a:cxn>
              <a:cxn ang="T5">
                <a:pos x="T2" y="T3"/>
              </a:cxn>
            </a:cxnLst>
            <a:rect l="0" t="0" r="r" b="b"/>
            <a:pathLst>
              <a:path w="1604" h="1167">
                <a:moveTo>
                  <a:pt x="1604" y="0"/>
                </a:moveTo>
                <a:cubicBezTo>
                  <a:pt x="1591" y="774"/>
                  <a:pt x="93" y="477"/>
                  <a:pt x="0" y="1167"/>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2" name="Freeform 494"/>
          <p:cNvSpPr>
            <a:spLocks/>
          </p:cNvSpPr>
          <p:nvPr/>
        </p:nvSpPr>
        <p:spPr bwMode="auto">
          <a:xfrm>
            <a:off x="6635924" y="2846572"/>
            <a:ext cx="633249" cy="321428"/>
          </a:xfrm>
          <a:custGeom>
            <a:avLst/>
            <a:gdLst>
              <a:gd name="T0" fmla="*/ 413 w 432"/>
              <a:gd name="T1" fmla="*/ 375 h 375"/>
              <a:gd name="T2" fmla="*/ 273 w 432"/>
              <a:gd name="T3" fmla="*/ 30 h 375"/>
              <a:gd name="T4" fmla="*/ 0 w 432"/>
              <a:gd name="T5" fmla="*/ 234 h 375"/>
              <a:gd name="T6" fmla="*/ 0 60000 65536"/>
              <a:gd name="T7" fmla="*/ 0 60000 65536"/>
              <a:gd name="T8" fmla="*/ 0 60000 65536"/>
            </a:gdLst>
            <a:ahLst/>
            <a:cxnLst>
              <a:cxn ang="T6">
                <a:pos x="T0" y="T1"/>
              </a:cxn>
              <a:cxn ang="T7">
                <a:pos x="T2" y="T3"/>
              </a:cxn>
              <a:cxn ang="T8">
                <a:pos x="T4" y="T5"/>
              </a:cxn>
            </a:cxnLst>
            <a:rect l="0" t="0" r="r" b="b"/>
            <a:pathLst>
              <a:path w="432" h="375">
                <a:moveTo>
                  <a:pt x="413" y="375"/>
                </a:moveTo>
                <a:cubicBezTo>
                  <a:pt x="432" y="183"/>
                  <a:pt x="393" y="60"/>
                  <a:pt x="273" y="30"/>
                </a:cubicBezTo>
                <a:cubicBezTo>
                  <a:pt x="153" y="0"/>
                  <a:pt x="36" y="144"/>
                  <a:pt x="0" y="234"/>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3" name="Freeform 495"/>
          <p:cNvSpPr>
            <a:spLocks/>
          </p:cNvSpPr>
          <p:nvPr/>
        </p:nvSpPr>
        <p:spPr bwMode="auto">
          <a:xfrm>
            <a:off x="7365920" y="2941714"/>
            <a:ext cx="699212" cy="262286"/>
          </a:xfrm>
          <a:custGeom>
            <a:avLst/>
            <a:gdLst>
              <a:gd name="T0" fmla="*/ 477 w 477"/>
              <a:gd name="T1" fmla="*/ 306 h 306"/>
              <a:gd name="T2" fmla="*/ 291 w 477"/>
              <a:gd name="T3" fmla="*/ 57 h 306"/>
              <a:gd name="T4" fmla="*/ 0 w 477"/>
              <a:gd name="T5" fmla="*/ 166 h 306"/>
              <a:gd name="T6" fmla="*/ 0 60000 65536"/>
              <a:gd name="T7" fmla="*/ 0 60000 65536"/>
              <a:gd name="T8" fmla="*/ 0 60000 65536"/>
            </a:gdLst>
            <a:ahLst/>
            <a:cxnLst>
              <a:cxn ang="T6">
                <a:pos x="T0" y="T1"/>
              </a:cxn>
              <a:cxn ang="T7">
                <a:pos x="T2" y="T3"/>
              </a:cxn>
              <a:cxn ang="T8">
                <a:pos x="T4" y="T5"/>
              </a:cxn>
            </a:cxnLst>
            <a:rect l="0" t="0" r="r" b="b"/>
            <a:pathLst>
              <a:path w="477" h="306">
                <a:moveTo>
                  <a:pt x="477" y="306"/>
                </a:moveTo>
                <a:cubicBezTo>
                  <a:pt x="446" y="265"/>
                  <a:pt x="444" y="114"/>
                  <a:pt x="291" y="57"/>
                </a:cubicBezTo>
                <a:cubicBezTo>
                  <a:pt x="138" y="0"/>
                  <a:pt x="61" y="143"/>
                  <a:pt x="0" y="166"/>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4" name="Freeform 496"/>
          <p:cNvSpPr>
            <a:spLocks/>
          </p:cNvSpPr>
          <p:nvPr/>
        </p:nvSpPr>
        <p:spPr bwMode="auto">
          <a:xfrm>
            <a:off x="8384692" y="3234861"/>
            <a:ext cx="313693" cy="223715"/>
          </a:xfrm>
          <a:custGeom>
            <a:avLst/>
            <a:gdLst>
              <a:gd name="T0" fmla="*/ 170 w 214"/>
              <a:gd name="T1" fmla="*/ 261 h 261"/>
              <a:gd name="T2" fmla="*/ 0 w 214"/>
              <a:gd name="T3" fmla="*/ 25 h 261"/>
              <a:gd name="T4" fmla="*/ 0 60000 65536"/>
              <a:gd name="T5" fmla="*/ 0 60000 65536"/>
            </a:gdLst>
            <a:ahLst/>
            <a:cxnLst>
              <a:cxn ang="T4">
                <a:pos x="T0" y="T1"/>
              </a:cxn>
              <a:cxn ang="T5">
                <a:pos x="T2" y="T3"/>
              </a:cxn>
            </a:cxnLst>
            <a:rect l="0" t="0" r="r" b="b"/>
            <a:pathLst>
              <a:path w="214" h="261">
                <a:moveTo>
                  <a:pt x="170" y="261"/>
                </a:moveTo>
                <a:cubicBezTo>
                  <a:pt x="214" y="39"/>
                  <a:pt x="49" y="0"/>
                  <a:pt x="0" y="25"/>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45" name="Group 339"/>
          <p:cNvGrpSpPr>
            <a:grpSpLocks/>
          </p:cNvGrpSpPr>
          <p:nvPr/>
        </p:nvGrpSpPr>
        <p:grpSpPr bwMode="auto">
          <a:xfrm rot="3872199">
            <a:off x="8413183" y="3385079"/>
            <a:ext cx="375429" cy="338613"/>
            <a:chOff x="5244" y="3158"/>
            <a:chExt cx="438" cy="231"/>
          </a:xfrm>
        </p:grpSpPr>
        <p:grpSp>
          <p:nvGrpSpPr>
            <p:cNvPr id="2405" name="Group 331"/>
            <p:cNvGrpSpPr>
              <a:grpSpLocks/>
            </p:cNvGrpSpPr>
            <p:nvPr/>
          </p:nvGrpSpPr>
          <p:grpSpPr bwMode="auto">
            <a:xfrm rot="203243">
              <a:off x="5275" y="3158"/>
              <a:ext cx="362" cy="231"/>
              <a:chOff x="4489" y="2452"/>
              <a:chExt cx="539" cy="338"/>
            </a:xfrm>
          </p:grpSpPr>
          <p:sp>
            <p:nvSpPr>
              <p:cNvPr id="2407" name="Freeform 332"/>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88500"/>
                  </a:gs>
                  <a:gs pos="100000">
                    <a:srgbClr val="FFBC4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08" name="Oval 33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defTabSz="647046" fontAlgn="base">
                  <a:spcBef>
                    <a:spcPct val="0"/>
                  </a:spcBef>
                  <a:spcAft>
                    <a:spcPct val="0"/>
                  </a:spcAft>
                </a:pPr>
                <a:endParaRPr lang="sr-Latn-RS" b="1">
                  <a:solidFill>
                    <a:srgbClr val="8B8B8B"/>
                  </a:solidFill>
                </a:endParaRPr>
              </a:p>
            </p:txBody>
          </p:sp>
        </p:grpSp>
        <p:sp>
          <p:nvSpPr>
            <p:cNvPr id="2406" name="Text Box 338"/>
            <p:cNvSpPr txBox="1">
              <a:spLocks noChangeArrowheads="1"/>
            </p:cNvSpPr>
            <p:nvPr/>
          </p:nvSpPr>
          <p:spPr bwMode="auto">
            <a:xfrm>
              <a:off x="5244" y="3192"/>
              <a:ext cx="43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a:solidFill>
                    <a:srgbClr val="000000"/>
                  </a:solidFill>
                </a:rPr>
                <a:t>BIM</a:t>
              </a:r>
            </a:p>
          </p:txBody>
        </p:sp>
      </p:grpSp>
      <p:grpSp>
        <p:nvGrpSpPr>
          <p:cNvPr id="2146" name="Group 302"/>
          <p:cNvGrpSpPr>
            <a:grpSpLocks/>
          </p:cNvGrpSpPr>
          <p:nvPr/>
        </p:nvGrpSpPr>
        <p:grpSpPr bwMode="auto">
          <a:xfrm>
            <a:off x="8081256" y="5028833"/>
            <a:ext cx="924954" cy="318857"/>
            <a:chOff x="5454" y="6231"/>
            <a:chExt cx="631" cy="372"/>
          </a:xfrm>
        </p:grpSpPr>
        <p:grpSp>
          <p:nvGrpSpPr>
            <p:cNvPr id="2401" name="Group 294"/>
            <p:cNvGrpSpPr>
              <a:grpSpLocks/>
            </p:cNvGrpSpPr>
            <p:nvPr/>
          </p:nvGrpSpPr>
          <p:grpSpPr bwMode="auto">
            <a:xfrm rot="203243">
              <a:off x="5514" y="6231"/>
              <a:ext cx="491" cy="272"/>
              <a:chOff x="4489" y="2452"/>
              <a:chExt cx="539" cy="338"/>
            </a:xfrm>
          </p:grpSpPr>
          <p:sp>
            <p:nvSpPr>
              <p:cNvPr id="2403" name="Freeform 295"/>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F4A4A"/>
                  </a:gs>
                  <a:gs pos="100000">
                    <a:srgbClr val="FF939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04" name="Oval 296"/>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402" name="Text Box 301"/>
            <p:cNvSpPr txBox="1">
              <a:spLocks noChangeArrowheads="1"/>
            </p:cNvSpPr>
            <p:nvPr/>
          </p:nvSpPr>
          <p:spPr bwMode="auto">
            <a:xfrm>
              <a:off x="5454" y="6280"/>
              <a:ext cx="63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p14(ARF)</a:t>
              </a:r>
            </a:p>
          </p:txBody>
        </p:sp>
      </p:grpSp>
      <p:sp>
        <p:nvSpPr>
          <p:cNvPr id="2147" name="Freeform 497"/>
          <p:cNvSpPr>
            <a:spLocks/>
          </p:cNvSpPr>
          <p:nvPr/>
        </p:nvSpPr>
        <p:spPr bwMode="auto">
          <a:xfrm>
            <a:off x="7651765" y="3422572"/>
            <a:ext cx="536503" cy="681428"/>
          </a:xfrm>
          <a:custGeom>
            <a:avLst/>
            <a:gdLst>
              <a:gd name="T0" fmla="*/ 0 w 366"/>
              <a:gd name="T1" fmla="*/ 795 h 795"/>
              <a:gd name="T2" fmla="*/ 351 w 366"/>
              <a:gd name="T3" fmla="*/ 0 h 795"/>
              <a:gd name="T4" fmla="*/ 0 60000 65536"/>
              <a:gd name="T5" fmla="*/ 0 60000 65536"/>
            </a:gdLst>
            <a:ahLst/>
            <a:cxnLst>
              <a:cxn ang="T4">
                <a:pos x="T0" y="T1"/>
              </a:cxn>
              <a:cxn ang="T5">
                <a:pos x="T2" y="T3"/>
              </a:cxn>
            </a:cxnLst>
            <a:rect l="0" t="0" r="r" b="b"/>
            <a:pathLst>
              <a:path w="366" h="795">
                <a:moveTo>
                  <a:pt x="0" y="795"/>
                </a:moveTo>
                <a:cubicBezTo>
                  <a:pt x="27" y="513"/>
                  <a:pt x="366" y="324"/>
                  <a:pt x="351" y="0"/>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48" name="Freeform 498"/>
          <p:cNvSpPr>
            <a:spLocks/>
          </p:cNvSpPr>
          <p:nvPr/>
        </p:nvSpPr>
        <p:spPr bwMode="auto">
          <a:xfrm>
            <a:off x="7040499" y="3402000"/>
            <a:ext cx="743188" cy="753428"/>
          </a:xfrm>
          <a:custGeom>
            <a:avLst/>
            <a:gdLst>
              <a:gd name="T0" fmla="*/ 0 w 507"/>
              <a:gd name="T1" fmla="*/ 879 h 879"/>
              <a:gd name="T2" fmla="*/ 507 w 507"/>
              <a:gd name="T3" fmla="*/ 0 h 879"/>
              <a:gd name="T4" fmla="*/ 0 60000 65536"/>
              <a:gd name="T5" fmla="*/ 0 60000 65536"/>
            </a:gdLst>
            <a:ahLst/>
            <a:cxnLst>
              <a:cxn ang="T4">
                <a:pos x="T0" y="T1"/>
              </a:cxn>
              <a:cxn ang="T5">
                <a:pos x="T2" y="T3"/>
              </a:cxn>
            </a:cxnLst>
            <a:rect l="0" t="0" r="r" b="b"/>
            <a:pathLst>
              <a:path w="507" h="879">
                <a:moveTo>
                  <a:pt x="0" y="879"/>
                </a:moveTo>
                <a:cubicBezTo>
                  <a:pt x="438" y="552"/>
                  <a:pt x="381" y="63"/>
                  <a:pt x="507" y="0"/>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49" name="Group 321"/>
          <p:cNvGrpSpPr>
            <a:grpSpLocks/>
          </p:cNvGrpSpPr>
          <p:nvPr/>
        </p:nvGrpSpPr>
        <p:grpSpPr bwMode="auto">
          <a:xfrm>
            <a:off x="6461486" y="4060301"/>
            <a:ext cx="773971" cy="296572"/>
            <a:chOff x="4036" y="5487"/>
            <a:chExt cx="468" cy="346"/>
          </a:xfrm>
        </p:grpSpPr>
        <p:grpSp>
          <p:nvGrpSpPr>
            <p:cNvPr id="2397" name="Group 313"/>
            <p:cNvGrpSpPr>
              <a:grpSpLocks/>
            </p:cNvGrpSpPr>
            <p:nvPr/>
          </p:nvGrpSpPr>
          <p:grpSpPr bwMode="auto">
            <a:xfrm rot="203243">
              <a:off x="4072" y="5487"/>
              <a:ext cx="383" cy="251"/>
              <a:chOff x="4489" y="2452"/>
              <a:chExt cx="539" cy="338"/>
            </a:xfrm>
          </p:grpSpPr>
          <p:sp>
            <p:nvSpPr>
              <p:cNvPr id="2399" name="Freeform 314"/>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D57CC"/>
                  </a:gs>
                  <a:gs pos="100000">
                    <a:srgbClr val="FE90D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400" name="Oval 315"/>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398" name="Text Box 320"/>
            <p:cNvSpPr txBox="1">
              <a:spLocks noChangeArrowheads="1"/>
            </p:cNvSpPr>
            <p:nvPr/>
          </p:nvSpPr>
          <p:spPr bwMode="auto">
            <a:xfrm>
              <a:off x="4036" y="5510"/>
              <a:ext cx="46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Noxa</a:t>
              </a:r>
            </a:p>
          </p:txBody>
        </p:sp>
      </p:grpSp>
      <p:sp>
        <p:nvSpPr>
          <p:cNvPr id="2150" name="Freeform 499"/>
          <p:cNvSpPr>
            <a:spLocks/>
          </p:cNvSpPr>
          <p:nvPr/>
        </p:nvSpPr>
        <p:spPr bwMode="auto">
          <a:xfrm>
            <a:off x="4221663" y="2442858"/>
            <a:ext cx="3113475" cy="1203429"/>
          </a:xfrm>
          <a:custGeom>
            <a:avLst/>
            <a:gdLst>
              <a:gd name="T0" fmla="*/ 2124 w 2124"/>
              <a:gd name="T1" fmla="*/ 26 h 1404"/>
              <a:gd name="T2" fmla="*/ 1188 w 2124"/>
              <a:gd name="T3" fmla="*/ 96 h 1404"/>
              <a:gd name="T4" fmla="*/ 540 w 2124"/>
              <a:gd name="T5" fmla="*/ 1404 h 1404"/>
              <a:gd name="T6" fmla="*/ 0 60000 65536"/>
              <a:gd name="T7" fmla="*/ 0 60000 65536"/>
              <a:gd name="T8" fmla="*/ 0 60000 65536"/>
            </a:gdLst>
            <a:ahLst/>
            <a:cxnLst>
              <a:cxn ang="T6">
                <a:pos x="T0" y="T1"/>
              </a:cxn>
              <a:cxn ang="T7">
                <a:pos x="T2" y="T3"/>
              </a:cxn>
              <a:cxn ang="T8">
                <a:pos x="T4" y="T5"/>
              </a:cxn>
            </a:cxnLst>
            <a:rect l="0" t="0" r="r" b="b"/>
            <a:pathLst>
              <a:path w="2124" h="1404">
                <a:moveTo>
                  <a:pt x="2124" y="26"/>
                </a:moveTo>
                <a:cubicBezTo>
                  <a:pt x="1952" y="140"/>
                  <a:pt x="1739" y="0"/>
                  <a:pt x="1188" y="96"/>
                </a:cubicBezTo>
                <a:cubicBezTo>
                  <a:pt x="637" y="192"/>
                  <a:pt x="0" y="672"/>
                  <a:pt x="540" y="1404"/>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51" name="Freeform 500"/>
          <p:cNvSpPr>
            <a:spLocks/>
          </p:cNvSpPr>
          <p:nvPr/>
        </p:nvSpPr>
        <p:spPr bwMode="auto">
          <a:xfrm>
            <a:off x="4728847" y="2849145"/>
            <a:ext cx="732927" cy="695143"/>
          </a:xfrm>
          <a:custGeom>
            <a:avLst/>
            <a:gdLst>
              <a:gd name="T0" fmla="*/ 213 w 500"/>
              <a:gd name="T1" fmla="*/ 811 h 811"/>
              <a:gd name="T2" fmla="*/ 500 w 500"/>
              <a:gd name="T3" fmla="*/ 0 h 811"/>
              <a:gd name="T4" fmla="*/ 0 60000 65536"/>
              <a:gd name="T5" fmla="*/ 0 60000 65536"/>
            </a:gdLst>
            <a:ahLst/>
            <a:cxnLst>
              <a:cxn ang="T4">
                <a:pos x="T0" y="T1"/>
              </a:cxn>
              <a:cxn ang="T5">
                <a:pos x="T2" y="T3"/>
              </a:cxn>
            </a:cxnLst>
            <a:rect l="0" t="0" r="r" b="b"/>
            <a:pathLst>
              <a:path w="500" h="811">
                <a:moveTo>
                  <a:pt x="213" y="811"/>
                </a:moveTo>
                <a:cubicBezTo>
                  <a:pt x="0" y="281"/>
                  <a:pt x="278" y="48"/>
                  <a:pt x="500" y="0"/>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52" name="Freeform 501"/>
          <p:cNvSpPr>
            <a:spLocks/>
          </p:cNvSpPr>
          <p:nvPr/>
        </p:nvSpPr>
        <p:spPr bwMode="auto">
          <a:xfrm rot="14469172" flipH="1">
            <a:off x="5268428" y="3266121"/>
            <a:ext cx="33429" cy="282909"/>
          </a:xfrm>
          <a:custGeom>
            <a:avLst/>
            <a:gdLst>
              <a:gd name="T0" fmla="*/ 171 w 372"/>
              <a:gd name="T1" fmla="*/ 768 h 768"/>
              <a:gd name="T2" fmla="*/ 372 w 372"/>
              <a:gd name="T3" fmla="*/ 0 h 768"/>
              <a:gd name="T4" fmla="*/ 0 60000 65536"/>
              <a:gd name="T5" fmla="*/ 0 60000 65536"/>
            </a:gdLst>
            <a:ahLst/>
            <a:cxnLst>
              <a:cxn ang="T4">
                <a:pos x="T0" y="T1"/>
              </a:cxn>
              <a:cxn ang="T5">
                <a:pos x="T2" y="T3"/>
              </a:cxn>
            </a:cxnLst>
            <a:rect l="0" t="0" r="r" b="b"/>
            <a:pathLst>
              <a:path w="372" h="768">
                <a:moveTo>
                  <a:pt x="171" y="768"/>
                </a:moveTo>
                <a:cubicBezTo>
                  <a:pt x="0" y="234"/>
                  <a:pt x="204" y="33"/>
                  <a:pt x="372" y="0"/>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53" name="Freeform 503"/>
          <p:cNvSpPr>
            <a:spLocks/>
          </p:cNvSpPr>
          <p:nvPr/>
        </p:nvSpPr>
        <p:spPr bwMode="auto">
          <a:xfrm>
            <a:off x="460278" y="2664002"/>
            <a:ext cx="779835" cy="498857"/>
          </a:xfrm>
          <a:custGeom>
            <a:avLst/>
            <a:gdLst>
              <a:gd name="T0" fmla="*/ 508 w 508"/>
              <a:gd name="T1" fmla="*/ 0 h 582"/>
              <a:gd name="T2" fmla="*/ 64 w 508"/>
              <a:gd name="T3" fmla="*/ 582 h 582"/>
              <a:gd name="T4" fmla="*/ 0 60000 65536"/>
              <a:gd name="T5" fmla="*/ 0 60000 65536"/>
            </a:gdLst>
            <a:ahLst/>
            <a:cxnLst>
              <a:cxn ang="T4">
                <a:pos x="T0" y="T1"/>
              </a:cxn>
              <a:cxn ang="T5">
                <a:pos x="T2" y="T3"/>
              </a:cxn>
            </a:cxnLst>
            <a:rect l="0" t="0" r="r" b="b"/>
            <a:pathLst>
              <a:path w="508" h="582">
                <a:moveTo>
                  <a:pt x="508" y="0"/>
                </a:moveTo>
                <a:cubicBezTo>
                  <a:pt x="352" y="84"/>
                  <a:pt x="0" y="75"/>
                  <a:pt x="64" y="582"/>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54" name="Freeform 504"/>
          <p:cNvSpPr>
            <a:spLocks/>
          </p:cNvSpPr>
          <p:nvPr/>
        </p:nvSpPr>
        <p:spPr bwMode="auto">
          <a:xfrm>
            <a:off x="624458" y="3042857"/>
            <a:ext cx="554093" cy="2818286"/>
          </a:xfrm>
          <a:custGeom>
            <a:avLst/>
            <a:gdLst>
              <a:gd name="T0" fmla="*/ 546 w 546"/>
              <a:gd name="T1" fmla="*/ 0 h 3288"/>
              <a:gd name="T2" fmla="*/ 402 w 546"/>
              <a:gd name="T3" fmla="*/ 3288 h 3288"/>
              <a:gd name="T4" fmla="*/ 0 60000 65536"/>
              <a:gd name="T5" fmla="*/ 0 60000 65536"/>
            </a:gdLst>
            <a:ahLst/>
            <a:cxnLst>
              <a:cxn ang="T4">
                <a:pos x="T0" y="T1"/>
              </a:cxn>
              <a:cxn ang="T5">
                <a:pos x="T2" y="T3"/>
              </a:cxn>
            </a:cxnLst>
            <a:rect l="0" t="0" r="r" b="b"/>
            <a:pathLst>
              <a:path w="546" h="3288">
                <a:moveTo>
                  <a:pt x="546" y="0"/>
                </a:moveTo>
                <a:cubicBezTo>
                  <a:pt x="132" y="684"/>
                  <a:pt x="0" y="2106"/>
                  <a:pt x="402" y="3288"/>
                </a:cubicBezTo>
              </a:path>
            </a:pathLst>
          </a:custGeom>
          <a:noFill/>
          <a:ln w="31750">
            <a:solidFill>
              <a:srgbClr val="FF0000"/>
            </a:solidFill>
            <a:round/>
            <a:headEn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55" name="Freeform 505"/>
          <p:cNvSpPr>
            <a:spLocks/>
          </p:cNvSpPr>
          <p:nvPr/>
        </p:nvSpPr>
        <p:spPr bwMode="auto">
          <a:xfrm rot="-1202647">
            <a:off x="966003" y="6161144"/>
            <a:ext cx="282909" cy="303429"/>
          </a:xfrm>
          <a:custGeom>
            <a:avLst/>
            <a:gdLst>
              <a:gd name="T0" fmla="*/ 193 w 193"/>
              <a:gd name="T1" fmla="*/ 0 h 354"/>
              <a:gd name="T2" fmla="*/ 79 w 193"/>
              <a:gd name="T3" fmla="*/ 354 h 354"/>
              <a:gd name="T4" fmla="*/ 0 60000 65536"/>
              <a:gd name="T5" fmla="*/ 0 60000 65536"/>
            </a:gdLst>
            <a:ahLst/>
            <a:cxnLst>
              <a:cxn ang="T4">
                <a:pos x="T0" y="T1"/>
              </a:cxn>
              <a:cxn ang="T5">
                <a:pos x="T2" y="T3"/>
              </a:cxn>
            </a:cxnLst>
            <a:rect l="0" t="0" r="r" b="b"/>
            <a:pathLst>
              <a:path w="193" h="354">
                <a:moveTo>
                  <a:pt x="193" y="0"/>
                </a:moveTo>
                <a:cubicBezTo>
                  <a:pt x="67" y="42"/>
                  <a:pt x="0" y="83"/>
                  <a:pt x="79" y="354"/>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56" name="Group 251"/>
          <p:cNvGrpSpPr>
            <a:grpSpLocks/>
          </p:cNvGrpSpPr>
          <p:nvPr/>
        </p:nvGrpSpPr>
        <p:grpSpPr bwMode="auto">
          <a:xfrm>
            <a:off x="858995" y="5901474"/>
            <a:ext cx="713872" cy="263769"/>
            <a:chOff x="619" y="7344"/>
            <a:chExt cx="439" cy="299"/>
          </a:xfrm>
        </p:grpSpPr>
        <p:grpSp>
          <p:nvGrpSpPr>
            <p:cNvPr id="2393" name="Group 245"/>
            <p:cNvGrpSpPr>
              <a:grpSpLocks/>
            </p:cNvGrpSpPr>
            <p:nvPr/>
          </p:nvGrpSpPr>
          <p:grpSpPr bwMode="auto">
            <a:xfrm>
              <a:off x="619" y="7344"/>
              <a:ext cx="427" cy="274"/>
              <a:chOff x="535" y="7344"/>
              <a:chExt cx="766" cy="376"/>
            </a:xfrm>
          </p:grpSpPr>
          <p:sp>
            <p:nvSpPr>
              <p:cNvPr id="2395" name="Freeform 243"/>
              <p:cNvSpPr>
                <a:spLocks/>
              </p:cNvSpPr>
              <p:nvPr/>
            </p:nvSpPr>
            <p:spPr bwMode="auto">
              <a:xfrm>
                <a:off x="535" y="7344"/>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25098"/>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96" name="Oval 244"/>
              <p:cNvSpPr>
                <a:spLocks noChangeArrowheads="1"/>
              </p:cNvSpPr>
              <p:nvPr/>
            </p:nvSpPr>
            <p:spPr bwMode="auto">
              <a:xfrm rot="-579012">
                <a:off x="994" y="7587"/>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94" name="Text Box 250"/>
            <p:cNvSpPr txBox="1">
              <a:spLocks noChangeArrowheads="1"/>
            </p:cNvSpPr>
            <p:nvPr/>
          </p:nvSpPr>
          <p:spPr bwMode="auto">
            <a:xfrm>
              <a:off x="622" y="7346"/>
              <a:ext cx="436"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PARP</a:t>
              </a:r>
            </a:p>
          </p:txBody>
        </p:sp>
      </p:grpSp>
      <p:grpSp>
        <p:nvGrpSpPr>
          <p:cNvPr id="2157" name="Group 382"/>
          <p:cNvGrpSpPr>
            <a:grpSpLocks/>
          </p:cNvGrpSpPr>
          <p:nvPr/>
        </p:nvGrpSpPr>
        <p:grpSpPr bwMode="auto">
          <a:xfrm>
            <a:off x="5156879" y="2159558"/>
            <a:ext cx="763711" cy="261190"/>
            <a:chOff x="3275" y="2736"/>
            <a:chExt cx="509" cy="298"/>
          </a:xfrm>
        </p:grpSpPr>
        <p:grpSp>
          <p:nvGrpSpPr>
            <p:cNvPr id="2389" name="Group 374"/>
            <p:cNvGrpSpPr>
              <a:grpSpLocks/>
            </p:cNvGrpSpPr>
            <p:nvPr/>
          </p:nvGrpSpPr>
          <p:grpSpPr bwMode="auto">
            <a:xfrm rot="203243">
              <a:off x="3350" y="2759"/>
              <a:ext cx="338" cy="266"/>
              <a:chOff x="4489" y="2452"/>
              <a:chExt cx="539" cy="338"/>
            </a:xfrm>
          </p:grpSpPr>
          <p:sp>
            <p:nvSpPr>
              <p:cNvPr id="2391" name="Freeform 375"/>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D57CC"/>
                  </a:gs>
                  <a:gs pos="100000">
                    <a:srgbClr val="FE90D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392" name="Oval 376"/>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390" name="Text Box 381"/>
            <p:cNvSpPr txBox="1">
              <a:spLocks noChangeArrowheads="1"/>
            </p:cNvSpPr>
            <p:nvPr/>
          </p:nvSpPr>
          <p:spPr bwMode="auto">
            <a:xfrm>
              <a:off x="3275" y="2736"/>
              <a:ext cx="50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BID</a:t>
              </a:r>
            </a:p>
          </p:txBody>
        </p:sp>
      </p:grpSp>
      <p:grpSp>
        <p:nvGrpSpPr>
          <p:cNvPr id="2158" name="Group 163"/>
          <p:cNvGrpSpPr>
            <a:grpSpLocks/>
          </p:cNvGrpSpPr>
          <p:nvPr/>
        </p:nvGrpSpPr>
        <p:grpSpPr bwMode="auto">
          <a:xfrm>
            <a:off x="7058094" y="2343414"/>
            <a:ext cx="687485" cy="316286"/>
            <a:chOff x="3822" y="3655"/>
            <a:chExt cx="509" cy="369"/>
          </a:xfrm>
        </p:grpSpPr>
        <p:grpSp>
          <p:nvGrpSpPr>
            <p:cNvPr id="2385" name="Group 147"/>
            <p:cNvGrpSpPr>
              <a:grpSpLocks/>
            </p:cNvGrpSpPr>
            <p:nvPr/>
          </p:nvGrpSpPr>
          <p:grpSpPr bwMode="auto">
            <a:xfrm rot="203243">
              <a:off x="3850" y="3655"/>
              <a:ext cx="424" cy="283"/>
              <a:chOff x="4489" y="2452"/>
              <a:chExt cx="539" cy="338"/>
            </a:xfrm>
          </p:grpSpPr>
          <p:sp>
            <p:nvSpPr>
              <p:cNvPr id="2387" name="Freeform 148"/>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9B9B9B"/>
                  </a:gs>
                  <a:gs pos="100000">
                    <a:srgbClr val="C8C8C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388" name="Oval 149"/>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386" name="Text Box 162"/>
            <p:cNvSpPr txBox="1">
              <a:spLocks noChangeArrowheads="1"/>
            </p:cNvSpPr>
            <p:nvPr/>
          </p:nvSpPr>
          <p:spPr bwMode="auto">
            <a:xfrm>
              <a:off x="3822" y="3701"/>
              <a:ext cx="509"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BAD</a:t>
              </a:r>
            </a:p>
          </p:txBody>
        </p:sp>
      </p:grpSp>
      <p:sp>
        <p:nvSpPr>
          <p:cNvPr id="2159" name="Freeform 506"/>
          <p:cNvSpPr>
            <a:spLocks/>
          </p:cNvSpPr>
          <p:nvPr/>
        </p:nvSpPr>
        <p:spPr bwMode="auto">
          <a:xfrm rot="-5400000" flipH="1" flipV="1">
            <a:off x="8434199" y="4876642"/>
            <a:ext cx="222000" cy="39579"/>
          </a:xfrm>
          <a:custGeom>
            <a:avLst/>
            <a:gdLst>
              <a:gd name="T0" fmla="*/ 0 w 513"/>
              <a:gd name="T1" fmla="*/ 45 h 90"/>
              <a:gd name="T2" fmla="*/ 513 w 513"/>
              <a:gd name="T3" fmla="*/ 90 h 90"/>
              <a:gd name="T4" fmla="*/ 0 60000 65536"/>
              <a:gd name="T5" fmla="*/ 0 60000 65536"/>
            </a:gdLst>
            <a:ahLst/>
            <a:cxnLst>
              <a:cxn ang="T4">
                <a:pos x="T0" y="T1"/>
              </a:cxn>
              <a:cxn ang="T5">
                <a:pos x="T2" y="T3"/>
              </a:cxn>
            </a:cxnLst>
            <a:rect l="0" t="0" r="r" b="b"/>
            <a:pathLst>
              <a:path w="513" h="90">
                <a:moveTo>
                  <a:pt x="0" y="45"/>
                </a:moveTo>
                <a:cubicBezTo>
                  <a:pt x="243" y="0"/>
                  <a:pt x="315" y="42"/>
                  <a:pt x="513" y="9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60" name="Freeform 507"/>
          <p:cNvSpPr>
            <a:spLocks/>
          </p:cNvSpPr>
          <p:nvPr/>
        </p:nvSpPr>
        <p:spPr bwMode="auto">
          <a:xfrm rot="-6852705" flipH="1" flipV="1">
            <a:off x="8387494" y="4202863"/>
            <a:ext cx="259715" cy="89418"/>
          </a:xfrm>
          <a:custGeom>
            <a:avLst/>
            <a:gdLst>
              <a:gd name="T0" fmla="*/ 0 w 513"/>
              <a:gd name="T1" fmla="*/ 45 h 90"/>
              <a:gd name="T2" fmla="*/ 513 w 513"/>
              <a:gd name="T3" fmla="*/ 90 h 90"/>
              <a:gd name="T4" fmla="*/ 0 60000 65536"/>
              <a:gd name="T5" fmla="*/ 0 60000 65536"/>
            </a:gdLst>
            <a:ahLst/>
            <a:cxnLst>
              <a:cxn ang="T4">
                <a:pos x="T0" y="T1"/>
              </a:cxn>
              <a:cxn ang="T5">
                <a:pos x="T2" y="T3"/>
              </a:cxn>
            </a:cxnLst>
            <a:rect l="0" t="0" r="r" b="b"/>
            <a:pathLst>
              <a:path w="513" h="90">
                <a:moveTo>
                  <a:pt x="0" y="45"/>
                </a:moveTo>
                <a:cubicBezTo>
                  <a:pt x="243" y="0"/>
                  <a:pt x="315" y="42"/>
                  <a:pt x="513" y="9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61" name="Freeform 508"/>
          <p:cNvSpPr>
            <a:spLocks/>
          </p:cNvSpPr>
          <p:nvPr/>
        </p:nvSpPr>
        <p:spPr bwMode="auto">
          <a:xfrm>
            <a:off x="1257708" y="3106286"/>
            <a:ext cx="131927" cy="1069714"/>
          </a:xfrm>
          <a:custGeom>
            <a:avLst/>
            <a:gdLst>
              <a:gd name="T0" fmla="*/ 51 w 90"/>
              <a:gd name="T1" fmla="*/ 0 h 1248"/>
              <a:gd name="T2" fmla="*/ 90 w 90"/>
              <a:gd name="T3" fmla="*/ 1248 h 1248"/>
              <a:gd name="T4" fmla="*/ 0 60000 65536"/>
              <a:gd name="T5" fmla="*/ 0 60000 65536"/>
            </a:gdLst>
            <a:ahLst/>
            <a:cxnLst>
              <a:cxn ang="T4">
                <a:pos x="T0" y="T1"/>
              </a:cxn>
              <a:cxn ang="T5">
                <a:pos x="T2" y="T3"/>
              </a:cxn>
            </a:cxnLst>
            <a:rect l="0" t="0" r="r" b="b"/>
            <a:pathLst>
              <a:path w="90" h="1248">
                <a:moveTo>
                  <a:pt x="51" y="0"/>
                </a:moveTo>
                <a:cubicBezTo>
                  <a:pt x="0" y="372"/>
                  <a:pt x="21" y="765"/>
                  <a:pt x="90" y="1248"/>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62" name="Group 189"/>
          <p:cNvGrpSpPr>
            <a:grpSpLocks/>
          </p:cNvGrpSpPr>
          <p:nvPr/>
        </p:nvGrpSpPr>
        <p:grpSpPr bwMode="auto">
          <a:xfrm>
            <a:off x="926424" y="2880487"/>
            <a:ext cx="876581" cy="275349"/>
            <a:chOff x="746" y="2655"/>
            <a:chExt cx="598" cy="408"/>
          </a:xfrm>
        </p:grpSpPr>
        <p:grpSp>
          <p:nvGrpSpPr>
            <p:cNvPr id="2381" name="Group 190"/>
            <p:cNvGrpSpPr>
              <a:grpSpLocks/>
            </p:cNvGrpSpPr>
            <p:nvPr/>
          </p:nvGrpSpPr>
          <p:grpSpPr bwMode="auto">
            <a:xfrm>
              <a:off x="773" y="2655"/>
              <a:ext cx="534" cy="348"/>
              <a:chOff x="709" y="2664"/>
              <a:chExt cx="634" cy="376"/>
            </a:xfrm>
          </p:grpSpPr>
          <p:sp>
            <p:nvSpPr>
              <p:cNvPr id="2383" name="Freeform 191"/>
              <p:cNvSpPr>
                <a:spLocks/>
              </p:cNvSpPr>
              <p:nvPr/>
            </p:nvSpPr>
            <p:spPr bwMode="auto">
              <a:xfrm>
                <a:off x="709" y="2664"/>
                <a:ext cx="634" cy="376"/>
              </a:xfrm>
              <a:custGeom>
                <a:avLst/>
                <a:gdLst>
                  <a:gd name="T0" fmla="*/ 199 w 980"/>
                  <a:gd name="T1" fmla="*/ 294 h 479"/>
                  <a:gd name="T2" fmla="*/ 43 w 980"/>
                  <a:gd name="T3" fmla="*/ 253 h 479"/>
                  <a:gd name="T4" fmla="*/ 21 w 980"/>
                  <a:gd name="T5" fmla="*/ 124 h 479"/>
                  <a:gd name="T6" fmla="*/ 92 w 980"/>
                  <a:gd name="T7" fmla="*/ 87 h 479"/>
                  <a:gd name="T8" fmla="*/ 172 w 980"/>
                  <a:gd name="T9" fmla="*/ 127 h 479"/>
                  <a:gd name="T10" fmla="*/ 113 w 980"/>
                  <a:gd name="T11" fmla="*/ 57 h 479"/>
                  <a:gd name="T12" fmla="*/ 207 w 980"/>
                  <a:gd name="T13" fmla="*/ 2 h 479"/>
                  <a:gd name="T14" fmla="*/ 298 w 980"/>
                  <a:gd name="T15" fmla="*/ 53 h 479"/>
                  <a:gd name="T16" fmla="*/ 243 w 980"/>
                  <a:gd name="T17" fmla="*/ 124 h 479"/>
                  <a:gd name="T18" fmla="*/ 292 w 980"/>
                  <a:gd name="T19" fmla="*/ 86 h 479"/>
                  <a:gd name="T20" fmla="*/ 366 w 980"/>
                  <a:gd name="T21" fmla="*/ 83 h 479"/>
                  <a:gd name="T22" fmla="*/ 410 w 980"/>
                  <a:gd name="T23" fmla="*/ 156 h 479"/>
                  <a:gd name="T24" fmla="*/ 353 w 980"/>
                  <a:gd name="T25" fmla="*/ 257 h 479"/>
                  <a:gd name="T26" fmla="*/ 200 w 980"/>
                  <a:gd name="T27" fmla="*/ 295 h 479"/>
                  <a:gd name="T28" fmla="*/ 199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00ACA0"/>
                  </a:gs>
                  <a:gs pos="100000">
                    <a:srgbClr val="B7FFFA"/>
                  </a:gs>
                </a:gsLst>
                <a:lin ang="2700000" scaled="1"/>
              </a:gradFill>
              <a:ln w="9525">
                <a:solidFill>
                  <a:srgbClr val="000000">
                    <a:alpha val="39999"/>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84" name="Oval 192"/>
              <p:cNvSpPr>
                <a:spLocks noChangeArrowheads="1"/>
              </p:cNvSpPr>
              <p:nvPr/>
            </p:nvSpPr>
            <p:spPr bwMode="auto">
              <a:xfrm rot="-579012">
                <a:off x="1032" y="290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82" name="Text Box 193"/>
            <p:cNvSpPr txBox="1">
              <a:spLocks noChangeArrowheads="1"/>
            </p:cNvSpPr>
            <p:nvPr/>
          </p:nvSpPr>
          <p:spPr bwMode="auto">
            <a:xfrm>
              <a:off x="746" y="2721"/>
              <a:ext cx="59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smtClean="0">
                  <a:solidFill>
                    <a:srgbClr val="000000"/>
                  </a:solidFill>
                </a:rPr>
                <a:t>Caspase3</a:t>
              </a:r>
              <a:endParaRPr lang="en-US" sz="900" dirty="0">
                <a:solidFill>
                  <a:srgbClr val="000000"/>
                </a:solidFill>
              </a:endParaRPr>
            </a:p>
          </p:txBody>
        </p:sp>
      </p:grpSp>
      <p:grpSp>
        <p:nvGrpSpPr>
          <p:cNvPr id="2163" name="Group 194"/>
          <p:cNvGrpSpPr>
            <a:grpSpLocks/>
          </p:cNvGrpSpPr>
          <p:nvPr/>
        </p:nvGrpSpPr>
        <p:grpSpPr bwMode="auto">
          <a:xfrm>
            <a:off x="946946" y="2465998"/>
            <a:ext cx="876581" cy="258021"/>
            <a:chOff x="1642" y="633"/>
            <a:chExt cx="598" cy="374"/>
          </a:xfrm>
        </p:grpSpPr>
        <p:grpSp>
          <p:nvGrpSpPr>
            <p:cNvPr id="2377" name="Group 195"/>
            <p:cNvGrpSpPr>
              <a:grpSpLocks/>
            </p:cNvGrpSpPr>
            <p:nvPr/>
          </p:nvGrpSpPr>
          <p:grpSpPr bwMode="auto">
            <a:xfrm>
              <a:off x="1668" y="633"/>
              <a:ext cx="546" cy="328"/>
              <a:chOff x="1628" y="605"/>
              <a:chExt cx="766" cy="376"/>
            </a:xfrm>
          </p:grpSpPr>
          <p:sp>
            <p:nvSpPr>
              <p:cNvPr id="2379" name="Freeform 196"/>
              <p:cNvSpPr>
                <a:spLocks/>
              </p:cNvSpPr>
              <p:nvPr/>
            </p:nvSpPr>
            <p:spPr bwMode="auto">
              <a:xfrm>
                <a:off x="1628" y="605"/>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80" name="Oval 197"/>
              <p:cNvSpPr>
                <a:spLocks noChangeArrowheads="1"/>
              </p:cNvSpPr>
              <p:nvPr/>
            </p:nvSpPr>
            <p:spPr bwMode="auto">
              <a:xfrm rot="-579012">
                <a:off x="2087" y="84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78" name="Text Box 198"/>
            <p:cNvSpPr txBox="1">
              <a:spLocks noChangeArrowheads="1"/>
            </p:cNvSpPr>
            <p:nvPr/>
          </p:nvSpPr>
          <p:spPr bwMode="auto">
            <a:xfrm>
              <a:off x="1642" y="672"/>
              <a:ext cx="598"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err="1" smtClean="0">
                  <a:solidFill>
                    <a:srgbClr val="000000"/>
                  </a:solidFill>
                </a:rPr>
                <a:t>Caspase</a:t>
              </a:r>
              <a:r>
                <a:rPr lang="hr-HR" sz="900" dirty="0" smtClean="0">
                  <a:solidFill>
                    <a:srgbClr val="000000"/>
                  </a:solidFill>
                </a:rPr>
                <a:t> </a:t>
              </a:r>
              <a:r>
                <a:rPr lang="en-US" sz="900" dirty="0" smtClean="0">
                  <a:solidFill>
                    <a:srgbClr val="000000"/>
                  </a:solidFill>
                </a:rPr>
                <a:t>8</a:t>
              </a:r>
              <a:endParaRPr lang="en-US" sz="900" dirty="0">
                <a:solidFill>
                  <a:srgbClr val="000000"/>
                </a:solidFill>
              </a:endParaRPr>
            </a:p>
          </p:txBody>
        </p:sp>
      </p:grpSp>
      <p:sp>
        <p:nvSpPr>
          <p:cNvPr id="2164" name="Freeform 509"/>
          <p:cNvSpPr>
            <a:spLocks/>
          </p:cNvSpPr>
          <p:nvPr/>
        </p:nvSpPr>
        <p:spPr bwMode="auto">
          <a:xfrm rot="-5400000" flipH="1" flipV="1">
            <a:off x="342684" y="3474353"/>
            <a:ext cx="222000" cy="39579"/>
          </a:xfrm>
          <a:custGeom>
            <a:avLst/>
            <a:gdLst>
              <a:gd name="T0" fmla="*/ 0 w 513"/>
              <a:gd name="T1" fmla="*/ 45 h 90"/>
              <a:gd name="T2" fmla="*/ 513 w 513"/>
              <a:gd name="T3" fmla="*/ 90 h 90"/>
              <a:gd name="T4" fmla="*/ 0 60000 65536"/>
              <a:gd name="T5" fmla="*/ 0 60000 65536"/>
            </a:gdLst>
            <a:ahLst/>
            <a:cxnLst>
              <a:cxn ang="T4">
                <a:pos x="T0" y="T1"/>
              </a:cxn>
              <a:cxn ang="T5">
                <a:pos x="T2" y="T3"/>
              </a:cxn>
            </a:cxnLst>
            <a:rect l="0" t="0" r="r" b="b"/>
            <a:pathLst>
              <a:path w="513" h="90">
                <a:moveTo>
                  <a:pt x="0" y="45"/>
                </a:moveTo>
                <a:cubicBezTo>
                  <a:pt x="243" y="0"/>
                  <a:pt x="315" y="42"/>
                  <a:pt x="513" y="90"/>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65" name="Freeform 510"/>
          <p:cNvSpPr>
            <a:spLocks/>
          </p:cNvSpPr>
          <p:nvPr/>
        </p:nvSpPr>
        <p:spPr bwMode="auto">
          <a:xfrm>
            <a:off x="4089736" y="5693147"/>
            <a:ext cx="457347" cy="207429"/>
          </a:xfrm>
          <a:custGeom>
            <a:avLst/>
            <a:gdLst>
              <a:gd name="T0" fmla="*/ 10 w 312"/>
              <a:gd name="T1" fmla="*/ 242 h 242"/>
              <a:gd name="T2" fmla="*/ 312 w 312"/>
              <a:gd name="T3" fmla="*/ 12 h 242"/>
              <a:gd name="T4" fmla="*/ 0 60000 65536"/>
              <a:gd name="T5" fmla="*/ 0 60000 65536"/>
            </a:gdLst>
            <a:ahLst/>
            <a:cxnLst>
              <a:cxn ang="T4">
                <a:pos x="T0" y="T1"/>
              </a:cxn>
              <a:cxn ang="T5">
                <a:pos x="T2" y="T3"/>
              </a:cxn>
            </a:cxnLst>
            <a:rect l="0" t="0" r="r" b="b"/>
            <a:pathLst>
              <a:path w="312" h="242">
                <a:moveTo>
                  <a:pt x="10" y="242"/>
                </a:moveTo>
                <a:cubicBezTo>
                  <a:pt x="0" y="42"/>
                  <a:pt x="84" y="0"/>
                  <a:pt x="312" y="12"/>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66" name="Group 87"/>
          <p:cNvGrpSpPr>
            <a:grpSpLocks/>
          </p:cNvGrpSpPr>
          <p:nvPr/>
        </p:nvGrpSpPr>
        <p:grpSpPr bwMode="auto">
          <a:xfrm>
            <a:off x="3649982" y="5855145"/>
            <a:ext cx="712405" cy="324000"/>
            <a:chOff x="2548" y="3071"/>
            <a:chExt cx="486" cy="378"/>
          </a:xfrm>
        </p:grpSpPr>
        <p:grpSp>
          <p:nvGrpSpPr>
            <p:cNvPr id="2369" name="Group 88"/>
            <p:cNvGrpSpPr>
              <a:grpSpLocks/>
            </p:cNvGrpSpPr>
            <p:nvPr/>
          </p:nvGrpSpPr>
          <p:grpSpPr bwMode="auto">
            <a:xfrm>
              <a:off x="2548" y="3071"/>
              <a:ext cx="486" cy="377"/>
              <a:chOff x="2645" y="5608"/>
              <a:chExt cx="638" cy="577"/>
            </a:xfrm>
          </p:grpSpPr>
          <p:grpSp>
            <p:nvGrpSpPr>
              <p:cNvPr id="2371" name="Group 89"/>
              <p:cNvGrpSpPr>
                <a:grpSpLocks/>
              </p:cNvGrpSpPr>
              <p:nvPr/>
            </p:nvGrpSpPr>
            <p:grpSpPr bwMode="auto">
              <a:xfrm rot="5400000">
                <a:off x="2822" y="5700"/>
                <a:ext cx="552" cy="370"/>
                <a:chOff x="3181" y="6201"/>
                <a:chExt cx="844" cy="471"/>
              </a:xfrm>
            </p:grpSpPr>
            <p:sp>
              <p:nvSpPr>
                <p:cNvPr id="2375" name="Freeform 90"/>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37D5D9"/>
                    </a:gs>
                    <a:gs pos="100000">
                      <a:srgbClr val="D5F6F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76" name="Oval 91"/>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372" name="Group 92"/>
              <p:cNvGrpSpPr>
                <a:grpSpLocks/>
              </p:cNvGrpSpPr>
              <p:nvPr/>
            </p:nvGrpSpPr>
            <p:grpSpPr bwMode="auto">
              <a:xfrm rot="-244534">
                <a:off x="2645" y="5608"/>
                <a:ext cx="384" cy="577"/>
                <a:chOff x="1433" y="5481"/>
                <a:chExt cx="471" cy="844"/>
              </a:xfrm>
            </p:grpSpPr>
            <p:sp>
              <p:nvSpPr>
                <p:cNvPr id="2373" name="Freeform 93"/>
                <p:cNvSpPr>
                  <a:spLocks/>
                </p:cNvSpPr>
                <p:nvPr/>
              </p:nvSpPr>
              <p:spPr bwMode="auto">
                <a:xfrm rot="16535392" flipH="1">
                  <a:off x="1247" y="5667"/>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FF00FF"/>
                    </a:gs>
                    <a:gs pos="100000">
                      <a:srgbClr val="80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74" name="Oval 94"/>
                <p:cNvSpPr>
                  <a:spLocks noChangeArrowheads="1"/>
                </p:cNvSpPr>
                <p:nvPr/>
              </p:nvSpPr>
              <p:spPr bwMode="auto">
                <a:xfrm rot="16535392" flipH="1">
                  <a:off x="1318" y="577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sp>
          <p:nvSpPr>
            <p:cNvPr id="2370" name="Text Box 95"/>
            <p:cNvSpPr txBox="1">
              <a:spLocks noChangeArrowheads="1"/>
            </p:cNvSpPr>
            <p:nvPr/>
          </p:nvSpPr>
          <p:spPr bwMode="auto">
            <a:xfrm>
              <a:off x="2587" y="3108"/>
              <a:ext cx="43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NF-</a:t>
              </a:r>
              <a:r>
                <a:rPr lang="en-US" sz="1300">
                  <a:solidFill>
                    <a:srgbClr val="000000"/>
                  </a:solidFill>
                  <a:latin typeface="Symbol" pitchFamily="18" charset="2"/>
                </a:rPr>
                <a:t>k</a:t>
              </a:r>
              <a:r>
                <a:rPr lang="en-US">
                  <a:solidFill>
                    <a:srgbClr val="000000"/>
                  </a:solidFill>
                </a:rPr>
                <a:t>B</a:t>
              </a:r>
            </a:p>
          </p:txBody>
        </p:sp>
      </p:grpSp>
      <p:sp>
        <p:nvSpPr>
          <p:cNvPr id="2167" name="Freeform 511"/>
          <p:cNvSpPr>
            <a:spLocks/>
          </p:cNvSpPr>
          <p:nvPr/>
        </p:nvSpPr>
        <p:spPr bwMode="auto">
          <a:xfrm>
            <a:off x="3869856" y="2921143"/>
            <a:ext cx="738791" cy="2926286"/>
          </a:xfrm>
          <a:custGeom>
            <a:avLst/>
            <a:gdLst>
              <a:gd name="T0" fmla="*/ 150 w 504"/>
              <a:gd name="T1" fmla="*/ 0 h 3414"/>
              <a:gd name="T2" fmla="*/ 0 w 504"/>
              <a:gd name="T3" fmla="*/ 3414 h 3414"/>
              <a:gd name="T4" fmla="*/ 0 60000 65536"/>
              <a:gd name="T5" fmla="*/ 0 60000 65536"/>
            </a:gdLst>
            <a:ahLst/>
            <a:cxnLst>
              <a:cxn ang="T4">
                <a:pos x="T0" y="T1"/>
              </a:cxn>
              <a:cxn ang="T5">
                <a:pos x="T2" y="T3"/>
              </a:cxn>
            </a:cxnLst>
            <a:rect l="0" t="0" r="r" b="b"/>
            <a:pathLst>
              <a:path w="504" h="3414">
                <a:moveTo>
                  <a:pt x="150" y="0"/>
                </a:moveTo>
                <a:cubicBezTo>
                  <a:pt x="504" y="399"/>
                  <a:pt x="198" y="2304"/>
                  <a:pt x="0" y="3414"/>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68" name="Group 66"/>
          <p:cNvGrpSpPr>
            <a:grpSpLocks/>
          </p:cNvGrpSpPr>
          <p:nvPr/>
        </p:nvGrpSpPr>
        <p:grpSpPr bwMode="auto">
          <a:xfrm>
            <a:off x="3828816" y="2646001"/>
            <a:ext cx="712405" cy="324000"/>
            <a:chOff x="2548" y="3071"/>
            <a:chExt cx="486" cy="378"/>
          </a:xfrm>
        </p:grpSpPr>
        <p:grpSp>
          <p:nvGrpSpPr>
            <p:cNvPr id="2361" name="Group 58"/>
            <p:cNvGrpSpPr>
              <a:grpSpLocks/>
            </p:cNvGrpSpPr>
            <p:nvPr/>
          </p:nvGrpSpPr>
          <p:grpSpPr bwMode="auto">
            <a:xfrm>
              <a:off x="2548" y="3071"/>
              <a:ext cx="486" cy="377"/>
              <a:chOff x="2645" y="5608"/>
              <a:chExt cx="638" cy="577"/>
            </a:xfrm>
          </p:grpSpPr>
          <p:grpSp>
            <p:nvGrpSpPr>
              <p:cNvPr id="2363" name="Group 59"/>
              <p:cNvGrpSpPr>
                <a:grpSpLocks/>
              </p:cNvGrpSpPr>
              <p:nvPr/>
            </p:nvGrpSpPr>
            <p:grpSpPr bwMode="auto">
              <a:xfrm rot="5400000">
                <a:off x="2822" y="5700"/>
                <a:ext cx="552" cy="370"/>
                <a:chOff x="3181" y="6201"/>
                <a:chExt cx="844" cy="471"/>
              </a:xfrm>
            </p:grpSpPr>
            <p:sp>
              <p:nvSpPr>
                <p:cNvPr id="2367" name="Freeform 60"/>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37D5D9"/>
                    </a:gs>
                    <a:gs pos="100000">
                      <a:srgbClr val="D5F6F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68" name="Oval 61"/>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364" name="Group 62"/>
              <p:cNvGrpSpPr>
                <a:grpSpLocks/>
              </p:cNvGrpSpPr>
              <p:nvPr/>
            </p:nvGrpSpPr>
            <p:grpSpPr bwMode="auto">
              <a:xfrm rot="-244534">
                <a:off x="2645" y="5608"/>
                <a:ext cx="384" cy="577"/>
                <a:chOff x="1433" y="5481"/>
                <a:chExt cx="471" cy="844"/>
              </a:xfrm>
            </p:grpSpPr>
            <p:sp>
              <p:nvSpPr>
                <p:cNvPr id="2365" name="Freeform 63"/>
                <p:cNvSpPr>
                  <a:spLocks/>
                </p:cNvSpPr>
                <p:nvPr/>
              </p:nvSpPr>
              <p:spPr bwMode="auto">
                <a:xfrm rot="16535392" flipH="1">
                  <a:off x="1247" y="5667"/>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FF00FF"/>
                    </a:gs>
                    <a:gs pos="100000">
                      <a:srgbClr val="80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66" name="Oval 64"/>
                <p:cNvSpPr>
                  <a:spLocks noChangeArrowheads="1"/>
                </p:cNvSpPr>
                <p:nvPr/>
              </p:nvSpPr>
              <p:spPr bwMode="auto">
                <a:xfrm rot="16535392" flipH="1">
                  <a:off x="1318" y="577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sp>
          <p:nvSpPr>
            <p:cNvPr id="2362" name="Text Box 65"/>
            <p:cNvSpPr txBox="1">
              <a:spLocks noChangeArrowheads="1"/>
            </p:cNvSpPr>
            <p:nvPr/>
          </p:nvSpPr>
          <p:spPr bwMode="auto">
            <a:xfrm>
              <a:off x="2587" y="3108"/>
              <a:ext cx="43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NF-</a:t>
              </a:r>
              <a:r>
                <a:rPr lang="en-US" sz="1300">
                  <a:solidFill>
                    <a:srgbClr val="000000"/>
                  </a:solidFill>
                  <a:latin typeface="Symbol" pitchFamily="18" charset="2"/>
                </a:rPr>
                <a:t>k</a:t>
              </a:r>
              <a:r>
                <a:rPr lang="en-US">
                  <a:solidFill>
                    <a:srgbClr val="000000"/>
                  </a:solidFill>
                </a:rPr>
                <a:t>B</a:t>
              </a:r>
            </a:p>
          </p:txBody>
        </p:sp>
      </p:grpSp>
      <p:sp>
        <p:nvSpPr>
          <p:cNvPr id="2169" name="Freeform 512"/>
          <p:cNvSpPr>
            <a:spLocks/>
          </p:cNvSpPr>
          <p:nvPr/>
        </p:nvSpPr>
        <p:spPr bwMode="auto">
          <a:xfrm>
            <a:off x="1015838" y="2085432"/>
            <a:ext cx="178834" cy="434571"/>
          </a:xfrm>
          <a:custGeom>
            <a:avLst/>
            <a:gdLst>
              <a:gd name="T0" fmla="*/ 0 w 122"/>
              <a:gd name="T1" fmla="*/ 0 h 507"/>
              <a:gd name="T2" fmla="*/ 113 w 122"/>
              <a:gd name="T3" fmla="*/ 253 h 507"/>
              <a:gd name="T4" fmla="*/ 81 w 122"/>
              <a:gd name="T5" fmla="*/ 507 h 507"/>
              <a:gd name="T6" fmla="*/ 0 60000 65536"/>
              <a:gd name="T7" fmla="*/ 0 60000 65536"/>
              <a:gd name="T8" fmla="*/ 0 60000 65536"/>
            </a:gdLst>
            <a:ahLst/>
            <a:cxnLst>
              <a:cxn ang="T6">
                <a:pos x="T0" y="T1"/>
              </a:cxn>
              <a:cxn ang="T7">
                <a:pos x="T2" y="T3"/>
              </a:cxn>
              <a:cxn ang="T8">
                <a:pos x="T4" y="T5"/>
              </a:cxn>
            </a:cxnLst>
            <a:rect l="0" t="0" r="r" b="b"/>
            <a:pathLst>
              <a:path w="122" h="507">
                <a:moveTo>
                  <a:pt x="0" y="0"/>
                </a:moveTo>
                <a:cubicBezTo>
                  <a:pt x="19" y="42"/>
                  <a:pt x="122" y="5"/>
                  <a:pt x="113" y="253"/>
                </a:cubicBezTo>
                <a:cubicBezTo>
                  <a:pt x="104" y="501"/>
                  <a:pt x="88" y="454"/>
                  <a:pt x="81" y="507"/>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70" name="Freeform 513"/>
          <p:cNvSpPr>
            <a:spLocks/>
          </p:cNvSpPr>
          <p:nvPr/>
        </p:nvSpPr>
        <p:spPr bwMode="auto">
          <a:xfrm>
            <a:off x="5822375" y="5760003"/>
            <a:ext cx="457347" cy="207429"/>
          </a:xfrm>
          <a:custGeom>
            <a:avLst/>
            <a:gdLst>
              <a:gd name="T0" fmla="*/ 10 w 312"/>
              <a:gd name="T1" fmla="*/ 242 h 242"/>
              <a:gd name="T2" fmla="*/ 312 w 312"/>
              <a:gd name="T3" fmla="*/ 12 h 242"/>
              <a:gd name="T4" fmla="*/ 0 60000 65536"/>
              <a:gd name="T5" fmla="*/ 0 60000 65536"/>
            </a:gdLst>
            <a:ahLst/>
            <a:cxnLst>
              <a:cxn ang="T4">
                <a:pos x="T0" y="T1"/>
              </a:cxn>
              <a:cxn ang="T5">
                <a:pos x="T2" y="T3"/>
              </a:cxn>
            </a:cxnLst>
            <a:rect l="0" t="0" r="r" b="b"/>
            <a:pathLst>
              <a:path w="312" h="242">
                <a:moveTo>
                  <a:pt x="10" y="242"/>
                </a:moveTo>
                <a:cubicBezTo>
                  <a:pt x="0" y="42"/>
                  <a:pt x="84" y="0"/>
                  <a:pt x="312" y="12"/>
                </a:cubicBezTo>
              </a:path>
            </a:pathLst>
          </a:custGeom>
          <a:noFill/>
          <a:ln w="31750">
            <a:solidFill>
              <a:srgbClr val="FFFF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sp>
        <p:nvSpPr>
          <p:cNvPr id="2171" name="Text Box 514"/>
          <p:cNvSpPr txBox="1">
            <a:spLocks noChangeArrowheads="1"/>
          </p:cNvSpPr>
          <p:nvPr/>
        </p:nvSpPr>
        <p:spPr bwMode="auto">
          <a:xfrm>
            <a:off x="1653484" y="4185429"/>
            <a:ext cx="929352" cy="24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Apoptosis</a:t>
            </a:r>
          </a:p>
        </p:txBody>
      </p:sp>
      <p:sp>
        <p:nvSpPr>
          <p:cNvPr id="2172" name="Text Box 515"/>
          <p:cNvSpPr txBox="1">
            <a:spLocks noChangeArrowheads="1"/>
          </p:cNvSpPr>
          <p:nvPr/>
        </p:nvSpPr>
        <p:spPr bwMode="auto">
          <a:xfrm>
            <a:off x="4388769" y="4324286"/>
            <a:ext cx="929352" cy="24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Apoptosis</a:t>
            </a:r>
          </a:p>
        </p:txBody>
      </p:sp>
      <p:sp>
        <p:nvSpPr>
          <p:cNvPr id="2173" name="Text Box 516"/>
          <p:cNvSpPr txBox="1">
            <a:spLocks noChangeArrowheads="1"/>
          </p:cNvSpPr>
          <p:nvPr/>
        </p:nvSpPr>
        <p:spPr bwMode="auto">
          <a:xfrm>
            <a:off x="7838755" y="4350000"/>
            <a:ext cx="1557781" cy="20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smtClean="0">
                <a:solidFill>
                  <a:srgbClr val="FFFFFF"/>
                </a:solidFill>
              </a:rPr>
              <a:t>Depolarization</a:t>
            </a:r>
            <a:endParaRPr lang="en-US" sz="900" dirty="0">
              <a:solidFill>
                <a:srgbClr val="FFFFFF"/>
              </a:solidFill>
            </a:endParaRPr>
          </a:p>
        </p:txBody>
      </p:sp>
      <p:sp>
        <p:nvSpPr>
          <p:cNvPr id="2174" name="Text Box 517"/>
          <p:cNvSpPr txBox="1">
            <a:spLocks noChangeArrowheads="1"/>
          </p:cNvSpPr>
          <p:nvPr/>
        </p:nvSpPr>
        <p:spPr bwMode="auto">
          <a:xfrm>
            <a:off x="8073928" y="4602002"/>
            <a:ext cx="929352" cy="43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Oncogenic</a:t>
            </a:r>
          </a:p>
          <a:p>
            <a:pPr algn="ctr" eaLnBrk="1" fontAlgn="base" hangingPunct="1">
              <a:spcBef>
                <a:spcPct val="0"/>
              </a:spcBef>
              <a:spcAft>
                <a:spcPct val="0"/>
              </a:spcAft>
            </a:pPr>
            <a:r>
              <a:rPr lang="en-US">
                <a:solidFill>
                  <a:srgbClr val="FFFFFF"/>
                </a:solidFill>
              </a:rPr>
              <a:t>Signal</a:t>
            </a:r>
          </a:p>
        </p:txBody>
      </p:sp>
      <p:sp>
        <p:nvSpPr>
          <p:cNvPr id="2175" name="Text Box 518"/>
          <p:cNvSpPr txBox="1">
            <a:spLocks noChangeArrowheads="1"/>
          </p:cNvSpPr>
          <p:nvPr/>
        </p:nvSpPr>
        <p:spPr bwMode="auto">
          <a:xfrm>
            <a:off x="4415154" y="5604859"/>
            <a:ext cx="1465854" cy="434660"/>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FLIP,CIAP2,BFL1,</a:t>
            </a:r>
          </a:p>
          <a:p>
            <a:pPr algn="ctr" eaLnBrk="1" fontAlgn="base" hangingPunct="1">
              <a:spcBef>
                <a:spcPct val="0"/>
              </a:spcBef>
              <a:spcAft>
                <a:spcPct val="0"/>
              </a:spcAft>
            </a:pPr>
            <a:r>
              <a:rPr lang="en-US">
                <a:solidFill>
                  <a:srgbClr val="FFFFFF"/>
                </a:solidFill>
              </a:rPr>
              <a:t>BCL2</a:t>
            </a:r>
          </a:p>
        </p:txBody>
      </p:sp>
      <p:sp>
        <p:nvSpPr>
          <p:cNvPr id="2176" name="Text Box 519"/>
          <p:cNvSpPr txBox="1">
            <a:spLocks noChangeArrowheads="1"/>
          </p:cNvSpPr>
          <p:nvPr/>
        </p:nvSpPr>
        <p:spPr bwMode="auto">
          <a:xfrm>
            <a:off x="6086228" y="5687143"/>
            <a:ext cx="1465854" cy="8039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BAK,BAK,BID,</a:t>
            </a:r>
          </a:p>
          <a:p>
            <a:pPr algn="ctr" eaLnBrk="1" fontAlgn="base" hangingPunct="1">
              <a:spcBef>
                <a:spcPct val="0"/>
              </a:spcBef>
              <a:spcAft>
                <a:spcPct val="0"/>
              </a:spcAft>
            </a:pPr>
            <a:r>
              <a:rPr lang="en-US">
                <a:solidFill>
                  <a:srgbClr val="FFFFFF"/>
                </a:solidFill>
              </a:rPr>
              <a:t>Ras,Noxa,PUMA,</a:t>
            </a:r>
          </a:p>
          <a:p>
            <a:pPr algn="ctr" eaLnBrk="1" fontAlgn="base" hangingPunct="1">
              <a:spcBef>
                <a:spcPct val="0"/>
              </a:spcBef>
              <a:spcAft>
                <a:spcPct val="0"/>
              </a:spcAft>
            </a:pPr>
            <a:r>
              <a:rPr lang="en-US">
                <a:solidFill>
                  <a:srgbClr val="FFFFFF"/>
                </a:solidFill>
              </a:rPr>
              <a:t>APAF1,Survivin,</a:t>
            </a:r>
          </a:p>
          <a:p>
            <a:pPr algn="ctr" eaLnBrk="1" fontAlgn="base" hangingPunct="1">
              <a:spcBef>
                <a:spcPct val="0"/>
              </a:spcBef>
              <a:spcAft>
                <a:spcPct val="0"/>
              </a:spcAft>
            </a:pPr>
            <a:r>
              <a:rPr lang="en-US">
                <a:solidFill>
                  <a:srgbClr val="FFFFFF"/>
                </a:solidFill>
              </a:rPr>
              <a:t>BCL2</a:t>
            </a:r>
          </a:p>
        </p:txBody>
      </p:sp>
      <p:sp>
        <p:nvSpPr>
          <p:cNvPr id="2177" name="Text Box 520"/>
          <p:cNvSpPr txBox="1">
            <a:spLocks noChangeArrowheads="1"/>
          </p:cNvSpPr>
          <p:nvPr/>
        </p:nvSpPr>
        <p:spPr bwMode="auto">
          <a:xfrm rot="769059">
            <a:off x="5452979" y="5186957"/>
            <a:ext cx="1465854" cy="43466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DNA </a:t>
            </a:r>
          </a:p>
          <a:p>
            <a:pPr algn="ctr" eaLnBrk="1" fontAlgn="base" hangingPunct="1">
              <a:spcBef>
                <a:spcPct val="0"/>
              </a:spcBef>
              <a:spcAft>
                <a:spcPct val="0"/>
              </a:spcAft>
            </a:pPr>
            <a:r>
              <a:rPr lang="en-US">
                <a:solidFill>
                  <a:srgbClr val="FFFFFF"/>
                </a:solidFill>
              </a:rPr>
              <a:t>Fragmentation</a:t>
            </a:r>
          </a:p>
        </p:txBody>
      </p:sp>
      <p:sp>
        <p:nvSpPr>
          <p:cNvPr id="2178" name="Text Box 521"/>
          <p:cNvSpPr txBox="1">
            <a:spLocks noChangeArrowheads="1"/>
          </p:cNvSpPr>
          <p:nvPr/>
        </p:nvSpPr>
        <p:spPr bwMode="auto">
          <a:xfrm>
            <a:off x="1240113" y="6227143"/>
            <a:ext cx="1729708" cy="24999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DNA Fragmentation</a:t>
            </a:r>
          </a:p>
        </p:txBody>
      </p:sp>
      <p:sp>
        <p:nvSpPr>
          <p:cNvPr id="2179" name="Text Box 522"/>
          <p:cNvSpPr txBox="1">
            <a:spLocks noChangeArrowheads="1"/>
          </p:cNvSpPr>
          <p:nvPr/>
        </p:nvSpPr>
        <p:spPr bwMode="auto">
          <a:xfrm rot="-3942716">
            <a:off x="7736823" y="3706353"/>
            <a:ext cx="778286" cy="1884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a:solidFill>
                  <a:srgbClr val="FFFFFF"/>
                </a:solidFill>
              </a:rPr>
              <a:t>Mitochondria</a:t>
            </a:r>
          </a:p>
        </p:txBody>
      </p:sp>
      <p:sp>
        <p:nvSpPr>
          <p:cNvPr id="2180" name="Text Box 524"/>
          <p:cNvSpPr txBox="1">
            <a:spLocks noChangeArrowheads="1"/>
          </p:cNvSpPr>
          <p:nvPr/>
        </p:nvSpPr>
        <p:spPr bwMode="auto">
          <a:xfrm>
            <a:off x="7813004" y="480000"/>
            <a:ext cx="1330996" cy="80399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smtClean="0">
                <a:solidFill>
                  <a:srgbClr val="FFFFFF"/>
                </a:solidFill>
              </a:rPr>
              <a:t>Withdraw</a:t>
            </a:r>
            <a:r>
              <a:rPr lang="hr-HR" dirty="0" smtClean="0">
                <a:solidFill>
                  <a:srgbClr val="FFFFFF"/>
                </a:solidFill>
              </a:rPr>
              <a:t>a</a:t>
            </a:r>
            <a:r>
              <a:rPr lang="en-US" dirty="0" smtClean="0">
                <a:solidFill>
                  <a:srgbClr val="FFFFFF"/>
                </a:solidFill>
              </a:rPr>
              <a:t>l</a:t>
            </a:r>
            <a:endParaRPr lang="en-US" dirty="0">
              <a:solidFill>
                <a:srgbClr val="FFFFFF"/>
              </a:solidFill>
            </a:endParaRPr>
          </a:p>
          <a:p>
            <a:pPr algn="ctr" eaLnBrk="1" fontAlgn="base" hangingPunct="1">
              <a:spcBef>
                <a:spcPct val="0"/>
              </a:spcBef>
              <a:spcAft>
                <a:spcPct val="0"/>
              </a:spcAft>
            </a:pPr>
            <a:r>
              <a:rPr lang="en-US" dirty="0">
                <a:solidFill>
                  <a:srgbClr val="FFFFFF"/>
                </a:solidFill>
              </a:rPr>
              <a:t>of</a:t>
            </a:r>
          </a:p>
          <a:p>
            <a:pPr algn="ctr" eaLnBrk="1" fontAlgn="base" hangingPunct="1">
              <a:spcBef>
                <a:spcPct val="0"/>
              </a:spcBef>
              <a:spcAft>
                <a:spcPct val="0"/>
              </a:spcAft>
            </a:pPr>
            <a:r>
              <a:rPr lang="en-US" dirty="0">
                <a:solidFill>
                  <a:srgbClr val="FFFFFF"/>
                </a:solidFill>
              </a:rPr>
              <a:t>Growth</a:t>
            </a:r>
          </a:p>
          <a:p>
            <a:pPr algn="ctr" eaLnBrk="1" fontAlgn="base" hangingPunct="1">
              <a:spcBef>
                <a:spcPct val="0"/>
              </a:spcBef>
              <a:spcAft>
                <a:spcPct val="0"/>
              </a:spcAft>
            </a:pPr>
            <a:r>
              <a:rPr lang="en-US" dirty="0">
                <a:solidFill>
                  <a:srgbClr val="FFFFFF"/>
                </a:solidFill>
              </a:rPr>
              <a:t>Factors</a:t>
            </a:r>
          </a:p>
        </p:txBody>
      </p:sp>
      <p:sp>
        <p:nvSpPr>
          <p:cNvPr id="2181" name="Text Box 526"/>
          <p:cNvSpPr txBox="1">
            <a:spLocks noChangeArrowheads="1"/>
          </p:cNvSpPr>
          <p:nvPr/>
        </p:nvSpPr>
        <p:spPr bwMode="auto">
          <a:xfrm>
            <a:off x="817947" y="6422572"/>
            <a:ext cx="929352" cy="24999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Apoptosis</a:t>
            </a:r>
          </a:p>
        </p:txBody>
      </p:sp>
      <p:pic>
        <p:nvPicPr>
          <p:cNvPr id="2182" name="Picture 527" descr="Scis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1218" y="3858857"/>
            <a:ext cx="386986" cy="4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83" name="Group 536"/>
          <p:cNvGrpSpPr>
            <a:grpSpLocks/>
          </p:cNvGrpSpPr>
          <p:nvPr/>
        </p:nvGrpSpPr>
        <p:grpSpPr bwMode="auto">
          <a:xfrm>
            <a:off x="2940508" y="2589438"/>
            <a:ext cx="694815" cy="310285"/>
            <a:chOff x="1748" y="2421"/>
            <a:chExt cx="474" cy="362"/>
          </a:xfrm>
        </p:grpSpPr>
        <p:grpSp>
          <p:nvGrpSpPr>
            <p:cNvPr id="2357" name="Group 528"/>
            <p:cNvGrpSpPr>
              <a:grpSpLocks/>
            </p:cNvGrpSpPr>
            <p:nvPr/>
          </p:nvGrpSpPr>
          <p:grpSpPr bwMode="auto">
            <a:xfrm>
              <a:off x="1767" y="2421"/>
              <a:ext cx="385" cy="263"/>
              <a:chOff x="6105" y="3765"/>
              <a:chExt cx="481" cy="281"/>
            </a:xfrm>
          </p:grpSpPr>
          <p:sp>
            <p:nvSpPr>
              <p:cNvPr id="2359" name="AutoShape 529"/>
              <p:cNvSpPr>
                <a:spLocks noChangeArrowheads="1"/>
              </p:cNvSpPr>
              <p:nvPr/>
            </p:nvSpPr>
            <p:spPr bwMode="auto">
              <a:xfrm>
                <a:off x="6105" y="3765"/>
                <a:ext cx="481" cy="281"/>
              </a:xfrm>
              <a:prstGeom prst="octagon">
                <a:avLst>
                  <a:gd name="adj" fmla="val 30806"/>
                </a:avLst>
              </a:prstGeom>
              <a:gradFill rotWithShape="1">
                <a:gsLst>
                  <a:gs pos="0">
                    <a:srgbClr val="4A4C00"/>
                  </a:gs>
                  <a:gs pos="50000">
                    <a:srgbClr val="F6FF00"/>
                  </a:gs>
                  <a:gs pos="100000">
                    <a:srgbClr val="4A4C00"/>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360" name="Oval 530"/>
              <p:cNvSpPr>
                <a:spLocks noChangeArrowheads="1"/>
              </p:cNvSpPr>
              <p:nvPr/>
            </p:nvSpPr>
            <p:spPr bwMode="auto">
              <a:xfrm rot="-123334">
                <a:off x="6336" y="3882"/>
                <a:ext cx="248" cy="11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58" name="Text Box 535"/>
            <p:cNvSpPr txBox="1">
              <a:spLocks noChangeArrowheads="1"/>
            </p:cNvSpPr>
            <p:nvPr/>
          </p:nvSpPr>
          <p:spPr bwMode="auto">
            <a:xfrm>
              <a:off x="1748" y="2460"/>
              <a:ext cx="47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IKKs</a:t>
              </a:r>
            </a:p>
          </p:txBody>
        </p:sp>
      </p:grpSp>
      <p:grpSp>
        <p:nvGrpSpPr>
          <p:cNvPr id="2184" name="Group 569"/>
          <p:cNvGrpSpPr>
            <a:grpSpLocks/>
          </p:cNvGrpSpPr>
          <p:nvPr/>
        </p:nvGrpSpPr>
        <p:grpSpPr bwMode="auto">
          <a:xfrm rot="3912658">
            <a:off x="5278784" y="1271097"/>
            <a:ext cx="512571" cy="533571"/>
            <a:chOff x="3393" y="1192"/>
            <a:chExt cx="598" cy="364"/>
          </a:xfrm>
        </p:grpSpPr>
        <p:grpSp>
          <p:nvGrpSpPr>
            <p:cNvPr id="2353" name="Group 568"/>
            <p:cNvGrpSpPr>
              <a:grpSpLocks/>
            </p:cNvGrpSpPr>
            <p:nvPr/>
          </p:nvGrpSpPr>
          <p:grpSpPr bwMode="auto">
            <a:xfrm>
              <a:off x="3393" y="1192"/>
              <a:ext cx="598" cy="364"/>
              <a:chOff x="3531" y="1222"/>
              <a:chExt cx="688" cy="418"/>
            </a:xfrm>
          </p:grpSpPr>
          <p:sp>
            <p:nvSpPr>
              <p:cNvPr id="2355" name="Freeform 566"/>
              <p:cNvSpPr>
                <a:spLocks/>
              </p:cNvSpPr>
              <p:nvPr/>
            </p:nvSpPr>
            <p:spPr bwMode="auto">
              <a:xfrm>
                <a:off x="3531" y="1222"/>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FD57CC"/>
                  </a:gs>
                  <a:gs pos="100000">
                    <a:srgbClr val="FE8CDD"/>
                  </a:gs>
                </a:gsLst>
                <a:lin ang="2700000" scaled="1"/>
              </a:gradFill>
              <a:ln w="9525">
                <a:solidFill>
                  <a:srgbClr val="000000">
                    <a:alpha val="36078"/>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56" name="Oval 567"/>
              <p:cNvSpPr>
                <a:spLocks noChangeArrowheads="1"/>
              </p:cNvSpPr>
              <p:nvPr/>
            </p:nvSpPr>
            <p:spPr bwMode="auto">
              <a:xfrm rot="557454">
                <a:off x="3915" y="1490"/>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54" name="Text Box 178"/>
            <p:cNvSpPr txBox="1">
              <a:spLocks noChangeArrowheads="1"/>
            </p:cNvSpPr>
            <p:nvPr/>
          </p:nvSpPr>
          <p:spPr bwMode="auto">
            <a:xfrm rot="76650" flipH="1">
              <a:off x="3442" y="1248"/>
              <a:ext cx="4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a:solidFill>
                    <a:srgbClr val="000000"/>
                  </a:solidFill>
                </a:rPr>
                <a:t>TRADD</a:t>
              </a:r>
            </a:p>
          </p:txBody>
        </p:sp>
      </p:grpSp>
      <p:grpSp>
        <p:nvGrpSpPr>
          <p:cNvPr id="2185" name="Group 570"/>
          <p:cNvGrpSpPr>
            <a:grpSpLocks/>
          </p:cNvGrpSpPr>
          <p:nvPr/>
        </p:nvGrpSpPr>
        <p:grpSpPr bwMode="auto">
          <a:xfrm rot="18824530" flipH="1">
            <a:off x="4478427" y="1207961"/>
            <a:ext cx="512571" cy="533571"/>
            <a:chOff x="3393" y="1192"/>
            <a:chExt cx="598" cy="364"/>
          </a:xfrm>
        </p:grpSpPr>
        <p:grpSp>
          <p:nvGrpSpPr>
            <p:cNvPr id="2349" name="Group 571"/>
            <p:cNvGrpSpPr>
              <a:grpSpLocks/>
            </p:cNvGrpSpPr>
            <p:nvPr/>
          </p:nvGrpSpPr>
          <p:grpSpPr bwMode="auto">
            <a:xfrm>
              <a:off x="3393" y="1192"/>
              <a:ext cx="598" cy="364"/>
              <a:chOff x="3531" y="1222"/>
              <a:chExt cx="688" cy="418"/>
            </a:xfrm>
          </p:grpSpPr>
          <p:sp>
            <p:nvSpPr>
              <p:cNvPr id="2351" name="Freeform 572"/>
              <p:cNvSpPr>
                <a:spLocks/>
              </p:cNvSpPr>
              <p:nvPr/>
            </p:nvSpPr>
            <p:spPr bwMode="auto">
              <a:xfrm>
                <a:off x="3531" y="1222"/>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FD57CC"/>
                  </a:gs>
                  <a:gs pos="100000">
                    <a:srgbClr val="FE8CDD"/>
                  </a:gs>
                </a:gsLst>
                <a:lin ang="2700000" scaled="1"/>
              </a:gradFill>
              <a:ln w="9525">
                <a:solidFill>
                  <a:srgbClr val="000000">
                    <a:alpha val="36078"/>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52" name="Oval 573"/>
              <p:cNvSpPr>
                <a:spLocks noChangeArrowheads="1"/>
              </p:cNvSpPr>
              <p:nvPr/>
            </p:nvSpPr>
            <p:spPr bwMode="auto">
              <a:xfrm rot="557454">
                <a:off x="3915" y="1490"/>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50" name="Text Box 574"/>
            <p:cNvSpPr txBox="1">
              <a:spLocks noChangeArrowheads="1"/>
            </p:cNvSpPr>
            <p:nvPr/>
          </p:nvSpPr>
          <p:spPr bwMode="auto">
            <a:xfrm rot="76650" flipH="1">
              <a:off x="3442" y="1248"/>
              <a:ext cx="4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a:solidFill>
                    <a:srgbClr val="000000"/>
                  </a:solidFill>
                </a:rPr>
                <a:t>TRADD</a:t>
              </a:r>
            </a:p>
          </p:txBody>
        </p:sp>
      </p:grpSp>
      <p:grpSp>
        <p:nvGrpSpPr>
          <p:cNvPr id="2186" name="Group 557"/>
          <p:cNvGrpSpPr>
            <a:grpSpLocks/>
          </p:cNvGrpSpPr>
          <p:nvPr/>
        </p:nvGrpSpPr>
        <p:grpSpPr bwMode="auto">
          <a:xfrm>
            <a:off x="5260956" y="1674002"/>
            <a:ext cx="1061279" cy="395878"/>
            <a:chOff x="1642" y="633"/>
            <a:chExt cx="598" cy="549"/>
          </a:xfrm>
        </p:grpSpPr>
        <p:grpSp>
          <p:nvGrpSpPr>
            <p:cNvPr id="2345" name="Group 558"/>
            <p:cNvGrpSpPr>
              <a:grpSpLocks/>
            </p:cNvGrpSpPr>
            <p:nvPr/>
          </p:nvGrpSpPr>
          <p:grpSpPr bwMode="auto">
            <a:xfrm>
              <a:off x="1668" y="633"/>
              <a:ext cx="546" cy="328"/>
              <a:chOff x="1628" y="605"/>
              <a:chExt cx="766" cy="376"/>
            </a:xfrm>
          </p:grpSpPr>
          <p:sp>
            <p:nvSpPr>
              <p:cNvPr id="2347" name="Freeform 559"/>
              <p:cNvSpPr>
                <a:spLocks/>
              </p:cNvSpPr>
              <p:nvPr/>
            </p:nvSpPr>
            <p:spPr bwMode="auto">
              <a:xfrm>
                <a:off x="1628" y="605"/>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48" name="Oval 560"/>
              <p:cNvSpPr>
                <a:spLocks noChangeArrowheads="1"/>
              </p:cNvSpPr>
              <p:nvPr/>
            </p:nvSpPr>
            <p:spPr bwMode="auto">
              <a:xfrm rot="-579012">
                <a:off x="2087" y="84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46" name="Text Box 561"/>
            <p:cNvSpPr txBox="1">
              <a:spLocks noChangeArrowheads="1"/>
            </p:cNvSpPr>
            <p:nvPr/>
          </p:nvSpPr>
          <p:spPr bwMode="auto">
            <a:xfrm>
              <a:off x="1642" y="670"/>
              <a:ext cx="59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err="1" smtClean="0">
                  <a:solidFill>
                    <a:srgbClr val="000000"/>
                  </a:solidFill>
                </a:rPr>
                <a:t>Procaspase</a:t>
              </a:r>
              <a:r>
                <a:rPr lang="hr-HR" sz="900" dirty="0" smtClean="0">
                  <a:solidFill>
                    <a:srgbClr val="000000"/>
                  </a:solidFill>
                </a:rPr>
                <a:t> </a:t>
              </a:r>
              <a:r>
                <a:rPr lang="en-US" sz="900" dirty="0" smtClean="0">
                  <a:solidFill>
                    <a:srgbClr val="000000"/>
                  </a:solidFill>
                </a:rPr>
                <a:t>8</a:t>
              </a:r>
              <a:endParaRPr lang="en-US" sz="900" dirty="0">
                <a:solidFill>
                  <a:srgbClr val="000000"/>
                </a:solidFill>
              </a:endParaRPr>
            </a:p>
            <a:p>
              <a:pPr algn="ctr" eaLnBrk="1" fontAlgn="base" hangingPunct="1">
                <a:spcBef>
                  <a:spcPct val="0"/>
                </a:spcBef>
                <a:spcAft>
                  <a:spcPct val="0"/>
                </a:spcAft>
              </a:pPr>
              <a:endParaRPr lang="en-US" sz="900" dirty="0">
                <a:solidFill>
                  <a:srgbClr val="000000"/>
                </a:solidFill>
              </a:endParaRPr>
            </a:p>
          </p:txBody>
        </p:sp>
      </p:grpSp>
      <p:grpSp>
        <p:nvGrpSpPr>
          <p:cNvPr id="2187" name="Group 411"/>
          <p:cNvGrpSpPr>
            <a:grpSpLocks/>
          </p:cNvGrpSpPr>
          <p:nvPr/>
        </p:nvGrpSpPr>
        <p:grpSpPr bwMode="auto">
          <a:xfrm>
            <a:off x="4243654" y="1699725"/>
            <a:ext cx="812083" cy="327428"/>
            <a:chOff x="2709" y="2463"/>
            <a:chExt cx="521" cy="382"/>
          </a:xfrm>
        </p:grpSpPr>
        <p:grpSp>
          <p:nvGrpSpPr>
            <p:cNvPr id="2341" name="Group 403"/>
            <p:cNvGrpSpPr>
              <a:grpSpLocks/>
            </p:cNvGrpSpPr>
            <p:nvPr/>
          </p:nvGrpSpPr>
          <p:grpSpPr bwMode="auto">
            <a:xfrm rot="203243">
              <a:off x="2769" y="2463"/>
              <a:ext cx="400" cy="283"/>
              <a:chOff x="4489" y="2452"/>
              <a:chExt cx="539" cy="338"/>
            </a:xfrm>
          </p:grpSpPr>
          <p:sp>
            <p:nvSpPr>
              <p:cNvPr id="2343" name="Freeform 404"/>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A6A00"/>
                  </a:gs>
                  <a:gs pos="100000">
                    <a:srgbClr val="FFAC6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344" name="Oval 405"/>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342" name="Text Box 410"/>
            <p:cNvSpPr txBox="1">
              <a:spLocks noChangeArrowheads="1"/>
            </p:cNvSpPr>
            <p:nvPr/>
          </p:nvSpPr>
          <p:spPr bwMode="auto">
            <a:xfrm>
              <a:off x="2709" y="2522"/>
              <a:ext cx="52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TRAF2</a:t>
              </a:r>
            </a:p>
          </p:txBody>
        </p:sp>
      </p:grpSp>
      <p:grpSp>
        <p:nvGrpSpPr>
          <p:cNvPr id="2188" name="Group 578"/>
          <p:cNvGrpSpPr>
            <a:grpSpLocks/>
          </p:cNvGrpSpPr>
          <p:nvPr/>
        </p:nvGrpSpPr>
        <p:grpSpPr bwMode="auto">
          <a:xfrm>
            <a:off x="3988595" y="1555711"/>
            <a:ext cx="605397" cy="312000"/>
            <a:chOff x="2283" y="1809"/>
            <a:chExt cx="413" cy="364"/>
          </a:xfrm>
        </p:grpSpPr>
        <p:grpSp>
          <p:nvGrpSpPr>
            <p:cNvPr id="2337" name="Group 575"/>
            <p:cNvGrpSpPr>
              <a:grpSpLocks/>
            </p:cNvGrpSpPr>
            <p:nvPr/>
          </p:nvGrpSpPr>
          <p:grpSpPr bwMode="auto">
            <a:xfrm>
              <a:off x="2307" y="1809"/>
              <a:ext cx="349" cy="245"/>
              <a:chOff x="989" y="3765"/>
              <a:chExt cx="481" cy="281"/>
            </a:xfrm>
          </p:grpSpPr>
          <p:sp>
            <p:nvSpPr>
              <p:cNvPr id="2339" name="AutoShape 576"/>
              <p:cNvSpPr>
                <a:spLocks noChangeArrowheads="1"/>
              </p:cNvSpPr>
              <p:nvPr/>
            </p:nvSpPr>
            <p:spPr bwMode="auto">
              <a:xfrm>
                <a:off x="989" y="3765"/>
                <a:ext cx="481" cy="281"/>
              </a:xfrm>
              <a:prstGeom prst="octagon">
                <a:avLst>
                  <a:gd name="adj" fmla="val 30806"/>
                </a:avLst>
              </a:prstGeom>
              <a:gradFill rotWithShape="1">
                <a:gsLst>
                  <a:gs pos="0">
                    <a:srgbClr val="FF4A4A"/>
                  </a:gs>
                  <a:gs pos="50000">
                    <a:srgbClr val="FFA3A3"/>
                  </a:gs>
                  <a:gs pos="100000">
                    <a:srgbClr val="FF4A4A"/>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340" name="Oval 577"/>
              <p:cNvSpPr>
                <a:spLocks noChangeArrowheads="1"/>
              </p:cNvSpPr>
              <p:nvPr/>
            </p:nvSpPr>
            <p:spPr bwMode="auto">
              <a:xfrm rot="-123334">
                <a:off x="1246" y="3887"/>
                <a:ext cx="196" cy="10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38" name="Text Box 398"/>
            <p:cNvSpPr txBox="1">
              <a:spLocks noChangeArrowheads="1"/>
            </p:cNvSpPr>
            <p:nvPr/>
          </p:nvSpPr>
          <p:spPr bwMode="auto">
            <a:xfrm>
              <a:off x="2283" y="1850"/>
              <a:ext cx="413"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RIP</a:t>
              </a:r>
            </a:p>
          </p:txBody>
        </p:sp>
      </p:grpSp>
      <p:sp>
        <p:nvSpPr>
          <p:cNvPr id="2189" name="Text Box 579"/>
          <p:cNvSpPr txBox="1">
            <a:spLocks noChangeArrowheads="1"/>
          </p:cNvSpPr>
          <p:nvPr/>
        </p:nvSpPr>
        <p:spPr bwMode="auto">
          <a:xfrm>
            <a:off x="5848760" y="3794573"/>
            <a:ext cx="929352" cy="249994"/>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MMP</a:t>
            </a:r>
          </a:p>
        </p:txBody>
      </p:sp>
      <p:sp>
        <p:nvSpPr>
          <p:cNvPr id="2190" name="Freeform 580"/>
          <p:cNvSpPr>
            <a:spLocks/>
          </p:cNvSpPr>
          <p:nvPr/>
        </p:nvSpPr>
        <p:spPr bwMode="auto">
          <a:xfrm>
            <a:off x="6007071" y="2535430"/>
            <a:ext cx="2198782" cy="714857"/>
          </a:xfrm>
          <a:custGeom>
            <a:avLst/>
            <a:gdLst>
              <a:gd name="T0" fmla="*/ 1500 w 1500"/>
              <a:gd name="T1" fmla="*/ 834 h 834"/>
              <a:gd name="T2" fmla="*/ 864 w 1500"/>
              <a:gd name="T3" fmla="*/ 132 h 834"/>
              <a:gd name="T4" fmla="*/ 0 w 1500"/>
              <a:gd name="T5" fmla="*/ 192 h 834"/>
              <a:gd name="T6" fmla="*/ 0 60000 65536"/>
              <a:gd name="T7" fmla="*/ 0 60000 65536"/>
              <a:gd name="T8" fmla="*/ 0 60000 65536"/>
            </a:gdLst>
            <a:ahLst/>
            <a:cxnLst>
              <a:cxn ang="T6">
                <a:pos x="T0" y="T1"/>
              </a:cxn>
              <a:cxn ang="T7">
                <a:pos x="T2" y="T3"/>
              </a:cxn>
              <a:cxn ang="T8">
                <a:pos x="T4" y="T5"/>
              </a:cxn>
            </a:cxnLst>
            <a:rect l="0" t="0" r="r" b="b"/>
            <a:pathLst>
              <a:path w="1500" h="834">
                <a:moveTo>
                  <a:pt x="1500" y="834"/>
                </a:moveTo>
                <a:cubicBezTo>
                  <a:pt x="1500" y="690"/>
                  <a:pt x="1278" y="264"/>
                  <a:pt x="864" y="132"/>
                </a:cubicBezTo>
                <a:cubicBezTo>
                  <a:pt x="450" y="0"/>
                  <a:pt x="96" y="72"/>
                  <a:pt x="0" y="192"/>
                </a:cubicBezTo>
              </a:path>
            </a:pathLst>
          </a:custGeom>
          <a:noFill/>
          <a:ln w="31750">
            <a:solidFill>
              <a:srgbClr val="FF0000"/>
            </a:solidFill>
            <a:round/>
            <a:headEnd/>
            <a:tailEnd type="oval" w="med" len="lg"/>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91" name="Group 330"/>
          <p:cNvGrpSpPr>
            <a:grpSpLocks/>
          </p:cNvGrpSpPr>
          <p:nvPr/>
        </p:nvGrpSpPr>
        <p:grpSpPr bwMode="auto">
          <a:xfrm>
            <a:off x="7708930" y="3140565"/>
            <a:ext cx="642044" cy="276857"/>
            <a:chOff x="5265" y="3139"/>
            <a:chExt cx="438" cy="323"/>
          </a:xfrm>
        </p:grpSpPr>
        <p:grpSp>
          <p:nvGrpSpPr>
            <p:cNvPr id="2333" name="Group 322"/>
            <p:cNvGrpSpPr>
              <a:grpSpLocks/>
            </p:cNvGrpSpPr>
            <p:nvPr/>
          </p:nvGrpSpPr>
          <p:grpSpPr bwMode="auto">
            <a:xfrm>
              <a:off x="5283" y="3201"/>
              <a:ext cx="402" cy="217"/>
              <a:chOff x="2589" y="6759"/>
              <a:chExt cx="855" cy="544"/>
            </a:xfrm>
          </p:grpSpPr>
          <p:sp>
            <p:nvSpPr>
              <p:cNvPr id="2335" name="Freeform 323"/>
              <p:cNvSpPr>
                <a:spLocks/>
              </p:cNvSpPr>
              <p:nvPr/>
            </p:nvSpPr>
            <p:spPr bwMode="auto">
              <a:xfrm>
                <a:off x="2589" y="6759"/>
                <a:ext cx="855" cy="544"/>
              </a:xfrm>
              <a:custGeom>
                <a:avLst/>
                <a:gdLst>
                  <a:gd name="T0" fmla="*/ 158 w 974"/>
                  <a:gd name="T1" fmla="*/ 139 h 449"/>
                  <a:gd name="T2" fmla="*/ 224 w 974"/>
                  <a:gd name="T3" fmla="*/ 40 h 449"/>
                  <a:gd name="T4" fmla="*/ 336 w 974"/>
                  <a:gd name="T5" fmla="*/ 88 h 449"/>
                  <a:gd name="T6" fmla="*/ 421 w 974"/>
                  <a:gd name="T7" fmla="*/ 7 h 449"/>
                  <a:gd name="T8" fmla="*/ 529 w 974"/>
                  <a:gd name="T9" fmla="*/ 116 h 449"/>
                  <a:gd name="T10" fmla="*/ 636 w 974"/>
                  <a:gd name="T11" fmla="*/ 102 h 449"/>
                  <a:gd name="T12" fmla="*/ 665 w 974"/>
                  <a:gd name="T13" fmla="*/ 231 h 449"/>
                  <a:gd name="T14" fmla="*/ 735 w 974"/>
                  <a:gd name="T15" fmla="*/ 296 h 449"/>
                  <a:gd name="T16" fmla="*/ 691 w 974"/>
                  <a:gd name="T17" fmla="*/ 425 h 449"/>
                  <a:gd name="T18" fmla="*/ 666 w 974"/>
                  <a:gd name="T19" fmla="*/ 557 h 449"/>
                  <a:gd name="T20" fmla="*/ 570 w 974"/>
                  <a:gd name="T21" fmla="*/ 563 h 449"/>
                  <a:gd name="T22" fmla="*/ 485 w 974"/>
                  <a:gd name="T23" fmla="*/ 654 h 449"/>
                  <a:gd name="T24" fmla="*/ 392 w 974"/>
                  <a:gd name="T25" fmla="*/ 577 h 449"/>
                  <a:gd name="T26" fmla="*/ 306 w 974"/>
                  <a:gd name="T27" fmla="*/ 654 h 449"/>
                  <a:gd name="T28" fmla="*/ 225 w 974"/>
                  <a:gd name="T29" fmla="*/ 571 h 449"/>
                  <a:gd name="T30" fmla="*/ 121 w 974"/>
                  <a:gd name="T31" fmla="*/ 576 h 449"/>
                  <a:gd name="T32" fmla="*/ 78 w 974"/>
                  <a:gd name="T33" fmla="*/ 476 h 449"/>
                  <a:gd name="T34" fmla="*/ 5 w 974"/>
                  <a:gd name="T35" fmla="*/ 395 h 449"/>
                  <a:gd name="T36" fmla="*/ 46 w 974"/>
                  <a:gd name="T37" fmla="*/ 293 h 449"/>
                  <a:gd name="T38" fmla="*/ 45 w 974"/>
                  <a:gd name="T39" fmla="*/ 162 h 449"/>
                  <a:gd name="T40" fmla="*/ 158 w 974"/>
                  <a:gd name="T41" fmla="*/ 139 h 4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4"/>
                  <a:gd name="T64" fmla="*/ 0 h 449"/>
                  <a:gd name="T65" fmla="*/ 974 w 974"/>
                  <a:gd name="T66" fmla="*/ 449 h 4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4" h="449">
                    <a:moveTo>
                      <a:pt x="205" y="95"/>
                    </a:moveTo>
                    <a:cubicBezTo>
                      <a:pt x="203" y="35"/>
                      <a:pt x="250" y="33"/>
                      <a:pt x="290" y="27"/>
                    </a:cubicBezTo>
                    <a:cubicBezTo>
                      <a:pt x="330" y="21"/>
                      <a:pt x="413" y="18"/>
                      <a:pt x="436" y="60"/>
                    </a:cubicBezTo>
                    <a:cubicBezTo>
                      <a:pt x="454" y="36"/>
                      <a:pt x="505" y="2"/>
                      <a:pt x="547" y="5"/>
                    </a:cubicBezTo>
                    <a:cubicBezTo>
                      <a:pt x="589" y="8"/>
                      <a:pt x="695" y="0"/>
                      <a:pt x="687" y="79"/>
                    </a:cubicBezTo>
                    <a:cubicBezTo>
                      <a:pt x="754" y="54"/>
                      <a:pt x="776" y="61"/>
                      <a:pt x="826" y="69"/>
                    </a:cubicBezTo>
                    <a:cubicBezTo>
                      <a:pt x="876" y="77"/>
                      <a:pt x="887" y="111"/>
                      <a:pt x="863" y="158"/>
                    </a:cubicBezTo>
                    <a:cubicBezTo>
                      <a:pt x="913" y="164"/>
                      <a:pt x="948" y="179"/>
                      <a:pt x="953" y="201"/>
                    </a:cubicBezTo>
                    <a:cubicBezTo>
                      <a:pt x="974" y="244"/>
                      <a:pt x="938" y="275"/>
                      <a:pt x="896" y="290"/>
                    </a:cubicBezTo>
                    <a:cubicBezTo>
                      <a:pt x="922" y="343"/>
                      <a:pt x="895" y="359"/>
                      <a:pt x="865" y="380"/>
                    </a:cubicBezTo>
                    <a:cubicBezTo>
                      <a:pt x="835" y="401"/>
                      <a:pt x="770" y="392"/>
                      <a:pt x="739" y="384"/>
                    </a:cubicBezTo>
                    <a:cubicBezTo>
                      <a:pt x="724" y="404"/>
                      <a:pt x="731" y="449"/>
                      <a:pt x="629" y="446"/>
                    </a:cubicBezTo>
                    <a:cubicBezTo>
                      <a:pt x="527" y="443"/>
                      <a:pt x="536" y="410"/>
                      <a:pt x="509" y="393"/>
                    </a:cubicBezTo>
                    <a:cubicBezTo>
                      <a:pt x="468" y="418"/>
                      <a:pt x="434" y="448"/>
                      <a:pt x="398" y="446"/>
                    </a:cubicBezTo>
                    <a:cubicBezTo>
                      <a:pt x="321" y="445"/>
                      <a:pt x="334" y="396"/>
                      <a:pt x="292" y="389"/>
                    </a:cubicBezTo>
                    <a:cubicBezTo>
                      <a:pt x="252" y="380"/>
                      <a:pt x="189" y="403"/>
                      <a:pt x="157" y="392"/>
                    </a:cubicBezTo>
                    <a:cubicBezTo>
                      <a:pt x="125" y="381"/>
                      <a:pt x="103" y="354"/>
                      <a:pt x="101" y="324"/>
                    </a:cubicBezTo>
                    <a:cubicBezTo>
                      <a:pt x="56" y="320"/>
                      <a:pt x="14" y="289"/>
                      <a:pt x="7" y="269"/>
                    </a:cubicBezTo>
                    <a:cubicBezTo>
                      <a:pt x="0" y="200"/>
                      <a:pt x="50" y="213"/>
                      <a:pt x="59" y="200"/>
                    </a:cubicBezTo>
                    <a:cubicBezTo>
                      <a:pt x="40" y="164"/>
                      <a:pt x="1" y="161"/>
                      <a:pt x="58" y="111"/>
                    </a:cubicBezTo>
                    <a:cubicBezTo>
                      <a:pt x="115" y="61"/>
                      <a:pt x="194" y="80"/>
                      <a:pt x="205" y="95"/>
                    </a:cubicBezTo>
                    <a:close/>
                  </a:path>
                </a:pathLst>
              </a:custGeom>
              <a:gradFill rotWithShape="1">
                <a:gsLst>
                  <a:gs pos="0">
                    <a:srgbClr val="D88500"/>
                  </a:gs>
                  <a:gs pos="100000">
                    <a:srgbClr val="FFBC4F"/>
                  </a:gs>
                </a:gsLst>
                <a:lin ang="5400000" scaled="1"/>
              </a:gradFill>
              <a:ln>
                <a:noFill/>
              </a:ln>
              <a:effectLst>
                <a:prstShdw prst="shdw17" dist="28398" dir="1593903">
                  <a:srgbClr val="825000"/>
                </a:prstShdw>
              </a:effectLst>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36" name="Oval 324"/>
              <p:cNvSpPr>
                <a:spLocks noChangeArrowheads="1"/>
              </p:cNvSpPr>
              <p:nvPr/>
            </p:nvSpPr>
            <p:spPr bwMode="auto">
              <a:xfrm>
                <a:off x="2914" y="6955"/>
                <a:ext cx="514" cy="290"/>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34" name="Text Box 329"/>
            <p:cNvSpPr txBox="1">
              <a:spLocks noChangeArrowheads="1"/>
            </p:cNvSpPr>
            <p:nvPr/>
          </p:nvSpPr>
          <p:spPr bwMode="auto">
            <a:xfrm>
              <a:off x="5265" y="3139"/>
              <a:ext cx="43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BCL2</a:t>
              </a:r>
            </a:p>
          </p:txBody>
        </p:sp>
      </p:grpSp>
      <p:grpSp>
        <p:nvGrpSpPr>
          <p:cNvPr id="2192" name="Group 581"/>
          <p:cNvGrpSpPr>
            <a:grpSpLocks/>
          </p:cNvGrpSpPr>
          <p:nvPr/>
        </p:nvGrpSpPr>
        <p:grpSpPr bwMode="auto">
          <a:xfrm rot="-1024174">
            <a:off x="405101" y="1924508"/>
            <a:ext cx="1061279" cy="400204"/>
            <a:chOff x="1642" y="626"/>
            <a:chExt cx="598" cy="555"/>
          </a:xfrm>
        </p:grpSpPr>
        <p:grpSp>
          <p:nvGrpSpPr>
            <p:cNvPr id="2329" name="Group 582"/>
            <p:cNvGrpSpPr>
              <a:grpSpLocks/>
            </p:cNvGrpSpPr>
            <p:nvPr/>
          </p:nvGrpSpPr>
          <p:grpSpPr bwMode="auto">
            <a:xfrm>
              <a:off x="1668" y="633"/>
              <a:ext cx="546" cy="328"/>
              <a:chOff x="1628" y="605"/>
              <a:chExt cx="766" cy="376"/>
            </a:xfrm>
          </p:grpSpPr>
          <p:sp>
            <p:nvSpPr>
              <p:cNvPr id="2331" name="Freeform 583"/>
              <p:cNvSpPr>
                <a:spLocks/>
              </p:cNvSpPr>
              <p:nvPr/>
            </p:nvSpPr>
            <p:spPr bwMode="auto">
              <a:xfrm>
                <a:off x="1628" y="605"/>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32" name="Oval 584"/>
              <p:cNvSpPr>
                <a:spLocks noChangeArrowheads="1"/>
              </p:cNvSpPr>
              <p:nvPr/>
            </p:nvSpPr>
            <p:spPr bwMode="auto">
              <a:xfrm rot="-579012">
                <a:off x="2087" y="84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30" name="Text Box 585"/>
            <p:cNvSpPr txBox="1">
              <a:spLocks noChangeArrowheads="1"/>
            </p:cNvSpPr>
            <p:nvPr/>
          </p:nvSpPr>
          <p:spPr bwMode="auto">
            <a:xfrm>
              <a:off x="1642" y="626"/>
              <a:ext cx="598"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800" dirty="0" err="1" smtClean="0">
                  <a:solidFill>
                    <a:srgbClr val="000000"/>
                  </a:solidFill>
                </a:rPr>
                <a:t>Procaspase</a:t>
              </a:r>
              <a:r>
                <a:rPr lang="hr-HR" sz="800" dirty="0" smtClean="0">
                  <a:solidFill>
                    <a:srgbClr val="000000"/>
                  </a:solidFill>
                </a:rPr>
                <a:t>  </a:t>
              </a:r>
              <a:r>
                <a:rPr lang="en-US" sz="800" dirty="0" smtClean="0">
                  <a:solidFill>
                    <a:srgbClr val="000000"/>
                  </a:solidFill>
                </a:rPr>
                <a:t>8</a:t>
              </a:r>
              <a:endParaRPr lang="en-US" sz="800" dirty="0">
                <a:solidFill>
                  <a:srgbClr val="000000"/>
                </a:solidFill>
              </a:endParaRPr>
            </a:p>
            <a:p>
              <a:pPr algn="ctr" eaLnBrk="1" fontAlgn="base" hangingPunct="1">
                <a:spcBef>
                  <a:spcPct val="0"/>
                </a:spcBef>
                <a:spcAft>
                  <a:spcPct val="0"/>
                </a:spcAft>
              </a:pPr>
              <a:endParaRPr lang="en-US" dirty="0">
                <a:solidFill>
                  <a:srgbClr val="000000"/>
                </a:solidFill>
              </a:endParaRPr>
            </a:p>
          </p:txBody>
        </p:sp>
      </p:grpSp>
      <p:grpSp>
        <p:nvGrpSpPr>
          <p:cNvPr id="2193" name="Group 586"/>
          <p:cNvGrpSpPr>
            <a:grpSpLocks/>
          </p:cNvGrpSpPr>
          <p:nvPr/>
        </p:nvGrpSpPr>
        <p:grpSpPr bwMode="auto">
          <a:xfrm>
            <a:off x="-46908" y="3167141"/>
            <a:ext cx="1061279" cy="405972"/>
            <a:chOff x="1642" y="633"/>
            <a:chExt cx="598" cy="563"/>
          </a:xfrm>
        </p:grpSpPr>
        <p:grpSp>
          <p:nvGrpSpPr>
            <p:cNvPr id="2325" name="Group 587"/>
            <p:cNvGrpSpPr>
              <a:grpSpLocks/>
            </p:cNvGrpSpPr>
            <p:nvPr/>
          </p:nvGrpSpPr>
          <p:grpSpPr bwMode="auto">
            <a:xfrm>
              <a:off x="1668" y="633"/>
              <a:ext cx="546" cy="328"/>
              <a:chOff x="1628" y="605"/>
              <a:chExt cx="766" cy="376"/>
            </a:xfrm>
          </p:grpSpPr>
          <p:sp>
            <p:nvSpPr>
              <p:cNvPr id="2327" name="Freeform 588"/>
              <p:cNvSpPr>
                <a:spLocks/>
              </p:cNvSpPr>
              <p:nvPr/>
            </p:nvSpPr>
            <p:spPr bwMode="auto">
              <a:xfrm>
                <a:off x="1628" y="605"/>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28" name="Oval 589"/>
              <p:cNvSpPr>
                <a:spLocks noChangeArrowheads="1"/>
              </p:cNvSpPr>
              <p:nvPr/>
            </p:nvSpPr>
            <p:spPr bwMode="auto">
              <a:xfrm rot="-579012">
                <a:off x="2087" y="84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26" name="Text Box 590"/>
            <p:cNvSpPr txBox="1">
              <a:spLocks noChangeArrowheads="1"/>
            </p:cNvSpPr>
            <p:nvPr/>
          </p:nvSpPr>
          <p:spPr bwMode="auto">
            <a:xfrm>
              <a:off x="1642" y="684"/>
              <a:ext cx="59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err="1" smtClean="0">
                  <a:solidFill>
                    <a:srgbClr val="000000"/>
                  </a:solidFill>
                </a:rPr>
                <a:t>Caspase</a:t>
              </a:r>
              <a:r>
                <a:rPr lang="hr-HR" sz="900" dirty="0" smtClean="0">
                  <a:solidFill>
                    <a:srgbClr val="000000"/>
                  </a:solidFill>
                </a:rPr>
                <a:t> </a:t>
              </a:r>
              <a:r>
                <a:rPr lang="en-US" sz="900" dirty="0" smtClean="0">
                  <a:solidFill>
                    <a:srgbClr val="000000"/>
                  </a:solidFill>
                </a:rPr>
                <a:t>7</a:t>
              </a:r>
              <a:endParaRPr lang="en-US" sz="900" dirty="0">
                <a:solidFill>
                  <a:srgbClr val="000000"/>
                </a:solidFill>
              </a:endParaRPr>
            </a:p>
            <a:p>
              <a:pPr algn="ctr" eaLnBrk="1" fontAlgn="base" hangingPunct="1">
                <a:spcBef>
                  <a:spcPct val="0"/>
                </a:spcBef>
                <a:spcAft>
                  <a:spcPct val="0"/>
                </a:spcAft>
              </a:pPr>
              <a:endParaRPr lang="en-US" sz="900" dirty="0">
                <a:solidFill>
                  <a:srgbClr val="000000"/>
                </a:solidFill>
              </a:endParaRPr>
            </a:p>
          </p:txBody>
        </p:sp>
      </p:grpSp>
      <p:sp>
        <p:nvSpPr>
          <p:cNvPr id="2194" name="Freeform 591"/>
          <p:cNvSpPr>
            <a:spLocks/>
          </p:cNvSpPr>
          <p:nvPr/>
        </p:nvSpPr>
        <p:spPr bwMode="auto">
          <a:xfrm>
            <a:off x="8466780" y="891429"/>
            <a:ext cx="719735" cy="2634000"/>
          </a:xfrm>
          <a:custGeom>
            <a:avLst/>
            <a:gdLst>
              <a:gd name="T0" fmla="*/ 0 w 491"/>
              <a:gd name="T1" fmla="*/ 0 h 3073"/>
              <a:gd name="T2" fmla="*/ 179 w 491"/>
              <a:gd name="T3" fmla="*/ 3073 h 3073"/>
              <a:gd name="T4" fmla="*/ 0 60000 65536"/>
              <a:gd name="T5" fmla="*/ 0 60000 65536"/>
            </a:gdLst>
            <a:ahLst/>
            <a:cxnLst>
              <a:cxn ang="T4">
                <a:pos x="T0" y="T1"/>
              </a:cxn>
              <a:cxn ang="T5">
                <a:pos x="T2" y="T3"/>
              </a:cxn>
            </a:cxnLst>
            <a:rect l="0" t="0" r="r" b="b"/>
            <a:pathLst>
              <a:path w="491" h="3073">
                <a:moveTo>
                  <a:pt x="0" y="0"/>
                </a:moveTo>
                <a:cubicBezTo>
                  <a:pt x="125" y="376"/>
                  <a:pt x="491" y="2605"/>
                  <a:pt x="179" y="3073"/>
                </a:cubicBezTo>
              </a:path>
            </a:pathLst>
          </a:custGeom>
          <a:noFill/>
          <a:ln w="31750">
            <a:solidFill>
              <a:srgbClr val="FFFF00"/>
            </a:solidFill>
            <a:round/>
            <a:headEn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195" name="Group 602"/>
          <p:cNvGrpSpPr>
            <a:grpSpLocks/>
          </p:cNvGrpSpPr>
          <p:nvPr/>
        </p:nvGrpSpPr>
        <p:grpSpPr bwMode="auto">
          <a:xfrm>
            <a:off x="7096202" y="3102857"/>
            <a:ext cx="322488" cy="830572"/>
            <a:chOff x="4628" y="3563"/>
            <a:chExt cx="220" cy="969"/>
          </a:xfrm>
        </p:grpSpPr>
        <p:grpSp>
          <p:nvGrpSpPr>
            <p:cNvPr id="2320" name="Group 593"/>
            <p:cNvGrpSpPr>
              <a:grpSpLocks/>
            </p:cNvGrpSpPr>
            <p:nvPr/>
          </p:nvGrpSpPr>
          <p:grpSpPr bwMode="auto">
            <a:xfrm rot="10800000">
              <a:off x="4628" y="3564"/>
              <a:ext cx="220" cy="545"/>
              <a:chOff x="4932" y="2576"/>
              <a:chExt cx="376" cy="896"/>
            </a:xfrm>
          </p:grpSpPr>
          <p:sp>
            <p:nvSpPr>
              <p:cNvPr id="2322" name="Freeform 594"/>
              <p:cNvSpPr>
                <a:spLocks/>
              </p:cNvSpPr>
              <p:nvPr/>
            </p:nvSpPr>
            <p:spPr bwMode="auto">
              <a:xfrm>
                <a:off x="4932" y="2612"/>
                <a:ext cx="376" cy="860"/>
              </a:xfrm>
              <a:custGeom>
                <a:avLst/>
                <a:gdLst>
                  <a:gd name="T0" fmla="*/ 0 w 376"/>
                  <a:gd name="T1" fmla="*/ 2 h 860"/>
                  <a:gd name="T2" fmla="*/ 190 w 376"/>
                  <a:gd name="T3" fmla="*/ 56 h 860"/>
                  <a:gd name="T4" fmla="*/ 358 w 376"/>
                  <a:gd name="T5" fmla="*/ 0 h 860"/>
                  <a:gd name="T6" fmla="*/ 282 w 376"/>
                  <a:gd name="T7" fmla="*/ 368 h 860"/>
                  <a:gd name="T8" fmla="*/ 376 w 376"/>
                  <a:gd name="T9" fmla="*/ 774 h 860"/>
                  <a:gd name="T10" fmla="*/ 26 w 376"/>
                  <a:gd name="T11" fmla="*/ 768 h 860"/>
                  <a:gd name="T12" fmla="*/ 122 w 376"/>
                  <a:gd name="T13" fmla="*/ 352 h 860"/>
                  <a:gd name="T14" fmla="*/ 0 w 376"/>
                  <a:gd name="T15" fmla="*/ 2 h 860"/>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860"/>
                  <a:gd name="T26" fmla="*/ 376 w 376"/>
                  <a:gd name="T27" fmla="*/ 860 h 8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860">
                    <a:moveTo>
                      <a:pt x="0" y="2"/>
                    </a:moveTo>
                    <a:cubicBezTo>
                      <a:pt x="52" y="30"/>
                      <a:pt x="96" y="58"/>
                      <a:pt x="190" y="56"/>
                    </a:cubicBezTo>
                    <a:cubicBezTo>
                      <a:pt x="284" y="54"/>
                      <a:pt x="298" y="38"/>
                      <a:pt x="358" y="0"/>
                    </a:cubicBezTo>
                    <a:cubicBezTo>
                      <a:pt x="296" y="184"/>
                      <a:pt x="279" y="239"/>
                      <a:pt x="282" y="368"/>
                    </a:cubicBezTo>
                    <a:cubicBezTo>
                      <a:pt x="285" y="497"/>
                      <a:pt x="340" y="658"/>
                      <a:pt x="376" y="774"/>
                    </a:cubicBezTo>
                    <a:cubicBezTo>
                      <a:pt x="308" y="860"/>
                      <a:pt x="73" y="844"/>
                      <a:pt x="26" y="768"/>
                    </a:cubicBezTo>
                    <a:cubicBezTo>
                      <a:pt x="74" y="548"/>
                      <a:pt x="126" y="480"/>
                      <a:pt x="122" y="352"/>
                    </a:cubicBezTo>
                    <a:cubicBezTo>
                      <a:pt x="118" y="224"/>
                      <a:pt x="48" y="62"/>
                      <a:pt x="0" y="2"/>
                    </a:cubicBezTo>
                    <a:close/>
                  </a:path>
                </a:pathLst>
              </a:custGeom>
              <a:gradFill rotWithShape="1">
                <a:gsLst>
                  <a:gs pos="0">
                    <a:srgbClr val="D88500"/>
                  </a:gs>
                  <a:gs pos="100000">
                    <a:srgbClr val="1D593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23" name="Oval 595"/>
              <p:cNvSpPr>
                <a:spLocks noChangeArrowheads="1"/>
              </p:cNvSpPr>
              <p:nvPr/>
            </p:nvSpPr>
            <p:spPr bwMode="auto">
              <a:xfrm rot="5400000">
                <a:off x="4747" y="2955"/>
                <a:ext cx="744" cy="208"/>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324" name="Oval 596"/>
              <p:cNvSpPr>
                <a:spLocks noChangeArrowheads="1"/>
              </p:cNvSpPr>
              <p:nvPr/>
            </p:nvSpPr>
            <p:spPr bwMode="auto">
              <a:xfrm>
                <a:off x="4935" y="2576"/>
                <a:ext cx="354" cy="90"/>
              </a:xfrm>
              <a:prstGeom prst="ellipse">
                <a:avLst/>
              </a:prstGeom>
              <a:gradFill rotWithShape="1">
                <a:gsLst>
                  <a:gs pos="0">
                    <a:srgbClr val="01573C"/>
                  </a:gs>
                  <a:gs pos="100000">
                    <a:srgbClr val="D88500"/>
                  </a:gs>
                </a:gsLst>
                <a:lin ang="0" scaled="1"/>
              </a:gradFill>
              <a:ln w="9525">
                <a:solidFill>
                  <a:srgbClr val="D88500"/>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21" name="Text Box 601"/>
            <p:cNvSpPr txBox="1">
              <a:spLocks noChangeArrowheads="1"/>
            </p:cNvSpPr>
            <p:nvPr/>
          </p:nvSpPr>
          <p:spPr bwMode="auto">
            <a:xfrm>
              <a:off x="4630" y="3563"/>
              <a:ext cx="213"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VDAC</a:t>
              </a:r>
            </a:p>
          </p:txBody>
        </p:sp>
      </p:grpSp>
      <p:grpSp>
        <p:nvGrpSpPr>
          <p:cNvPr id="2196" name="Group 663"/>
          <p:cNvGrpSpPr>
            <a:grpSpLocks/>
          </p:cNvGrpSpPr>
          <p:nvPr/>
        </p:nvGrpSpPr>
        <p:grpSpPr bwMode="auto">
          <a:xfrm>
            <a:off x="2647334" y="5301421"/>
            <a:ext cx="706542" cy="291429"/>
            <a:chOff x="1668" y="5189"/>
            <a:chExt cx="482" cy="340"/>
          </a:xfrm>
        </p:grpSpPr>
        <p:grpSp>
          <p:nvGrpSpPr>
            <p:cNvPr id="2316" name="Group 636"/>
            <p:cNvGrpSpPr>
              <a:grpSpLocks/>
            </p:cNvGrpSpPr>
            <p:nvPr/>
          </p:nvGrpSpPr>
          <p:grpSpPr bwMode="auto">
            <a:xfrm rot="-210992">
              <a:off x="1668" y="5203"/>
              <a:ext cx="482" cy="326"/>
              <a:chOff x="1866" y="5230"/>
              <a:chExt cx="688" cy="418"/>
            </a:xfrm>
          </p:grpSpPr>
          <p:sp>
            <p:nvSpPr>
              <p:cNvPr id="2318" name="Freeform 634"/>
              <p:cNvSpPr>
                <a:spLocks/>
              </p:cNvSpPr>
              <p:nvPr/>
            </p:nvSpPr>
            <p:spPr bwMode="auto">
              <a:xfrm>
                <a:off x="1866" y="5230"/>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D366FB"/>
                  </a:gs>
                  <a:gs pos="100000">
                    <a:srgbClr val="E29AFC"/>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19" name="Oval 635"/>
              <p:cNvSpPr>
                <a:spLocks noChangeArrowheads="1"/>
              </p:cNvSpPr>
              <p:nvPr/>
            </p:nvSpPr>
            <p:spPr bwMode="auto">
              <a:xfrm rot="557454">
                <a:off x="2250" y="5498"/>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17" name="Text Box 662"/>
            <p:cNvSpPr txBox="1">
              <a:spLocks noChangeArrowheads="1"/>
            </p:cNvSpPr>
            <p:nvPr/>
          </p:nvSpPr>
          <p:spPr bwMode="auto">
            <a:xfrm>
              <a:off x="1669" y="5189"/>
              <a:ext cx="43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err="1">
                  <a:solidFill>
                    <a:srgbClr val="000000"/>
                  </a:solidFill>
                </a:rPr>
                <a:t>Daxx</a:t>
              </a:r>
              <a:endParaRPr lang="en-US" dirty="0">
                <a:solidFill>
                  <a:srgbClr val="000000"/>
                </a:solidFill>
              </a:endParaRPr>
            </a:p>
          </p:txBody>
        </p:sp>
      </p:grpSp>
      <p:grpSp>
        <p:nvGrpSpPr>
          <p:cNvPr id="2197" name="Group 657"/>
          <p:cNvGrpSpPr>
            <a:grpSpLocks/>
          </p:cNvGrpSpPr>
          <p:nvPr/>
        </p:nvGrpSpPr>
        <p:grpSpPr bwMode="auto">
          <a:xfrm rot="-781246">
            <a:off x="2470970" y="5109519"/>
            <a:ext cx="762244" cy="287143"/>
            <a:chOff x="2283" y="5331"/>
            <a:chExt cx="520" cy="335"/>
          </a:xfrm>
        </p:grpSpPr>
        <p:grpSp>
          <p:nvGrpSpPr>
            <p:cNvPr id="2312" name="Group 643"/>
            <p:cNvGrpSpPr>
              <a:grpSpLocks/>
            </p:cNvGrpSpPr>
            <p:nvPr/>
          </p:nvGrpSpPr>
          <p:grpSpPr bwMode="auto">
            <a:xfrm>
              <a:off x="2283" y="5338"/>
              <a:ext cx="520" cy="328"/>
              <a:chOff x="2097" y="5566"/>
              <a:chExt cx="688" cy="418"/>
            </a:xfrm>
          </p:grpSpPr>
          <p:sp>
            <p:nvSpPr>
              <p:cNvPr id="2314" name="Freeform 641"/>
              <p:cNvSpPr>
                <a:spLocks/>
              </p:cNvSpPr>
              <p:nvPr/>
            </p:nvSpPr>
            <p:spPr bwMode="auto">
              <a:xfrm>
                <a:off x="2097" y="5566"/>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00FFEA"/>
                  </a:gs>
                  <a:gs pos="100000">
                    <a:srgbClr val="00C8BA"/>
                  </a:gs>
                </a:gsLst>
                <a:lin ang="2700000" scaled="1"/>
              </a:gradFill>
              <a:ln w="9525">
                <a:solidFill>
                  <a:srgbClr val="000000">
                    <a:alpha val="36078"/>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315" name="Oval 642"/>
              <p:cNvSpPr>
                <a:spLocks noChangeArrowheads="1"/>
              </p:cNvSpPr>
              <p:nvPr/>
            </p:nvSpPr>
            <p:spPr bwMode="auto">
              <a:xfrm rot="557454">
                <a:off x="2481" y="5834"/>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13" name="Text Box 656"/>
            <p:cNvSpPr txBox="1">
              <a:spLocks noChangeArrowheads="1"/>
            </p:cNvSpPr>
            <p:nvPr/>
          </p:nvSpPr>
          <p:spPr bwMode="auto">
            <a:xfrm>
              <a:off x="2317" y="5331"/>
              <a:ext cx="43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PAR4</a:t>
              </a:r>
            </a:p>
          </p:txBody>
        </p:sp>
      </p:grpSp>
      <p:grpSp>
        <p:nvGrpSpPr>
          <p:cNvPr id="2198" name="Group 632"/>
          <p:cNvGrpSpPr>
            <a:grpSpLocks/>
          </p:cNvGrpSpPr>
          <p:nvPr/>
        </p:nvGrpSpPr>
        <p:grpSpPr bwMode="auto">
          <a:xfrm rot="-539411">
            <a:off x="2174412" y="5330622"/>
            <a:ext cx="636181" cy="276858"/>
            <a:chOff x="1837" y="5157"/>
            <a:chExt cx="434" cy="323"/>
          </a:xfrm>
        </p:grpSpPr>
        <p:grpSp>
          <p:nvGrpSpPr>
            <p:cNvPr id="2308" name="Group 616"/>
            <p:cNvGrpSpPr>
              <a:grpSpLocks/>
            </p:cNvGrpSpPr>
            <p:nvPr/>
          </p:nvGrpSpPr>
          <p:grpSpPr bwMode="auto">
            <a:xfrm>
              <a:off x="1845" y="5187"/>
              <a:ext cx="409" cy="269"/>
              <a:chOff x="6105" y="3765"/>
              <a:chExt cx="481" cy="281"/>
            </a:xfrm>
          </p:grpSpPr>
          <p:sp>
            <p:nvSpPr>
              <p:cNvPr id="2310" name="AutoShape 617"/>
              <p:cNvSpPr>
                <a:spLocks noChangeArrowheads="1"/>
              </p:cNvSpPr>
              <p:nvPr/>
            </p:nvSpPr>
            <p:spPr bwMode="auto">
              <a:xfrm>
                <a:off x="6105" y="3765"/>
                <a:ext cx="481" cy="281"/>
              </a:xfrm>
              <a:prstGeom prst="octagon">
                <a:avLst>
                  <a:gd name="adj" fmla="val 30806"/>
                </a:avLst>
              </a:prstGeom>
              <a:gradFill rotWithShape="1">
                <a:gsLst>
                  <a:gs pos="0">
                    <a:srgbClr val="503200"/>
                  </a:gs>
                  <a:gs pos="50000">
                    <a:srgbClr val="D88500"/>
                  </a:gs>
                  <a:gs pos="100000">
                    <a:srgbClr val="503200"/>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311" name="Oval 618"/>
              <p:cNvSpPr>
                <a:spLocks noChangeArrowheads="1"/>
              </p:cNvSpPr>
              <p:nvPr/>
            </p:nvSpPr>
            <p:spPr bwMode="auto">
              <a:xfrm rot="-123334">
                <a:off x="6336" y="3882"/>
                <a:ext cx="248" cy="11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09" name="Text Box 631"/>
            <p:cNvSpPr txBox="1">
              <a:spLocks noChangeArrowheads="1"/>
            </p:cNvSpPr>
            <p:nvPr/>
          </p:nvSpPr>
          <p:spPr bwMode="auto">
            <a:xfrm>
              <a:off x="1837" y="5157"/>
              <a:ext cx="43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ZIPK</a:t>
              </a:r>
            </a:p>
          </p:txBody>
        </p:sp>
      </p:grpSp>
      <p:sp>
        <p:nvSpPr>
          <p:cNvPr id="2199" name="Oval 665"/>
          <p:cNvSpPr>
            <a:spLocks noChangeArrowheads="1"/>
          </p:cNvSpPr>
          <p:nvPr/>
        </p:nvSpPr>
        <p:spPr bwMode="auto">
          <a:xfrm>
            <a:off x="1917342" y="5055429"/>
            <a:ext cx="1644689" cy="612000"/>
          </a:xfrm>
          <a:prstGeom prst="ellipse">
            <a:avLst/>
          </a:prstGeom>
          <a:noFill/>
          <a:ln w="38100" cmpd="dbl">
            <a:solidFill>
              <a:schemeClr val="folHlink"/>
            </a:solidFill>
            <a:round/>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sr-Latn-RS" sz="800" b="1">
              <a:solidFill>
                <a:srgbClr val="000000"/>
              </a:solidFill>
            </a:endParaRPr>
          </a:p>
        </p:txBody>
      </p:sp>
      <p:sp>
        <p:nvSpPr>
          <p:cNvPr id="2200" name="Text Box 666"/>
          <p:cNvSpPr txBox="1">
            <a:spLocks noChangeArrowheads="1"/>
          </p:cNvSpPr>
          <p:nvPr/>
        </p:nvSpPr>
        <p:spPr bwMode="auto">
          <a:xfrm>
            <a:off x="2383482" y="4936286"/>
            <a:ext cx="524776" cy="2499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POD</a:t>
            </a:r>
          </a:p>
        </p:txBody>
      </p:sp>
      <p:grpSp>
        <p:nvGrpSpPr>
          <p:cNvPr id="2201" name="Group 1460"/>
          <p:cNvGrpSpPr>
            <a:grpSpLocks/>
          </p:cNvGrpSpPr>
          <p:nvPr/>
        </p:nvGrpSpPr>
        <p:grpSpPr bwMode="auto">
          <a:xfrm>
            <a:off x="6835280" y="315429"/>
            <a:ext cx="1330996" cy="1389427"/>
            <a:chOff x="4663" y="368"/>
            <a:chExt cx="908" cy="1621"/>
          </a:xfrm>
        </p:grpSpPr>
        <p:grpSp>
          <p:nvGrpSpPr>
            <p:cNvPr id="2291" name="Group 694"/>
            <p:cNvGrpSpPr>
              <a:grpSpLocks/>
            </p:cNvGrpSpPr>
            <p:nvPr/>
          </p:nvGrpSpPr>
          <p:grpSpPr bwMode="auto">
            <a:xfrm rot="235655">
              <a:off x="4893" y="368"/>
              <a:ext cx="546" cy="1372"/>
              <a:chOff x="4359" y="55"/>
              <a:chExt cx="546" cy="1372"/>
            </a:xfrm>
          </p:grpSpPr>
          <p:grpSp>
            <p:nvGrpSpPr>
              <p:cNvPr id="2301" name="Group 688"/>
              <p:cNvGrpSpPr>
                <a:grpSpLocks/>
              </p:cNvGrpSpPr>
              <p:nvPr/>
            </p:nvGrpSpPr>
            <p:grpSpPr bwMode="auto">
              <a:xfrm>
                <a:off x="4359" y="218"/>
                <a:ext cx="546" cy="1209"/>
                <a:chOff x="5323" y="181"/>
                <a:chExt cx="518" cy="1146"/>
              </a:xfrm>
            </p:grpSpPr>
            <p:sp>
              <p:nvSpPr>
                <p:cNvPr id="2737" name="Freeform 689"/>
                <p:cNvSpPr>
                  <a:spLocks/>
                </p:cNvSpPr>
                <p:nvPr/>
              </p:nvSpPr>
              <p:spPr bwMode="auto">
                <a:xfrm>
                  <a:off x="5320" y="177"/>
                  <a:ext cx="518" cy="1146"/>
                </a:xfrm>
                <a:custGeom>
                  <a:avLst/>
                  <a:gdLst/>
                  <a:ahLst/>
                  <a:cxnLst>
                    <a:cxn ang="0">
                      <a:pos x="221" y="283"/>
                    </a:cxn>
                    <a:cxn ang="0">
                      <a:pos x="0" y="110"/>
                    </a:cxn>
                    <a:cxn ang="0">
                      <a:pos x="221" y="483"/>
                    </a:cxn>
                    <a:cxn ang="0">
                      <a:pos x="232" y="734"/>
                    </a:cxn>
                    <a:cxn ang="0">
                      <a:pos x="158" y="938"/>
                    </a:cxn>
                    <a:cxn ang="0">
                      <a:pos x="315" y="1112"/>
                    </a:cxn>
                    <a:cxn ang="0">
                      <a:pos x="461" y="926"/>
                    </a:cxn>
                    <a:cxn ang="0">
                      <a:pos x="389" y="739"/>
                    </a:cxn>
                    <a:cxn ang="0">
                      <a:pos x="405" y="485"/>
                    </a:cxn>
                    <a:cxn ang="0">
                      <a:pos x="650" y="176"/>
                    </a:cxn>
                    <a:cxn ang="0">
                      <a:pos x="423" y="291"/>
                    </a:cxn>
                    <a:cxn ang="0">
                      <a:pos x="335" y="1"/>
                    </a:cxn>
                    <a:cxn ang="0">
                      <a:pos x="221" y="283"/>
                    </a:cxn>
                  </a:cxnLst>
                  <a:rect l="0" t="0" r="r" b="b"/>
                  <a:pathLst>
                    <a:path w="653" h="1114">
                      <a:moveTo>
                        <a:pt x="221" y="283"/>
                      </a:moveTo>
                      <a:cubicBezTo>
                        <a:pt x="165" y="302"/>
                        <a:pt x="0" y="77"/>
                        <a:pt x="0" y="110"/>
                      </a:cubicBezTo>
                      <a:cubicBezTo>
                        <a:pt x="0" y="143"/>
                        <a:pt x="183" y="379"/>
                        <a:pt x="221" y="483"/>
                      </a:cubicBezTo>
                      <a:cubicBezTo>
                        <a:pt x="260" y="587"/>
                        <a:pt x="242" y="658"/>
                        <a:pt x="232" y="734"/>
                      </a:cubicBezTo>
                      <a:cubicBezTo>
                        <a:pt x="222" y="810"/>
                        <a:pt x="144" y="875"/>
                        <a:pt x="158" y="938"/>
                      </a:cubicBezTo>
                      <a:cubicBezTo>
                        <a:pt x="172" y="1001"/>
                        <a:pt x="265" y="1114"/>
                        <a:pt x="315" y="1112"/>
                      </a:cubicBezTo>
                      <a:cubicBezTo>
                        <a:pt x="365" y="1110"/>
                        <a:pt x="449" y="988"/>
                        <a:pt x="461" y="926"/>
                      </a:cubicBezTo>
                      <a:cubicBezTo>
                        <a:pt x="473" y="864"/>
                        <a:pt x="398" y="812"/>
                        <a:pt x="389" y="739"/>
                      </a:cubicBezTo>
                      <a:cubicBezTo>
                        <a:pt x="380" y="666"/>
                        <a:pt x="361" y="579"/>
                        <a:pt x="405" y="485"/>
                      </a:cubicBezTo>
                      <a:cubicBezTo>
                        <a:pt x="449" y="391"/>
                        <a:pt x="647" y="208"/>
                        <a:pt x="650" y="176"/>
                      </a:cubicBezTo>
                      <a:cubicBezTo>
                        <a:pt x="653" y="144"/>
                        <a:pt x="475" y="320"/>
                        <a:pt x="423" y="291"/>
                      </a:cubicBezTo>
                      <a:cubicBezTo>
                        <a:pt x="370" y="262"/>
                        <a:pt x="369" y="2"/>
                        <a:pt x="335" y="1"/>
                      </a:cubicBezTo>
                      <a:cubicBezTo>
                        <a:pt x="301" y="0"/>
                        <a:pt x="276" y="265"/>
                        <a:pt x="221" y="283"/>
                      </a:cubicBezTo>
                      <a:close/>
                    </a:path>
                  </a:pathLst>
                </a:custGeom>
                <a:gradFill rotWithShape="1">
                  <a:gsLst>
                    <a:gs pos="0">
                      <a:schemeClr val="bg1"/>
                    </a:gs>
                    <a:gs pos="100000">
                      <a:srgbClr val="247FFA"/>
                    </a:gs>
                  </a:gsLst>
                  <a:lin ang="5400000" scaled="1"/>
                </a:gradFill>
                <a:ln w="9525">
                  <a:noFill/>
                  <a:round/>
                  <a:headEnd/>
                  <a:tailEnd/>
                </a:ln>
                <a:effectLst>
                  <a:prstShdw prst="shdw17" dist="17961" dir="2700000">
                    <a:schemeClr val="bg1">
                      <a:gamma/>
                      <a:shade val="60000"/>
                      <a:invGamma/>
                    </a:schemeClr>
                  </a:prstShdw>
                </a:effectLst>
              </p:spPr>
              <p:txBody>
                <a:bodyPr/>
                <a:lstStyle/>
                <a:p>
                  <a:pPr defTabSz="647046" fontAlgn="base">
                    <a:spcBef>
                      <a:spcPct val="0"/>
                    </a:spcBef>
                    <a:spcAft>
                      <a:spcPct val="0"/>
                    </a:spcAft>
                    <a:defRPr/>
                  </a:pPr>
                  <a:endParaRPr lang="en-US" sz="800" b="1">
                    <a:solidFill>
                      <a:srgbClr val="000000"/>
                    </a:solidFill>
                  </a:endParaRPr>
                </a:p>
              </p:txBody>
            </p:sp>
            <p:sp>
              <p:nvSpPr>
                <p:cNvPr id="2307" name="Oval 690"/>
                <p:cNvSpPr>
                  <a:spLocks noChangeArrowheads="1"/>
                </p:cNvSpPr>
                <p:nvPr/>
              </p:nvSpPr>
              <p:spPr bwMode="auto">
                <a:xfrm rot="5227417">
                  <a:off x="5216" y="805"/>
                  <a:ext cx="707" cy="207"/>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302" name="Group 691"/>
              <p:cNvGrpSpPr>
                <a:grpSpLocks/>
              </p:cNvGrpSpPr>
              <p:nvPr/>
            </p:nvGrpSpPr>
            <p:grpSpPr bwMode="auto">
              <a:xfrm rot="250996">
                <a:off x="4441" y="86"/>
                <a:ext cx="422" cy="472"/>
                <a:chOff x="880" y="261"/>
                <a:chExt cx="384" cy="473"/>
              </a:xfrm>
            </p:grpSpPr>
            <p:sp>
              <p:nvSpPr>
                <p:cNvPr id="2304" name="Freeform 692"/>
                <p:cNvSpPr>
                  <a:spLocks/>
                </p:cNvSpPr>
                <p:nvPr/>
              </p:nvSpPr>
              <p:spPr bwMode="auto">
                <a:xfrm>
                  <a:off x="880" y="280"/>
                  <a:ext cx="384" cy="454"/>
                </a:xfrm>
                <a:custGeom>
                  <a:avLst/>
                  <a:gdLst>
                    <a:gd name="T0" fmla="*/ 13 w 384"/>
                    <a:gd name="T1" fmla="*/ 427 h 454"/>
                    <a:gd name="T2" fmla="*/ 1 w 384"/>
                    <a:gd name="T3" fmla="*/ 379 h 454"/>
                    <a:gd name="T4" fmla="*/ 37 w 384"/>
                    <a:gd name="T5" fmla="*/ 156 h 454"/>
                    <a:gd name="T6" fmla="*/ 196 w 384"/>
                    <a:gd name="T7" fmla="*/ 0 h 454"/>
                    <a:gd name="T8" fmla="*/ 346 w 384"/>
                    <a:gd name="T9" fmla="*/ 151 h 454"/>
                    <a:gd name="T10" fmla="*/ 380 w 384"/>
                    <a:gd name="T11" fmla="*/ 374 h 454"/>
                    <a:gd name="T12" fmla="*/ 368 w 384"/>
                    <a:gd name="T13" fmla="*/ 421 h 454"/>
                    <a:gd name="T14" fmla="*/ 275 w 384"/>
                    <a:gd name="T15" fmla="*/ 405 h 454"/>
                    <a:gd name="T16" fmla="*/ 193 w 384"/>
                    <a:gd name="T17" fmla="*/ 454 h 454"/>
                    <a:gd name="T18" fmla="*/ 113 w 384"/>
                    <a:gd name="T19" fmla="*/ 409 h 454"/>
                    <a:gd name="T20" fmla="*/ 13 w 384"/>
                    <a:gd name="T21" fmla="*/ 427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454"/>
                    <a:gd name="T35" fmla="*/ 384 w 384"/>
                    <a:gd name="T36" fmla="*/ 454 h 4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454">
                      <a:moveTo>
                        <a:pt x="13" y="427"/>
                      </a:moveTo>
                      <a:cubicBezTo>
                        <a:pt x="4" y="402"/>
                        <a:pt x="0" y="421"/>
                        <a:pt x="1" y="379"/>
                      </a:cubicBezTo>
                      <a:cubicBezTo>
                        <a:pt x="43" y="318"/>
                        <a:pt x="7" y="259"/>
                        <a:pt x="37" y="156"/>
                      </a:cubicBezTo>
                      <a:cubicBezTo>
                        <a:pt x="67" y="53"/>
                        <a:pt x="133" y="34"/>
                        <a:pt x="196" y="0"/>
                      </a:cubicBezTo>
                      <a:cubicBezTo>
                        <a:pt x="239" y="30"/>
                        <a:pt x="321" y="59"/>
                        <a:pt x="346" y="151"/>
                      </a:cubicBezTo>
                      <a:cubicBezTo>
                        <a:pt x="371" y="243"/>
                        <a:pt x="350" y="334"/>
                        <a:pt x="380" y="374"/>
                      </a:cubicBezTo>
                      <a:cubicBezTo>
                        <a:pt x="384" y="419"/>
                        <a:pt x="374" y="403"/>
                        <a:pt x="368" y="421"/>
                      </a:cubicBezTo>
                      <a:cubicBezTo>
                        <a:pt x="351" y="426"/>
                        <a:pt x="304" y="400"/>
                        <a:pt x="275" y="405"/>
                      </a:cubicBezTo>
                      <a:cubicBezTo>
                        <a:pt x="246" y="410"/>
                        <a:pt x="214" y="433"/>
                        <a:pt x="193" y="454"/>
                      </a:cubicBezTo>
                      <a:cubicBezTo>
                        <a:pt x="170" y="436"/>
                        <a:pt x="144" y="414"/>
                        <a:pt x="113" y="409"/>
                      </a:cubicBezTo>
                      <a:cubicBezTo>
                        <a:pt x="82" y="403"/>
                        <a:pt x="44" y="408"/>
                        <a:pt x="13" y="427"/>
                      </a:cubicBezTo>
                      <a:close/>
                    </a:path>
                  </a:pathLst>
                </a:custGeom>
                <a:gradFill rotWithShape="1">
                  <a:gsLst>
                    <a:gs pos="0">
                      <a:srgbClr val="FD6A00"/>
                    </a:gs>
                    <a:gs pos="100000">
                      <a:srgbClr val="FFA25D"/>
                    </a:gs>
                  </a:gsLst>
                  <a:lin ang="5400000" scaled="1"/>
                </a:gradFill>
                <a:ln>
                  <a:noFill/>
                </a:ln>
                <a:effectLst>
                  <a:prstShdw prst="shdw17" dist="28398" dir="17793903">
                    <a:srgbClr val="984000">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305" name="Oval 693"/>
                <p:cNvSpPr>
                  <a:spLocks noChangeArrowheads="1"/>
                </p:cNvSpPr>
                <p:nvPr/>
              </p:nvSpPr>
              <p:spPr bwMode="auto">
                <a:xfrm rot="-4197374">
                  <a:off x="864" y="300"/>
                  <a:ext cx="312" cy="234"/>
                </a:xfrm>
                <a:prstGeom prst="ellipse">
                  <a:avLst/>
                </a:prstGeom>
                <a:gradFill rotWithShape="1">
                  <a:gsLst>
                    <a:gs pos="0">
                      <a:schemeClr val="bg1">
                        <a:alpha val="82999"/>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303" name="Text Box 525"/>
              <p:cNvSpPr txBox="1">
                <a:spLocks noChangeArrowheads="1"/>
              </p:cNvSpPr>
              <p:nvPr/>
            </p:nvSpPr>
            <p:spPr bwMode="auto">
              <a:xfrm rot="260243">
                <a:off x="4402" y="55"/>
                <a:ext cx="495" cy="53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Growth</a:t>
                </a:r>
              </a:p>
              <a:p>
                <a:pPr algn="ctr" eaLnBrk="1" fontAlgn="base" hangingPunct="1">
                  <a:spcBef>
                    <a:spcPct val="0"/>
                  </a:spcBef>
                  <a:spcAft>
                    <a:spcPct val="0"/>
                  </a:spcAft>
                </a:pPr>
                <a:r>
                  <a:rPr lang="en-US">
                    <a:solidFill>
                      <a:srgbClr val="FFFFFF"/>
                    </a:solidFill>
                  </a:rPr>
                  <a:t>Factor</a:t>
                </a:r>
              </a:p>
            </p:txBody>
          </p:sp>
        </p:grpSp>
        <p:grpSp>
          <p:nvGrpSpPr>
            <p:cNvPr id="2292" name="Group 695"/>
            <p:cNvGrpSpPr>
              <a:grpSpLocks/>
            </p:cNvGrpSpPr>
            <p:nvPr/>
          </p:nvGrpSpPr>
          <p:grpSpPr bwMode="auto">
            <a:xfrm rot="235655">
              <a:off x="4893" y="368"/>
              <a:ext cx="546" cy="1372"/>
              <a:chOff x="4359" y="55"/>
              <a:chExt cx="546" cy="1372"/>
            </a:xfrm>
          </p:grpSpPr>
          <p:grpSp>
            <p:nvGrpSpPr>
              <p:cNvPr id="2294" name="Group 696"/>
              <p:cNvGrpSpPr>
                <a:grpSpLocks/>
              </p:cNvGrpSpPr>
              <p:nvPr/>
            </p:nvGrpSpPr>
            <p:grpSpPr bwMode="auto">
              <a:xfrm>
                <a:off x="4359" y="218"/>
                <a:ext cx="546" cy="1209"/>
                <a:chOff x="5323" y="181"/>
                <a:chExt cx="518" cy="1146"/>
              </a:xfrm>
            </p:grpSpPr>
            <p:sp>
              <p:nvSpPr>
                <p:cNvPr id="2745" name="Freeform 697"/>
                <p:cNvSpPr>
                  <a:spLocks/>
                </p:cNvSpPr>
                <p:nvPr/>
              </p:nvSpPr>
              <p:spPr bwMode="auto">
                <a:xfrm>
                  <a:off x="5320" y="177"/>
                  <a:ext cx="518" cy="1146"/>
                </a:xfrm>
                <a:custGeom>
                  <a:avLst/>
                  <a:gdLst/>
                  <a:ahLst/>
                  <a:cxnLst>
                    <a:cxn ang="0">
                      <a:pos x="221" y="283"/>
                    </a:cxn>
                    <a:cxn ang="0">
                      <a:pos x="0" y="110"/>
                    </a:cxn>
                    <a:cxn ang="0">
                      <a:pos x="221" y="483"/>
                    </a:cxn>
                    <a:cxn ang="0">
                      <a:pos x="232" y="734"/>
                    </a:cxn>
                    <a:cxn ang="0">
                      <a:pos x="158" y="938"/>
                    </a:cxn>
                    <a:cxn ang="0">
                      <a:pos x="315" y="1112"/>
                    </a:cxn>
                    <a:cxn ang="0">
                      <a:pos x="461" y="926"/>
                    </a:cxn>
                    <a:cxn ang="0">
                      <a:pos x="389" y="739"/>
                    </a:cxn>
                    <a:cxn ang="0">
                      <a:pos x="405" y="485"/>
                    </a:cxn>
                    <a:cxn ang="0">
                      <a:pos x="650" y="176"/>
                    </a:cxn>
                    <a:cxn ang="0">
                      <a:pos x="423" y="291"/>
                    </a:cxn>
                    <a:cxn ang="0">
                      <a:pos x="335" y="1"/>
                    </a:cxn>
                    <a:cxn ang="0">
                      <a:pos x="221" y="283"/>
                    </a:cxn>
                  </a:cxnLst>
                  <a:rect l="0" t="0" r="r" b="b"/>
                  <a:pathLst>
                    <a:path w="653" h="1114">
                      <a:moveTo>
                        <a:pt x="221" y="283"/>
                      </a:moveTo>
                      <a:cubicBezTo>
                        <a:pt x="165" y="302"/>
                        <a:pt x="0" y="77"/>
                        <a:pt x="0" y="110"/>
                      </a:cubicBezTo>
                      <a:cubicBezTo>
                        <a:pt x="0" y="143"/>
                        <a:pt x="183" y="379"/>
                        <a:pt x="221" y="483"/>
                      </a:cubicBezTo>
                      <a:cubicBezTo>
                        <a:pt x="260" y="587"/>
                        <a:pt x="242" y="658"/>
                        <a:pt x="232" y="734"/>
                      </a:cubicBezTo>
                      <a:cubicBezTo>
                        <a:pt x="222" y="810"/>
                        <a:pt x="144" y="875"/>
                        <a:pt x="158" y="938"/>
                      </a:cubicBezTo>
                      <a:cubicBezTo>
                        <a:pt x="172" y="1001"/>
                        <a:pt x="265" y="1114"/>
                        <a:pt x="315" y="1112"/>
                      </a:cubicBezTo>
                      <a:cubicBezTo>
                        <a:pt x="365" y="1110"/>
                        <a:pt x="449" y="988"/>
                        <a:pt x="461" y="926"/>
                      </a:cubicBezTo>
                      <a:cubicBezTo>
                        <a:pt x="473" y="864"/>
                        <a:pt x="398" y="812"/>
                        <a:pt x="389" y="739"/>
                      </a:cubicBezTo>
                      <a:cubicBezTo>
                        <a:pt x="380" y="666"/>
                        <a:pt x="361" y="579"/>
                        <a:pt x="405" y="485"/>
                      </a:cubicBezTo>
                      <a:cubicBezTo>
                        <a:pt x="449" y="391"/>
                        <a:pt x="647" y="208"/>
                        <a:pt x="650" y="176"/>
                      </a:cubicBezTo>
                      <a:cubicBezTo>
                        <a:pt x="653" y="144"/>
                        <a:pt x="475" y="320"/>
                        <a:pt x="423" y="291"/>
                      </a:cubicBezTo>
                      <a:cubicBezTo>
                        <a:pt x="370" y="262"/>
                        <a:pt x="369" y="2"/>
                        <a:pt x="335" y="1"/>
                      </a:cubicBezTo>
                      <a:cubicBezTo>
                        <a:pt x="301" y="0"/>
                        <a:pt x="276" y="265"/>
                        <a:pt x="221" y="283"/>
                      </a:cubicBezTo>
                      <a:close/>
                    </a:path>
                  </a:pathLst>
                </a:custGeom>
                <a:gradFill rotWithShape="1">
                  <a:gsLst>
                    <a:gs pos="0">
                      <a:schemeClr val="bg1"/>
                    </a:gs>
                    <a:gs pos="100000">
                      <a:srgbClr val="247FFA"/>
                    </a:gs>
                  </a:gsLst>
                  <a:lin ang="5400000" scaled="1"/>
                </a:gradFill>
                <a:ln w="9525">
                  <a:noFill/>
                  <a:round/>
                  <a:headEnd/>
                  <a:tailEnd/>
                </a:ln>
                <a:effectLst>
                  <a:prstShdw prst="shdw17" dist="17961" dir="2700000">
                    <a:schemeClr val="bg1">
                      <a:gamma/>
                      <a:shade val="60000"/>
                      <a:invGamma/>
                    </a:schemeClr>
                  </a:prstShdw>
                </a:effectLst>
              </p:spPr>
              <p:txBody>
                <a:bodyPr/>
                <a:lstStyle/>
                <a:p>
                  <a:pPr defTabSz="647046" fontAlgn="base">
                    <a:spcBef>
                      <a:spcPct val="0"/>
                    </a:spcBef>
                    <a:spcAft>
                      <a:spcPct val="0"/>
                    </a:spcAft>
                    <a:defRPr/>
                  </a:pPr>
                  <a:endParaRPr lang="en-US" sz="800" b="1">
                    <a:solidFill>
                      <a:srgbClr val="000000"/>
                    </a:solidFill>
                  </a:endParaRPr>
                </a:p>
              </p:txBody>
            </p:sp>
            <p:sp>
              <p:nvSpPr>
                <p:cNvPr id="2300" name="Oval 698"/>
                <p:cNvSpPr>
                  <a:spLocks noChangeArrowheads="1"/>
                </p:cNvSpPr>
                <p:nvPr/>
              </p:nvSpPr>
              <p:spPr bwMode="auto">
                <a:xfrm rot="5227417">
                  <a:off x="5216" y="805"/>
                  <a:ext cx="707" cy="207"/>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295" name="Group 699"/>
              <p:cNvGrpSpPr>
                <a:grpSpLocks/>
              </p:cNvGrpSpPr>
              <p:nvPr/>
            </p:nvGrpSpPr>
            <p:grpSpPr bwMode="auto">
              <a:xfrm rot="250996">
                <a:off x="4441" y="86"/>
                <a:ext cx="422" cy="472"/>
                <a:chOff x="880" y="261"/>
                <a:chExt cx="384" cy="473"/>
              </a:xfrm>
            </p:grpSpPr>
            <p:sp>
              <p:nvSpPr>
                <p:cNvPr id="2297" name="Freeform 700"/>
                <p:cNvSpPr>
                  <a:spLocks/>
                </p:cNvSpPr>
                <p:nvPr/>
              </p:nvSpPr>
              <p:spPr bwMode="auto">
                <a:xfrm>
                  <a:off x="880" y="280"/>
                  <a:ext cx="384" cy="454"/>
                </a:xfrm>
                <a:custGeom>
                  <a:avLst/>
                  <a:gdLst>
                    <a:gd name="T0" fmla="*/ 13 w 384"/>
                    <a:gd name="T1" fmla="*/ 427 h 454"/>
                    <a:gd name="T2" fmla="*/ 1 w 384"/>
                    <a:gd name="T3" fmla="*/ 379 h 454"/>
                    <a:gd name="T4" fmla="*/ 37 w 384"/>
                    <a:gd name="T5" fmla="*/ 156 h 454"/>
                    <a:gd name="T6" fmla="*/ 196 w 384"/>
                    <a:gd name="T7" fmla="*/ 0 h 454"/>
                    <a:gd name="T8" fmla="*/ 346 w 384"/>
                    <a:gd name="T9" fmla="*/ 151 h 454"/>
                    <a:gd name="T10" fmla="*/ 380 w 384"/>
                    <a:gd name="T11" fmla="*/ 374 h 454"/>
                    <a:gd name="T12" fmla="*/ 368 w 384"/>
                    <a:gd name="T13" fmla="*/ 421 h 454"/>
                    <a:gd name="T14" fmla="*/ 275 w 384"/>
                    <a:gd name="T15" fmla="*/ 405 h 454"/>
                    <a:gd name="T16" fmla="*/ 193 w 384"/>
                    <a:gd name="T17" fmla="*/ 454 h 454"/>
                    <a:gd name="T18" fmla="*/ 113 w 384"/>
                    <a:gd name="T19" fmla="*/ 409 h 454"/>
                    <a:gd name="T20" fmla="*/ 13 w 384"/>
                    <a:gd name="T21" fmla="*/ 427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454"/>
                    <a:gd name="T35" fmla="*/ 384 w 384"/>
                    <a:gd name="T36" fmla="*/ 454 h 4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454">
                      <a:moveTo>
                        <a:pt x="13" y="427"/>
                      </a:moveTo>
                      <a:cubicBezTo>
                        <a:pt x="4" y="402"/>
                        <a:pt x="0" y="421"/>
                        <a:pt x="1" y="379"/>
                      </a:cubicBezTo>
                      <a:cubicBezTo>
                        <a:pt x="43" y="318"/>
                        <a:pt x="7" y="259"/>
                        <a:pt x="37" y="156"/>
                      </a:cubicBezTo>
                      <a:cubicBezTo>
                        <a:pt x="67" y="53"/>
                        <a:pt x="133" y="34"/>
                        <a:pt x="196" y="0"/>
                      </a:cubicBezTo>
                      <a:cubicBezTo>
                        <a:pt x="239" y="30"/>
                        <a:pt x="321" y="59"/>
                        <a:pt x="346" y="151"/>
                      </a:cubicBezTo>
                      <a:cubicBezTo>
                        <a:pt x="371" y="243"/>
                        <a:pt x="350" y="334"/>
                        <a:pt x="380" y="374"/>
                      </a:cubicBezTo>
                      <a:cubicBezTo>
                        <a:pt x="384" y="419"/>
                        <a:pt x="374" y="403"/>
                        <a:pt x="368" y="421"/>
                      </a:cubicBezTo>
                      <a:cubicBezTo>
                        <a:pt x="351" y="426"/>
                        <a:pt x="304" y="400"/>
                        <a:pt x="275" y="405"/>
                      </a:cubicBezTo>
                      <a:cubicBezTo>
                        <a:pt x="246" y="410"/>
                        <a:pt x="214" y="433"/>
                        <a:pt x="193" y="454"/>
                      </a:cubicBezTo>
                      <a:cubicBezTo>
                        <a:pt x="170" y="436"/>
                        <a:pt x="144" y="414"/>
                        <a:pt x="113" y="409"/>
                      </a:cubicBezTo>
                      <a:cubicBezTo>
                        <a:pt x="82" y="403"/>
                        <a:pt x="44" y="408"/>
                        <a:pt x="13" y="427"/>
                      </a:cubicBezTo>
                      <a:close/>
                    </a:path>
                  </a:pathLst>
                </a:custGeom>
                <a:gradFill rotWithShape="1">
                  <a:gsLst>
                    <a:gs pos="0">
                      <a:srgbClr val="FD6A00"/>
                    </a:gs>
                    <a:gs pos="100000">
                      <a:srgbClr val="FFA25D"/>
                    </a:gs>
                  </a:gsLst>
                  <a:lin ang="5400000" scaled="1"/>
                </a:gradFill>
                <a:ln>
                  <a:noFill/>
                </a:ln>
                <a:effectLst>
                  <a:prstShdw prst="shdw17" dist="28398" dir="17793903">
                    <a:srgbClr val="984000">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298" name="Oval 701"/>
                <p:cNvSpPr>
                  <a:spLocks noChangeArrowheads="1"/>
                </p:cNvSpPr>
                <p:nvPr/>
              </p:nvSpPr>
              <p:spPr bwMode="auto">
                <a:xfrm rot="-4197374">
                  <a:off x="864" y="300"/>
                  <a:ext cx="312" cy="234"/>
                </a:xfrm>
                <a:prstGeom prst="ellipse">
                  <a:avLst/>
                </a:prstGeom>
                <a:gradFill rotWithShape="1">
                  <a:gsLst>
                    <a:gs pos="0">
                      <a:schemeClr val="bg1">
                        <a:alpha val="82999"/>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96" name="Text Box 702"/>
              <p:cNvSpPr txBox="1">
                <a:spLocks noChangeArrowheads="1"/>
              </p:cNvSpPr>
              <p:nvPr/>
            </p:nvSpPr>
            <p:spPr bwMode="auto">
              <a:xfrm rot="260243">
                <a:off x="4402" y="55"/>
                <a:ext cx="495" cy="53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Growth</a:t>
                </a:r>
              </a:p>
              <a:p>
                <a:pPr algn="ctr" eaLnBrk="1" fontAlgn="base" hangingPunct="1">
                  <a:spcBef>
                    <a:spcPct val="0"/>
                  </a:spcBef>
                  <a:spcAft>
                    <a:spcPct val="0"/>
                  </a:spcAft>
                </a:pPr>
                <a:r>
                  <a:rPr lang="en-US" dirty="0">
                    <a:solidFill>
                      <a:srgbClr val="FFFFFF"/>
                    </a:solidFill>
                  </a:rPr>
                  <a:t>Factor</a:t>
                </a:r>
              </a:p>
            </p:txBody>
          </p:sp>
        </p:grpSp>
        <p:sp>
          <p:nvSpPr>
            <p:cNvPr id="2293" name="Text Box 703"/>
            <p:cNvSpPr txBox="1">
              <a:spLocks noChangeArrowheads="1"/>
            </p:cNvSpPr>
            <p:nvPr/>
          </p:nvSpPr>
          <p:spPr bwMode="auto">
            <a:xfrm rot="235655">
              <a:off x="4663" y="1235"/>
              <a:ext cx="908" cy="75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FFFFFF"/>
                  </a:solidFill>
                </a:rPr>
                <a:t>Growth</a:t>
              </a:r>
            </a:p>
            <a:p>
              <a:pPr algn="ctr" eaLnBrk="1" fontAlgn="base" hangingPunct="1">
                <a:spcBef>
                  <a:spcPct val="0"/>
                </a:spcBef>
                <a:spcAft>
                  <a:spcPct val="0"/>
                </a:spcAft>
              </a:pPr>
              <a:r>
                <a:rPr lang="en-US">
                  <a:solidFill>
                    <a:srgbClr val="FFFFFF"/>
                  </a:solidFill>
                </a:rPr>
                <a:t>Factor </a:t>
              </a:r>
            </a:p>
            <a:p>
              <a:pPr algn="ctr" eaLnBrk="1" fontAlgn="base" hangingPunct="1">
                <a:spcBef>
                  <a:spcPct val="0"/>
                </a:spcBef>
                <a:spcAft>
                  <a:spcPct val="0"/>
                </a:spcAft>
              </a:pPr>
              <a:r>
                <a:rPr lang="en-US">
                  <a:solidFill>
                    <a:srgbClr val="FFFFFF"/>
                  </a:solidFill>
                </a:rPr>
                <a:t>Receptor</a:t>
              </a:r>
            </a:p>
          </p:txBody>
        </p:sp>
      </p:grpSp>
      <p:grpSp>
        <p:nvGrpSpPr>
          <p:cNvPr id="2202" name="Group 744"/>
          <p:cNvGrpSpPr>
            <a:grpSpLocks/>
          </p:cNvGrpSpPr>
          <p:nvPr/>
        </p:nvGrpSpPr>
        <p:grpSpPr bwMode="auto">
          <a:xfrm>
            <a:off x="2533003" y="339825"/>
            <a:ext cx="930818" cy="1452463"/>
            <a:chOff x="1926" y="404"/>
            <a:chExt cx="635" cy="1561"/>
          </a:xfrm>
        </p:grpSpPr>
        <p:grpSp>
          <p:nvGrpSpPr>
            <p:cNvPr id="2275" name="Group 732"/>
            <p:cNvGrpSpPr>
              <a:grpSpLocks/>
            </p:cNvGrpSpPr>
            <p:nvPr/>
          </p:nvGrpSpPr>
          <p:grpSpPr bwMode="auto">
            <a:xfrm>
              <a:off x="2140" y="733"/>
              <a:ext cx="289" cy="1232"/>
              <a:chOff x="4396" y="1839"/>
              <a:chExt cx="289" cy="1232"/>
            </a:xfrm>
          </p:grpSpPr>
          <p:sp>
            <p:nvSpPr>
              <p:cNvPr id="2289" name="Freeform 733"/>
              <p:cNvSpPr>
                <a:spLocks/>
              </p:cNvSpPr>
              <p:nvPr/>
            </p:nvSpPr>
            <p:spPr bwMode="auto">
              <a:xfrm>
                <a:off x="4405" y="1839"/>
                <a:ext cx="280" cy="1137"/>
              </a:xfrm>
              <a:custGeom>
                <a:avLst/>
                <a:gdLst>
                  <a:gd name="T0" fmla="*/ 65 w 280"/>
                  <a:gd name="T1" fmla="*/ 18 h 1137"/>
                  <a:gd name="T2" fmla="*/ 20 w 280"/>
                  <a:gd name="T3" fmla="*/ 114 h 1137"/>
                  <a:gd name="T4" fmla="*/ 69 w 280"/>
                  <a:gd name="T5" fmla="*/ 185 h 1137"/>
                  <a:gd name="T6" fmla="*/ 32 w 280"/>
                  <a:gd name="T7" fmla="*/ 261 h 1137"/>
                  <a:gd name="T8" fmla="*/ 73 w 280"/>
                  <a:gd name="T9" fmla="*/ 347 h 1137"/>
                  <a:gd name="T10" fmla="*/ 32 w 280"/>
                  <a:gd name="T11" fmla="*/ 417 h 1137"/>
                  <a:gd name="T12" fmla="*/ 69 w 280"/>
                  <a:gd name="T13" fmla="*/ 513 h 1137"/>
                  <a:gd name="T14" fmla="*/ 35 w 280"/>
                  <a:gd name="T15" fmla="*/ 692 h 1137"/>
                  <a:gd name="T16" fmla="*/ 8 w 280"/>
                  <a:gd name="T17" fmla="*/ 886 h 1137"/>
                  <a:gd name="T18" fmla="*/ 38 w 280"/>
                  <a:gd name="T19" fmla="*/ 1091 h 1137"/>
                  <a:gd name="T20" fmla="*/ 164 w 280"/>
                  <a:gd name="T21" fmla="*/ 1127 h 1137"/>
                  <a:gd name="T22" fmla="*/ 266 w 280"/>
                  <a:gd name="T23" fmla="*/ 1057 h 1137"/>
                  <a:gd name="T24" fmla="*/ 265 w 280"/>
                  <a:gd name="T25" fmla="*/ 839 h 1137"/>
                  <a:gd name="T26" fmla="*/ 228 w 280"/>
                  <a:gd name="T27" fmla="*/ 648 h 1137"/>
                  <a:gd name="T28" fmla="*/ 186 w 280"/>
                  <a:gd name="T29" fmla="*/ 505 h 1137"/>
                  <a:gd name="T30" fmla="*/ 208 w 280"/>
                  <a:gd name="T31" fmla="*/ 407 h 1137"/>
                  <a:gd name="T32" fmla="*/ 169 w 280"/>
                  <a:gd name="T33" fmla="*/ 344 h 1137"/>
                  <a:gd name="T34" fmla="*/ 196 w 280"/>
                  <a:gd name="T35" fmla="*/ 240 h 1137"/>
                  <a:gd name="T36" fmla="*/ 160 w 280"/>
                  <a:gd name="T37" fmla="*/ 179 h 1137"/>
                  <a:gd name="T38" fmla="*/ 206 w 280"/>
                  <a:gd name="T39" fmla="*/ 111 h 1137"/>
                  <a:gd name="T40" fmla="*/ 179 w 280"/>
                  <a:gd name="T41" fmla="*/ 21 h 1137"/>
                  <a:gd name="T42" fmla="*/ 65 w 280"/>
                  <a:gd name="T43" fmla="*/ 18 h 1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0"/>
                  <a:gd name="T67" fmla="*/ 0 h 1137"/>
                  <a:gd name="T68" fmla="*/ 280 w 280"/>
                  <a:gd name="T69" fmla="*/ 1137 h 1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0" h="1137">
                    <a:moveTo>
                      <a:pt x="65" y="18"/>
                    </a:moveTo>
                    <a:cubicBezTo>
                      <a:pt x="45" y="29"/>
                      <a:pt x="8" y="63"/>
                      <a:pt x="20" y="114"/>
                    </a:cubicBezTo>
                    <a:cubicBezTo>
                      <a:pt x="32" y="165"/>
                      <a:pt x="68" y="163"/>
                      <a:pt x="69" y="185"/>
                    </a:cubicBezTo>
                    <a:cubicBezTo>
                      <a:pt x="70" y="207"/>
                      <a:pt x="28" y="211"/>
                      <a:pt x="32" y="261"/>
                    </a:cubicBezTo>
                    <a:cubicBezTo>
                      <a:pt x="36" y="311"/>
                      <a:pt x="73" y="315"/>
                      <a:pt x="73" y="347"/>
                    </a:cubicBezTo>
                    <a:cubicBezTo>
                      <a:pt x="73" y="379"/>
                      <a:pt x="33" y="363"/>
                      <a:pt x="32" y="417"/>
                    </a:cubicBezTo>
                    <a:cubicBezTo>
                      <a:pt x="31" y="471"/>
                      <a:pt x="63" y="489"/>
                      <a:pt x="69" y="513"/>
                    </a:cubicBezTo>
                    <a:cubicBezTo>
                      <a:pt x="62" y="594"/>
                      <a:pt x="44" y="625"/>
                      <a:pt x="35" y="692"/>
                    </a:cubicBezTo>
                    <a:cubicBezTo>
                      <a:pt x="26" y="759"/>
                      <a:pt x="15" y="794"/>
                      <a:pt x="8" y="886"/>
                    </a:cubicBezTo>
                    <a:cubicBezTo>
                      <a:pt x="1" y="978"/>
                      <a:pt x="0" y="1045"/>
                      <a:pt x="38" y="1091"/>
                    </a:cubicBezTo>
                    <a:cubicBezTo>
                      <a:pt x="76" y="1137"/>
                      <a:pt x="144" y="1128"/>
                      <a:pt x="164" y="1127"/>
                    </a:cubicBezTo>
                    <a:cubicBezTo>
                      <a:pt x="178" y="1126"/>
                      <a:pt x="246" y="1125"/>
                      <a:pt x="266" y="1057"/>
                    </a:cubicBezTo>
                    <a:cubicBezTo>
                      <a:pt x="280" y="1003"/>
                      <a:pt x="271" y="907"/>
                      <a:pt x="265" y="839"/>
                    </a:cubicBezTo>
                    <a:cubicBezTo>
                      <a:pt x="259" y="771"/>
                      <a:pt x="241" y="704"/>
                      <a:pt x="228" y="648"/>
                    </a:cubicBezTo>
                    <a:cubicBezTo>
                      <a:pt x="221" y="619"/>
                      <a:pt x="186" y="530"/>
                      <a:pt x="186" y="505"/>
                    </a:cubicBezTo>
                    <a:cubicBezTo>
                      <a:pt x="192" y="486"/>
                      <a:pt x="215" y="475"/>
                      <a:pt x="208" y="407"/>
                    </a:cubicBezTo>
                    <a:cubicBezTo>
                      <a:pt x="201" y="339"/>
                      <a:pt x="171" y="378"/>
                      <a:pt x="169" y="344"/>
                    </a:cubicBezTo>
                    <a:cubicBezTo>
                      <a:pt x="167" y="310"/>
                      <a:pt x="194" y="297"/>
                      <a:pt x="196" y="240"/>
                    </a:cubicBezTo>
                    <a:cubicBezTo>
                      <a:pt x="198" y="183"/>
                      <a:pt x="160" y="203"/>
                      <a:pt x="160" y="179"/>
                    </a:cubicBezTo>
                    <a:cubicBezTo>
                      <a:pt x="160" y="155"/>
                      <a:pt x="203" y="137"/>
                      <a:pt x="206" y="111"/>
                    </a:cubicBezTo>
                    <a:cubicBezTo>
                      <a:pt x="209" y="85"/>
                      <a:pt x="202" y="36"/>
                      <a:pt x="179" y="21"/>
                    </a:cubicBezTo>
                    <a:cubicBezTo>
                      <a:pt x="140" y="0"/>
                      <a:pt x="85" y="7"/>
                      <a:pt x="65" y="18"/>
                    </a:cubicBezTo>
                    <a:close/>
                  </a:path>
                </a:pathLst>
              </a:custGeom>
              <a:gradFill rotWithShape="1">
                <a:gsLst>
                  <a:gs pos="0">
                    <a:srgbClr val="330707"/>
                  </a:gs>
                  <a:gs pos="50000">
                    <a:srgbClr val="F6FF00"/>
                  </a:gs>
                  <a:gs pos="100000">
                    <a:srgbClr val="330707"/>
                  </a:gs>
                </a:gsLst>
                <a:lin ang="0" scaled="1"/>
              </a:gradFill>
              <a:ln>
                <a:noFill/>
              </a:ln>
              <a:effectLst>
                <a:prstShdw prst="shdw17" dist="17961" dir="2700000">
                  <a:srgbClr val="9499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90" name="Oval 734"/>
              <p:cNvSpPr>
                <a:spLocks noChangeArrowheads="1"/>
              </p:cNvSpPr>
              <p:nvPr/>
            </p:nvSpPr>
            <p:spPr bwMode="auto">
              <a:xfrm rot="5400000">
                <a:off x="4098" y="2551"/>
                <a:ext cx="818" cy="222"/>
              </a:xfrm>
              <a:prstGeom prst="ellipse">
                <a:avLst/>
              </a:prstGeom>
              <a:gradFill rotWithShape="1">
                <a:gsLst>
                  <a:gs pos="0">
                    <a:schemeClr val="bg1">
                      <a:alpha val="92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276" name="Group 743"/>
            <p:cNvGrpSpPr>
              <a:grpSpLocks/>
            </p:cNvGrpSpPr>
            <p:nvPr/>
          </p:nvGrpSpPr>
          <p:grpSpPr bwMode="auto">
            <a:xfrm>
              <a:off x="1926" y="404"/>
              <a:ext cx="635" cy="1543"/>
              <a:chOff x="1926" y="404"/>
              <a:chExt cx="635" cy="1543"/>
            </a:xfrm>
          </p:grpSpPr>
          <p:grpSp>
            <p:nvGrpSpPr>
              <p:cNvPr id="2277" name="Group 735"/>
              <p:cNvGrpSpPr>
                <a:grpSpLocks/>
              </p:cNvGrpSpPr>
              <p:nvPr/>
            </p:nvGrpSpPr>
            <p:grpSpPr bwMode="auto">
              <a:xfrm rot="21254315" flipH="1">
                <a:off x="2272" y="691"/>
                <a:ext cx="289" cy="1232"/>
                <a:chOff x="4396" y="1839"/>
                <a:chExt cx="289" cy="1232"/>
              </a:xfrm>
            </p:grpSpPr>
            <p:sp>
              <p:nvSpPr>
                <p:cNvPr id="2287" name="Freeform 736"/>
                <p:cNvSpPr>
                  <a:spLocks/>
                </p:cNvSpPr>
                <p:nvPr/>
              </p:nvSpPr>
              <p:spPr bwMode="auto">
                <a:xfrm>
                  <a:off x="4405" y="1839"/>
                  <a:ext cx="280" cy="1137"/>
                </a:xfrm>
                <a:custGeom>
                  <a:avLst/>
                  <a:gdLst>
                    <a:gd name="T0" fmla="*/ 65 w 280"/>
                    <a:gd name="T1" fmla="*/ 18 h 1137"/>
                    <a:gd name="T2" fmla="*/ 20 w 280"/>
                    <a:gd name="T3" fmla="*/ 114 h 1137"/>
                    <a:gd name="T4" fmla="*/ 69 w 280"/>
                    <a:gd name="T5" fmla="*/ 185 h 1137"/>
                    <a:gd name="T6" fmla="*/ 32 w 280"/>
                    <a:gd name="T7" fmla="*/ 261 h 1137"/>
                    <a:gd name="T8" fmla="*/ 73 w 280"/>
                    <a:gd name="T9" fmla="*/ 347 h 1137"/>
                    <a:gd name="T10" fmla="*/ 32 w 280"/>
                    <a:gd name="T11" fmla="*/ 417 h 1137"/>
                    <a:gd name="T12" fmla="*/ 69 w 280"/>
                    <a:gd name="T13" fmla="*/ 513 h 1137"/>
                    <a:gd name="T14" fmla="*/ 35 w 280"/>
                    <a:gd name="T15" fmla="*/ 692 h 1137"/>
                    <a:gd name="T16" fmla="*/ 8 w 280"/>
                    <a:gd name="T17" fmla="*/ 886 h 1137"/>
                    <a:gd name="T18" fmla="*/ 38 w 280"/>
                    <a:gd name="T19" fmla="*/ 1091 h 1137"/>
                    <a:gd name="T20" fmla="*/ 164 w 280"/>
                    <a:gd name="T21" fmla="*/ 1127 h 1137"/>
                    <a:gd name="T22" fmla="*/ 266 w 280"/>
                    <a:gd name="T23" fmla="*/ 1057 h 1137"/>
                    <a:gd name="T24" fmla="*/ 265 w 280"/>
                    <a:gd name="T25" fmla="*/ 839 h 1137"/>
                    <a:gd name="T26" fmla="*/ 228 w 280"/>
                    <a:gd name="T27" fmla="*/ 648 h 1137"/>
                    <a:gd name="T28" fmla="*/ 186 w 280"/>
                    <a:gd name="T29" fmla="*/ 505 h 1137"/>
                    <a:gd name="T30" fmla="*/ 208 w 280"/>
                    <a:gd name="T31" fmla="*/ 407 h 1137"/>
                    <a:gd name="T32" fmla="*/ 169 w 280"/>
                    <a:gd name="T33" fmla="*/ 344 h 1137"/>
                    <a:gd name="T34" fmla="*/ 196 w 280"/>
                    <a:gd name="T35" fmla="*/ 240 h 1137"/>
                    <a:gd name="T36" fmla="*/ 160 w 280"/>
                    <a:gd name="T37" fmla="*/ 179 h 1137"/>
                    <a:gd name="T38" fmla="*/ 206 w 280"/>
                    <a:gd name="T39" fmla="*/ 111 h 1137"/>
                    <a:gd name="T40" fmla="*/ 179 w 280"/>
                    <a:gd name="T41" fmla="*/ 21 h 1137"/>
                    <a:gd name="T42" fmla="*/ 65 w 280"/>
                    <a:gd name="T43" fmla="*/ 18 h 1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0"/>
                    <a:gd name="T67" fmla="*/ 0 h 1137"/>
                    <a:gd name="T68" fmla="*/ 280 w 280"/>
                    <a:gd name="T69" fmla="*/ 1137 h 1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0" h="1137">
                      <a:moveTo>
                        <a:pt x="65" y="18"/>
                      </a:moveTo>
                      <a:cubicBezTo>
                        <a:pt x="45" y="29"/>
                        <a:pt x="8" y="63"/>
                        <a:pt x="20" y="114"/>
                      </a:cubicBezTo>
                      <a:cubicBezTo>
                        <a:pt x="32" y="165"/>
                        <a:pt x="68" y="163"/>
                        <a:pt x="69" y="185"/>
                      </a:cubicBezTo>
                      <a:cubicBezTo>
                        <a:pt x="70" y="207"/>
                        <a:pt x="28" y="211"/>
                        <a:pt x="32" y="261"/>
                      </a:cubicBezTo>
                      <a:cubicBezTo>
                        <a:pt x="36" y="311"/>
                        <a:pt x="73" y="315"/>
                        <a:pt x="73" y="347"/>
                      </a:cubicBezTo>
                      <a:cubicBezTo>
                        <a:pt x="73" y="379"/>
                        <a:pt x="33" y="363"/>
                        <a:pt x="32" y="417"/>
                      </a:cubicBezTo>
                      <a:cubicBezTo>
                        <a:pt x="31" y="471"/>
                        <a:pt x="63" y="489"/>
                        <a:pt x="69" y="513"/>
                      </a:cubicBezTo>
                      <a:cubicBezTo>
                        <a:pt x="62" y="594"/>
                        <a:pt x="44" y="625"/>
                        <a:pt x="35" y="692"/>
                      </a:cubicBezTo>
                      <a:cubicBezTo>
                        <a:pt x="26" y="759"/>
                        <a:pt x="15" y="794"/>
                        <a:pt x="8" y="886"/>
                      </a:cubicBezTo>
                      <a:cubicBezTo>
                        <a:pt x="1" y="978"/>
                        <a:pt x="0" y="1045"/>
                        <a:pt x="38" y="1091"/>
                      </a:cubicBezTo>
                      <a:cubicBezTo>
                        <a:pt x="76" y="1137"/>
                        <a:pt x="144" y="1128"/>
                        <a:pt x="164" y="1127"/>
                      </a:cubicBezTo>
                      <a:cubicBezTo>
                        <a:pt x="178" y="1126"/>
                        <a:pt x="246" y="1125"/>
                        <a:pt x="266" y="1057"/>
                      </a:cubicBezTo>
                      <a:cubicBezTo>
                        <a:pt x="280" y="1003"/>
                        <a:pt x="271" y="907"/>
                        <a:pt x="265" y="839"/>
                      </a:cubicBezTo>
                      <a:cubicBezTo>
                        <a:pt x="259" y="771"/>
                        <a:pt x="241" y="704"/>
                        <a:pt x="228" y="648"/>
                      </a:cubicBezTo>
                      <a:cubicBezTo>
                        <a:pt x="221" y="619"/>
                        <a:pt x="186" y="530"/>
                        <a:pt x="186" y="505"/>
                      </a:cubicBezTo>
                      <a:cubicBezTo>
                        <a:pt x="192" y="486"/>
                        <a:pt x="215" y="475"/>
                        <a:pt x="208" y="407"/>
                      </a:cubicBezTo>
                      <a:cubicBezTo>
                        <a:pt x="201" y="339"/>
                        <a:pt x="171" y="378"/>
                        <a:pt x="169" y="344"/>
                      </a:cubicBezTo>
                      <a:cubicBezTo>
                        <a:pt x="167" y="310"/>
                        <a:pt x="194" y="297"/>
                        <a:pt x="196" y="240"/>
                      </a:cubicBezTo>
                      <a:cubicBezTo>
                        <a:pt x="198" y="183"/>
                        <a:pt x="160" y="203"/>
                        <a:pt x="160" y="179"/>
                      </a:cubicBezTo>
                      <a:cubicBezTo>
                        <a:pt x="160" y="155"/>
                        <a:pt x="203" y="137"/>
                        <a:pt x="206" y="111"/>
                      </a:cubicBezTo>
                      <a:cubicBezTo>
                        <a:pt x="209" y="85"/>
                        <a:pt x="202" y="36"/>
                        <a:pt x="179" y="21"/>
                      </a:cubicBezTo>
                      <a:cubicBezTo>
                        <a:pt x="140" y="0"/>
                        <a:pt x="85" y="7"/>
                        <a:pt x="65" y="18"/>
                      </a:cubicBezTo>
                      <a:close/>
                    </a:path>
                  </a:pathLst>
                </a:custGeom>
                <a:gradFill rotWithShape="1">
                  <a:gsLst>
                    <a:gs pos="0">
                      <a:srgbClr val="330707"/>
                    </a:gs>
                    <a:gs pos="50000">
                      <a:srgbClr val="F6FF00"/>
                    </a:gs>
                    <a:gs pos="100000">
                      <a:srgbClr val="330707"/>
                    </a:gs>
                  </a:gsLst>
                  <a:lin ang="0" scaled="1"/>
                </a:gradFill>
                <a:ln>
                  <a:noFill/>
                </a:ln>
                <a:effectLst>
                  <a:prstShdw prst="shdw17" dist="17961" dir="2700000">
                    <a:srgbClr val="9499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88" name="Oval 737"/>
                <p:cNvSpPr>
                  <a:spLocks noChangeArrowheads="1"/>
                </p:cNvSpPr>
                <p:nvPr/>
              </p:nvSpPr>
              <p:spPr bwMode="auto">
                <a:xfrm rot="5400000">
                  <a:off x="4098" y="2551"/>
                  <a:ext cx="818" cy="222"/>
                </a:xfrm>
                <a:prstGeom prst="ellipse">
                  <a:avLst/>
                </a:prstGeom>
                <a:gradFill rotWithShape="1">
                  <a:gsLst>
                    <a:gs pos="0">
                      <a:schemeClr val="bg1">
                        <a:alpha val="92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278" name="Group 729"/>
              <p:cNvGrpSpPr>
                <a:grpSpLocks/>
              </p:cNvGrpSpPr>
              <p:nvPr/>
            </p:nvGrpSpPr>
            <p:grpSpPr bwMode="auto">
              <a:xfrm>
                <a:off x="2020" y="715"/>
                <a:ext cx="289" cy="1232"/>
                <a:chOff x="4396" y="1839"/>
                <a:chExt cx="289" cy="1232"/>
              </a:xfrm>
            </p:grpSpPr>
            <p:sp>
              <p:nvSpPr>
                <p:cNvPr id="2285" name="Freeform 730"/>
                <p:cNvSpPr>
                  <a:spLocks/>
                </p:cNvSpPr>
                <p:nvPr/>
              </p:nvSpPr>
              <p:spPr bwMode="auto">
                <a:xfrm>
                  <a:off x="4405" y="1839"/>
                  <a:ext cx="280" cy="1137"/>
                </a:xfrm>
                <a:custGeom>
                  <a:avLst/>
                  <a:gdLst>
                    <a:gd name="T0" fmla="*/ 65 w 280"/>
                    <a:gd name="T1" fmla="*/ 18 h 1137"/>
                    <a:gd name="T2" fmla="*/ 20 w 280"/>
                    <a:gd name="T3" fmla="*/ 114 h 1137"/>
                    <a:gd name="T4" fmla="*/ 69 w 280"/>
                    <a:gd name="T5" fmla="*/ 185 h 1137"/>
                    <a:gd name="T6" fmla="*/ 32 w 280"/>
                    <a:gd name="T7" fmla="*/ 261 h 1137"/>
                    <a:gd name="T8" fmla="*/ 73 w 280"/>
                    <a:gd name="T9" fmla="*/ 347 h 1137"/>
                    <a:gd name="T10" fmla="*/ 32 w 280"/>
                    <a:gd name="T11" fmla="*/ 417 h 1137"/>
                    <a:gd name="T12" fmla="*/ 69 w 280"/>
                    <a:gd name="T13" fmla="*/ 513 h 1137"/>
                    <a:gd name="T14" fmla="*/ 35 w 280"/>
                    <a:gd name="T15" fmla="*/ 692 h 1137"/>
                    <a:gd name="T16" fmla="*/ 8 w 280"/>
                    <a:gd name="T17" fmla="*/ 886 h 1137"/>
                    <a:gd name="T18" fmla="*/ 38 w 280"/>
                    <a:gd name="T19" fmla="*/ 1091 h 1137"/>
                    <a:gd name="T20" fmla="*/ 164 w 280"/>
                    <a:gd name="T21" fmla="*/ 1127 h 1137"/>
                    <a:gd name="T22" fmla="*/ 266 w 280"/>
                    <a:gd name="T23" fmla="*/ 1057 h 1137"/>
                    <a:gd name="T24" fmla="*/ 265 w 280"/>
                    <a:gd name="T25" fmla="*/ 839 h 1137"/>
                    <a:gd name="T26" fmla="*/ 228 w 280"/>
                    <a:gd name="T27" fmla="*/ 648 h 1137"/>
                    <a:gd name="T28" fmla="*/ 186 w 280"/>
                    <a:gd name="T29" fmla="*/ 505 h 1137"/>
                    <a:gd name="T30" fmla="*/ 208 w 280"/>
                    <a:gd name="T31" fmla="*/ 407 h 1137"/>
                    <a:gd name="T32" fmla="*/ 169 w 280"/>
                    <a:gd name="T33" fmla="*/ 344 h 1137"/>
                    <a:gd name="T34" fmla="*/ 196 w 280"/>
                    <a:gd name="T35" fmla="*/ 240 h 1137"/>
                    <a:gd name="T36" fmla="*/ 160 w 280"/>
                    <a:gd name="T37" fmla="*/ 179 h 1137"/>
                    <a:gd name="T38" fmla="*/ 206 w 280"/>
                    <a:gd name="T39" fmla="*/ 111 h 1137"/>
                    <a:gd name="T40" fmla="*/ 179 w 280"/>
                    <a:gd name="T41" fmla="*/ 21 h 1137"/>
                    <a:gd name="T42" fmla="*/ 65 w 280"/>
                    <a:gd name="T43" fmla="*/ 18 h 1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0"/>
                    <a:gd name="T67" fmla="*/ 0 h 1137"/>
                    <a:gd name="T68" fmla="*/ 280 w 280"/>
                    <a:gd name="T69" fmla="*/ 1137 h 1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0" h="1137">
                      <a:moveTo>
                        <a:pt x="65" y="18"/>
                      </a:moveTo>
                      <a:cubicBezTo>
                        <a:pt x="45" y="29"/>
                        <a:pt x="8" y="63"/>
                        <a:pt x="20" y="114"/>
                      </a:cubicBezTo>
                      <a:cubicBezTo>
                        <a:pt x="32" y="165"/>
                        <a:pt x="68" y="163"/>
                        <a:pt x="69" y="185"/>
                      </a:cubicBezTo>
                      <a:cubicBezTo>
                        <a:pt x="70" y="207"/>
                        <a:pt x="28" y="211"/>
                        <a:pt x="32" y="261"/>
                      </a:cubicBezTo>
                      <a:cubicBezTo>
                        <a:pt x="36" y="311"/>
                        <a:pt x="73" y="315"/>
                        <a:pt x="73" y="347"/>
                      </a:cubicBezTo>
                      <a:cubicBezTo>
                        <a:pt x="73" y="379"/>
                        <a:pt x="33" y="363"/>
                        <a:pt x="32" y="417"/>
                      </a:cubicBezTo>
                      <a:cubicBezTo>
                        <a:pt x="31" y="471"/>
                        <a:pt x="63" y="489"/>
                        <a:pt x="69" y="513"/>
                      </a:cubicBezTo>
                      <a:cubicBezTo>
                        <a:pt x="62" y="594"/>
                        <a:pt x="44" y="625"/>
                        <a:pt x="35" y="692"/>
                      </a:cubicBezTo>
                      <a:cubicBezTo>
                        <a:pt x="26" y="759"/>
                        <a:pt x="15" y="794"/>
                        <a:pt x="8" y="886"/>
                      </a:cubicBezTo>
                      <a:cubicBezTo>
                        <a:pt x="1" y="978"/>
                        <a:pt x="0" y="1045"/>
                        <a:pt x="38" y="1091"/>
                      </a:cubicBezTo>
                      <a:cubicBezTo>
                        <a:pt x="76" y="1137"/>
                        <a:pt x="144" y="1128"/>
                        <a:pt x="164" y="1127"/>
                      </a:cubicBezTo>
                      <a:cubicBezTo>
                        <a:pt x="178" y="1126"/>
                        <a:pt x="246" y="1125"/>
                        <a:pt x="266" y="1057"/>
                      </a:cubicBezTo>
                      <a:cubicBezTo>
                        <a:pt x="280" y="1003"/>
                        <a:pt x="271" y="907"/>
                        <a:pt x="265" y="839"/>
                      </a:cubicBezTo>
                      <a:cubicBezTo>
                        <a:pt x="259" y="771"/>
                        <a:pt x="241" y="704"/>
                        <a:pt x="228" y="648"/>
                      </a:cubicBezTo>
                      <a:cubicBezTo>
                        <a:pt x="221" y="619"/>
                        <a:pt x="186" y="530"/>
                        <a:pt x="186" y="505"/>
                      </a:cubicBezTo>
                      <a:cubicBezTo>
                        <a:pt x="192" y="486"/>
                        <a:pt x="215" y="475"/>
                        <a:pt x="208" y="407"/>
                      </a:cubicBezTo>
                      <a:cubicBezTo>
                        <a:pt x="201" y="339"/>
                        <a:pt x="171" y="378"/>
                        <a:pt x="169" y="344"/>
                      </a:cubicBezTo>
                      <a:cubicBezTo>
                        <a:pt x="167" y="310"/>
                        <a:pt x="194" y="297"/>
                        <a:pt x="196" y="240"/>
                      </a:cubicBezTo>
                      <a:cubicBezTo>
                        <a:pt x="198" y="183"/>
                        <a:pt x="160" y="203"/>
                        <a:pt x="160" y="179"/>
                      </a:cubicBezTo>
                      <a:cubicBezTo>
                        <a:pt x="160" y="155"/>
                        <a:pt x="203" y="137"/>
                        <a:pt x="206" y="111"/>
                      </a:cubicBezTo>
                      <a:cubicBezTo>
                        <a:pt x="209" y="85"/>
                        <a:pt x="202" y="36"/>
                        <a:pt x="179" y="21"/>
                      </a:cubicBezTo>
                      <a:cubicBezTo>
                        <a:pt x="140" y="0"/>
                        <a:pt x="85" y="7"/>
                        <a:pt x="65" y="18"/>
                      </a:cubicBezTo>
                      <a:close/>
                    </a:path>
                  </a:pathLst>
                </a:custGeom>
                <a:gradFill rotWithShape="1">
                  <a:gsLst>
                    <a:gs pos="0">
                      <a:srgbClr val="330707"/>
                    </a:gs>
                    <a:gs pos="50000">
                      <a:srgbClr val="F6FF00"/>
                    </a:gs>
                    <a:gs pos="100000">
                      <a:srgbClr val="330707"/>
                    </a:gs>
                  </a:gsLst>
                  <a:lin ang="0" scaled="1"/>
                </a:gradFill>
                <a:ln>
                  <a:noFill/>
                </a:ln>
                <a:effectLst>
                  <a:prstShdw prst="shdw17" dist="17961" dir="2700000">
                    <a:srgbClr val="9499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86" name="Oval 731"/>
                <p:cNvSpPr>
                  <a:spLocks noChangeArrowheads="1"/>
                </p:cNvSpPr>
                <p:nvPr/>
              </p:nvSpPr>
              <p:spPr bwMode="auto">
                <a:xfrm rot="5400000">
                  <a:off x="4098" y="2551"/>
                  <a:ext cx="818" cy="222"/>
                </a:xfrm>
                <a:prstGeom prst="ellipse">
                  <a:avLst/>
                </a:prstGeom>
                <a:gradFill rotWithShape="1">
                  <a:gsLst>
                    <a:gs pos="0">
                      <a:schemeClr val="bg1">
                        <a:alpha val="92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grpSp>
            <p:nvGrpSpPr>
              <p:cNvPr id="2279" name="Group 728"/>
              <p:cNvGrpSpPr>
                <a:grpSpLocks/>
              </p:cNvGrpSpPr>
              <p:nvPr/>
            </p:nvGrpSpPr>
            <p:grpSpPr bwMode="auto">
              <a:xfrm rot="-199650">
                <a:off x="1926" y="404"/>
                <a:ext cx="618" cy="432"/>
                <a:chOff x="2407" y="591"/>
                <a:chExt cx="630" cy="432"/>
              </a:xfrm>
            </p:grpSpPr>
            <p:grpSp>
              <p:nvGrpSpPr>
                <p:cNvPr id="2281" name="Group 722"/>
                <p:cNvGrpSpPr>
                  <a:grpSpLocks/>
                </p:cNvGrpSpPr>
                <p:nvPr/>
              </p:nvGrpSpPr>
              <p:grpSpPr bwMode="auto">
                <a:xfrm>
                  <a:off x="2407" y="609"/>
                  <a:ext cx="630" cy="414"/>
                  <a:chOff x="2395" y="591"/>
                  <a:chExt cx="630" cy="414"/>
                </a:xfrm>
              </p:grpSpPr>
              <p:sp>
                <p:nvSpPr>
                  <p:cNvPr id="2283" name="Freeform 720"/>
                  <p:cNvSpPr>
                    <a:spLocks/>
                  </p:cNvSpPr>
                  <p:nvPr/>
                </p:nvSpPr>
                <p:spPr bwMode="auto">
                  <a:xfrm flipV="1">
                    <a:off x="2395" y="591"/>
                    <a:ext cx="630" cy="414"/>
                  </a:xfrm>
                  <a:custGeom>
                    <a:avLst/>
                    <a:gdLst>
                      <a:gd name="T0" fmla="*/ 273 w 786"/>
                      <a:gd name="T1" fmla="*/ 64 h 540"/>
                      <a:gd name="T2" fmla="*/ 62 w 786"/>
                      <a:gd name="T3" fmla="*/ 28 h 540"/>
                      <a:gd name="T4" fmla="*/ 73 w 786"/>
                      <a:gd name="T5" fmla="*/ 194 h 540"/>
                      <a:gd name="T6" fmla="*/ 273 w 786"/>
                      <a:gd name="T7" fmla="*/ 317 h 540"/>
                      <a:gd name="T8" fmla="*/ 462 w 786"/>
                      <a:gd name="T9" fmla="*/ 183 h 540"/>
                      <a:gd name="T10" fmla="*/ 466 w 786"/>
                      <a:gd name="T11" fmla="*/ 28 h 540"/>
                      <a:gd name="T12" fmla="*/ 273 w 786"/>
                      <a:gd name="T13" fmla="*/ 64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FF4A4A"/>
                      </a:gs>
                      <a:gs pos="100000">
                        <a:srgbClr val="FF7D7D"/>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284" name="Oval 721"/>
                  <p:cNvSpPr>
                    <a:spLocks noChangeArrowheads="1"/>
                  </p:cNvSpPr>
                  <p:nvPr/>
                </p:nvSpPr>
                <p:spPr bwMode="auto">
                  <a:xfrm rot="592639" flipV="1">
                    <a:off x="2697" y="632"/>
                    <a:ext cx="195" cy="83"/>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82" name="Text Box 727"/>
                <p:cNvSpPr txBox="1">
                  <a:spLocks noChangeArrowheads="1"/>
                </p:cNvSpPr>
                <p:nvPr/>
              </p:nvSpPr>
              <p:spPr bwMode="auto">
                <a:xfrm>
                  <a:off x="2517" y="591"/>
                  <a:ext cx="454"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smtClean="0">
                      <a:solidFill>
                        <a:srgbClr val="000000"/>
                      </a:solidFill>
                    </a:rPr>
                    <a:t>Apo2L/</a:t>
                  </a:r>
                </a:p>
                <a:p>
                  <a:pPr algn="ctr" eaLnBrk="1" fontAlgn="base" hangingPunct="1">
                    <a:spcBef>
                      <a:spcPct val="0"/>
                    </a:spcBef>
                    <a:spcAft>
                      <a:spcPct val="0"/>
                    </a:spcAft>
                  </a:pPr>
                  <a:r>
                    <a:rPr lang="en-US" sz="900" dirty="0" smtClean="0">
                      <a:solidFill>
                        <a:srgbClr val="000000"/>
                      </a:solidFill>
                    </a:rPr>
                    <a:t>Apo3L</a:t>
                  </a:r>
                  <a:endParaRPr lang="en-US" sz="900" dirty="0">
                    <a:solidFill>
                      <a:srgbClr val="000000"/>
                    </a:solidFill>
                  </a:endParaRPr>
                </a:p>
              </p:txBody>
            </p:sp>
          </p:grpSp>
          <p:sp>
            <p:nvSpPr>
              <p:cNvPr id="2280" name="Text Box 742"/>
              <p:cNvSpPr txBox="1">
                <a:spLocks noChangeArrowheads="1"/>
              </p:cNvSpPr>
              <p:nvPr/>
            </p:nvSpPr>
            <p:spPr bwMode="auto">
              <a:xfrm>
                <a:off x="2097" y="998"/>
                <a:ext cx="413"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Apo2/</a:t>
                </a:r>
              </a:p>
              <a:p>
                <a:pPr algn="ctr" eaLnBrk="1" fontAlgn="base" hangingPunct="1">
                  <a:spcBef>
                    <a:spcPct val="0"/>
                  </a:spcBef>
                  <a:spcAft>
                    <a:spcPct val="0"/>
                  </a:spcAft>
                </a:pPr>
                <a:r>
                  <a:rPr lang="en-US" dirty="0">
                    <a:solidFill>
                      <a:srgbClr val="000000"/>
                    </a:solidFill>
                  </a:rPr>
                  <a:t>Apo3</a:t>
                </a:r>
              </a:p>
            </p:txBody>
          </p:sp>
        </p:grpSp>
      </p:grpSp>
      <p:grpSp>
        <p:nvGrpSpPr>
          <p:cNvPr id="2203" name="Group 745"/>
          <p:cNvGrpSpPr>
            <a:grpSpLocks/>
          </p:cNvGrpSpPr>
          <p:nvPr/>
        </p:nvGrpSpPr>
        <p:grpSpPr bwMode="auto">
          <a:xfrm>
            <a:off x="2254486" y="1602815"/>
            <a:ext cx="1424811" cy="467341"/>
            <a:chOff x="1538" y="1870"/>
            <a:chExt cx="972" cy="516"/>
          </a:xfrm>
        </p:grpSpPr>
        <p:grpSp>
          <p:nvGrpSpPr>
            <p:cNvPr id="2265" name="Group 19"/>
            <p:cNvGrpSpPr>
              <a:grpSpLocks/>
            </p:cNvGrpSpPr>
            <p:nvPr/>
          </p:nvGrpSpPr>
          <p:grpSpPr bwMode="auto">
            <a:xfrm rot="-2085753">
              <a:off x="1538" y="1870"/>
              <a:ext cx="460" cy="297"/>
              <a:chOff x="479" y="4046"/>
              <a:chExt cx="490" cy="305"/>
            </a:xfrm>
          </p:grpSpPr>
          <p:grpSp>
            <p:nvGrpSpPr>
              <p:cNvPr id="2271" name="Group 4"/>
              <p:cNvGrpSpPr>
                <a:grpSpLocks/>
              </p:cNvGrpSpPr>
              <p:nvPr/>
            </p:nvGrpSpPr>
            <p:grpSpPr bwMode="auto">
              <a:xfrm rot="203243">
                <a:off x="479" y="4047"/>
                <a:ext cx="490" cy="304"/>
                <a:chOff x="4489" y="2452"/>
                <a:chExt cx="539" cy="338"/>
              </a:xfrm>
            </p:grpSpPr>
            <p:sp>
              <p:nvSpPr>
                <p:cNvPr id="2273" name="Freeform 5"/>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247FFA"/>
                    </a:gs>
                    <a:gs pos="100000">
                      <a:srgbClr val="6CAA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74" name="Oval 6"/>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272" name="Text Box 18"/>
              <p:cNvSpPr txBox="1">
                <a:spLocks noChangeArrowheads="1"/>
              </p:cNvSpPr>
              <p:nvPr/>
            </p:nvSpPr>
            <p:spPr bwMode="auto">
              <a:xfrm>
                <a:off x="510" y="4046"/>
                <a:ext cx="42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a:solidFill>
                      <a:srgbClr val="000000"/>
                    </a:solidFill>
                  </a:rPr>
                  <a:t>FADD</a:t>
                </a:r>
              </a:p>
            </p:txBody>
          </p:sp>
        </p:grpSp>
        <p:grpSp>
          <p:nvGrpSpPr>
            <p:cNvPr id="2266" name="Group 552"/>
            <p:cNvGrpSpPr>
              <a:grpSpLocks/>
            </p:cNvGrpSpPr>
            <p:nvPr/>
          </p:nvGrpSpPr>
          <p:grpSpPr bwMode="auto">
            <a:xfrm>
              <a:off x="1786" y="1918"/>
              <a:ext cx="724" cy="468"/>
              <a:chOff x="1642" y="633"/>
              <a:chExt cx="598" cy="530"/>
            </a:xfrm>
          </p:grpSpPr>
          <p:grpSp>
            <p:nvGrpSpPr>
              <p:cNvPr id="2267" name="Group 553"/>
              <p:cNvGrpSpPr>
                <a:grpSpLocks/>
              </p:cNvGrpSpPr>
              <p:nvPr/>
            </p:nvGrpSpPr>
            <p:grpSpPr bwMode="auto">
              <a:xfrm>
                <a:off x="1668" y="633"/>
                <a:ext cx="546" cy="328"/>
                <a:chOff x="1628" y="605"/>
                <a:chExt cx="766" cy="376"/>
              </a:xfrm>
            </p:grpSpPr>
            <p:sp>
              <p:nvSpPr>
                <p:cNvPr id="2269" name="Freeform 554"/>
                <p:cNvSpPr>
                  <a:spLocks/>
                </p:cNvSpPr>
                <p:nvPr/>
              </p:nvSpPr>
              <p:spPr bwMode="auto">
                <a:xfrm>
                  <a:off x="1628" y="605"/>
                  <a:ext cx="766" cy="376"/>
                </a:xfrm>
                <a:custGeom>
                  <a:avLst/>
                  <a:gdLst>
                    <a:gd name="T0" fmla="*/ 291 w 980"/>
                    <a:gd name="T1" fmla="*/ 294 h 479"/>
                    <a:gd name="T2" fmla="*/ 63 w 980"/>
                    <a:gd name="T3" fmla="*/ 253 h 479"/>
                    <a:gd name="T4" fmla="*/ 31 w 980"/>
                    <a:gd name="T5" fmla="*/ 124 h 479"/>
                    <a:gd name="T6" fmla="*/ 134 w 980"/>
                    <a:gd name="T7" fmla="*/ 87 h 479"/>
                    <a:gd name="T8" fmla="*/ 251 w 980"/>
                    <a:gd name="T9" fmla="*/ 127 h 479"/>
                    <a:gd name="T10" fmla="*/ 165 w 980"/>
                    <a:gd name="T11" fmla="*/ 57 h 479"/>
                    <a:gd name="T12" fmla="*/ 302 w 980"/>
                    <a:gd name="T13" fmla="*/ 2 h 479"/>
                    <a:gd name="T14" fmla="*/ 435 w 980"/>
                    <a:gd name="T15" fmla="*/ 53 h 479"/>
                    <a:gd name="T16" fmla="*/ 354 w 980"/>
                    <a:gd name="T17" fmla="*/ 124 h 479"/>
                    <a:gd name="T18" fmla="*/ 427 w 980"/>
                    <a:gd name="T19" fmla="*/ 86 h 479"/>
                    <a:gd name="T20" fmla="*/ 533 w 980"/>
                    <a:gd name="T21" fmla="*/ 83 h 479"/>
                    <a:gd name="T22" fmla="*/ 599 w 980"/>
                    <a:gd name="T23" fmla="*/ 156 h 479"/>
                    <a:gd name="T24" fmla="*/ 516 w 980"/>
                    <a:gd name="T25" fmla="*/ 257 h 479"/>
                    <a:gd name="T26" fmla="*/ 292 w 980"/>
                    <a:gd name="T27" fmla="*/ 295 h 479"/>
                    <a:gd name="T28" fmla="*/ 291 w 980"/>
                    <a:gd name="T29" fmla="*/ 294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D88500"/>
                    </a:gs>
                    <a:gs pos="100000">
                      <a:srgbClr val="FFD48F"/>
                    </a:gs>
                  </a:gsLst>
                  <a:lin ang="5400000" scaled="1"/>
                </a:gradFill>
                <a:ln w="9525">
                  <a:solidFill>
                    <a:srgbClr val="000000">
                      <a:alpha val="41960"/>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270" name="Oval 555"/>
                <p:cNvSpPr>
                  <a:spLocks noChangeArrowheads="1"/>
                </p:cNvSpPr>
                <p:nvPr/>
              </p:nvSpPr>
              <p:spPr bwMode="auto">
                <a:xfrm rot="-579012">
                  <a:off x="2087" y="848"/>
                  <a:ext cx="264" cy="95"/>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68" name="Text Box 556"/>
              <p:cNvSpPr txBox="1">
                <a:spLocks noChangeArrowheads="1"/>
              </p:cNvSpPr>
              <p:nvPr/>
            </p:nvSpPr>
            <p:spPr bwMode="auto">
              <a:xfrm>
                <a:off x="1642" y="701"/>
                <a:ext cx="5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900" dirty="0" err="1" smtClean="0">
                    <a:solidFill>
                      <a:srgbClr val="000000"/>
                    </a:solidFill>
                  </a:rPr>
                  <a:t>Procaspase</a:t>
                </a:r>
                <a:r>
                  <a:rPr lang="hr-HR" sz="900" dirty="0" smtClean="0">
                    <a:solidFill>
                      <a:srgbClr val="000000"/>
                    </a:solidFill>
                  </a:rPr>
                  <a:t> </a:t>
                </a:r>
                <a:r>
                  <a:rPr lang="en-US" sz="900" dirty="0" smtClean="0">
                    <a:solidFill>
                      <a:srgbClr val="000000"/>
                    </a:solidFill>
                  </a:rPr>
                  <a:t>8</a:t>
                </a:r>
                <a:endParaRPr lang="en-US" sz="900" dirty="0">
                  <a:solidFill>
                    <a:srgbClr val="000000"/>
                  </a:solidFill>
                </a:endParaRPr>
              </a:p>
              <a:p>
                <a:pPr algn="ctr" eaLnBrk="1" fontAlgn="base" hangingPunct="1">
                  <a:spcBef>
                    <a:spcPct val="0"/>
                  </a:spcBef>
                  <a:spcAft>
                    <a:spcPct val="0"/>
                  </a:spcAft>
                </a:pPr>
                <a:endParaRPr lang="en-US" sz="900" dirty="0">
                  <a:solidFill>
                    <a:srgbClr val="000000"/>
                  </a:solidFill>
                </a:endParaRPr>
              </a:p>
            </p:txBody>
          </p:sp>
        </p:grpSp>
      </p:grpSp>
      <p:sp>
        <p:nvSpPr>
          <p:cNvPr id="2204" name="Freeform 746"/>
          <p:cNvSpPr>
            <a:spLocks/>
          </p:cNvSpPr>
          <p:nvPr/>
        </p:nvSpPr>
        <p:spPr bwMode="auto">
          <a:xfrm>
            <a:off x="5347441" y="2966573"/>
            <a:ext cx="615659" cy="360857"/>
          </a:xfrm>
          <a:custGeom>
            <a:avLst/>
            <a:gdLst>
              <a:gd name="T0" fmla="*/ 162 w 420"/>
              <a:gd name="T1" fmla="*/ 421 h 421"/>
              <a:gd name="T2" fmla="*/ 420 w 420"/>
              <a:gd name="T3" fmla="*/ 139 h 421"/>
              <a:gd name="T4" fmla="*/ 0 60000 65536"/>
              <a:gd name="T5" fmla="*/ 0 60000 65536"/>
            </a:gdLst>
            <a:ahLst/>
            <a:cxnLst>
              <a:cxn ang="T4">
                <a:pos x="T0" y="T1"/>
              </a:cxn>
              <a:cxn ang="T5">
                <a:pos x="T2" y="T3"/>
              </a:cxn>
            </a:cxnLst>
            <a:rect l="0" t="0" r="r" b="b"/>
            <a:pathLst>
              <a:path w="420" h="421">
                <a:moveTo>
                  <a:pt x="162" y="421"/>
                </a:moveTo>
                <a:cubicBezTo>
                  <a:pt x="0" y="73"/>
                  <a:pt x="325" y="0"/>
                  <a:pt x="420" y="139"/>
                </a:cubicBezTo>
              </a:path>
            </a:pathLst>
          </a:custGeom>
          <a:noFill/>
          <a:ln w="31750">
            <a:solidFill>
              <a:srgbClr val="FFFF00"/>
            </a:solidFill>
            <a:round/>
            <a:headEn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4700" tIns="32348" rIns="64700" bIns="32348" anchor="ctr"/>
          <a:lstStyle/>
          <a:p>
            <a:pPr defTabSz="647046" fontAlgn="base">
              <a:spcBef>
                <a:spcPct val="0"/>
              </a:spcBef>
              <a:spcAft>
                <a:spcPct val="0"/>
              </a:spcAft>
            </a:pPr>
            <a:endParaRPr lang="hr-HR" sz="800" b="1">
              <a:solidFill>
                <a:srgbClr val="000000"/>
              </a:solidFill>
            </a:endParaRPr>
          </a:p>
        </p:txBody>
      </p:sp>
      <p:grpSp>
        <p:nvGrpSpPr>
          <p:cNvPr id="2205" name="Group 759"/>
          <p:cNvGrpSpPr>
            <a:grpSpLocks/>
          </p:cNvGrpSpPr>
          <p:nvPr/>
        </p:nvGrpSpPr>
        <p:grpSpPr bwMode="auto">
          <a:xfrm>
            <a:off x="5335710" y="3279417"/>
            <a:ext cx="580478" cy="251902"/>
            <a:chOff x="4054" y="2578"/>
            <a:chExt cx="402" cy="314"/>
          </a:xfrm>
        </p:grpSpPr>
        <p:grpSp>
          <p:nvGrpSpPr>
            <p:cNvPr id="2261" name="Group 751"/>
            <p:cNvGrpSpPr>
              <a:grpSpLocks/>
            </p:cNvGrpSpPr>
            <p:nvPr/>
          </p:nvGrpSpPr>
          <p:grpSpPr bwMode="auto">
            <a:xfrm rot="203243">
              <a:off x="4054" y="2578"/>
              <a:ext cx="402" cy="281"/>
              <a:chOff x="4489" y="2452"/>
              <a:chExt cx="539" cy="338"/>
            </a:xfrm>
          </p:grpSpPr>
          <p:sp>
            <p:nvSpPr>
              <p:cNvPr id="2263" name="Freeform 752"/>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D366FB"/>
                  </a:gs>
                  <a:gs pos="100000">
                    <a:srgbClr val="DF8E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64" name="Oval 75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262" name="Text Box 758"/>
            <p:cNvSpPr txBox="1">
              <a:spLocks noChangeArrowheads="1"/>
            </p:cNvSpPr>
            <p:nvPr/>
          </p:nvSpPr>
          <p:spPr bwMode="auto">
            <a:xfrm>
              <a:off x="4100" y="2585"/>
              <a:ext cx="32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err="1">
                  <a:solidFill>
                    <a:srgbClr val="000000"/>
                  </a:solidFill>
                </a:rPr>
                <a:t>tBID</a:t>
              </a:r>
              <a:endParaRPr lang="en-US" sz="1000" dirty="0">
                <a:solidFill>
                  <a:srgbClr val="000000"/>
                </a:solidFill>
              </a:endParaRPr>
            </a:p>
          </p:txBody>
        </p:sp>
      </p:grpSp>
      <p:grpSp>
        <p:nvGrpSpPr>
          <p:cNvPr id="2206" name="Group 772"/>
          <p:cNvGrpSpPr>
            <a:grpSpLocks/>
          </p:cNvGrpSpPr>
          <p:nvPr/>
        </p:nvGrpSpPr>
        <p:grpSpPr bwMode="auto">
          <a:xfrm>
            <a:off x="4958990" y="3487741"/>
            <a:ext cx="756381" cy="294857"/>
            <a:chOff x="3816" y="5242"/>
            <a:chExt cx="526" cy="352"/>
          </a:xfrm>
        </p:grpSpPr>
        <p:grpSp>
          <p:nvGrpSpPr>
            <p:cNvPr id="2257" name="Group 766"/>
            <p:cNvGrpSpPr>
              <a:grpSpLocks/>
            </p:cNvGrpSpPr>
            <p:nvPr/>
          </p:nvGrpSpPr>
          <p:grpSpPr bwMode="auto">
            <a:xfrm>
              <a:off x="3816" y="5242"/>
              <a:ext cx="526" cy="352"/>
              <a:chOff x="3786" y="4870"/>
              <a:chExt cx="688" cy="418"/>
            </a:xfrm>
          </p:grpSpPr>
          <p:sp>
            <p:nvSpPr>
              <p:cNvPr id="2259" name="Freeform 764"/>
              <p:cNvSpPr>
                <a:spLocks/>
              </p:cNvSpPr>
              <p:nvPr/>
            </p:nvSpPr>
            <p:spPr bwMode="auto">
              <a:xfrm>
                <a:off x="3786" y="4870"/>
                <a:ext cx="688" cy="418"/>
              </a:xfrm>
              <a:custGeom>
                <a:avLst/>
                <a:gdLst>
                  <a:gd name="T0" fmla="*/ 33 w 852"/>
                  <a:gd name="T1" fmla="*/ 22 h 518"/>
                  <a:gd name="T2" fmla="*/ 76 w 852"/>
                  <a:gd name="T3" fmla="*/ 168 h 518"/>
                  <a:gd name="T4" fmla="*/ 5 w 852"/>
                  <a:gd name="T5" fmla="*/ 288 h 518"/>
                  <a:gd name="T6" fmla="*/ 297 w 852"/>
                  <a:gd name="T7" fmla="*/ 275 h 518"/>
                  <a:gd name="T8" fmla="*/ 506 w 852"/>
                  <a:gd name="T9" fmla="*/ 314 h 518"/>
                  <a:gd name="T10" fmla="*/ 456 w 852"/>
                  <a:gd name="T11" fmla="*/ 165 h 518"/>
                  <a:gd name="T12" fmla="*/ 540 w 852"/>
                  <a:gd name="T13" fmla="*/ 19 h 518"/>
                  <a:gd name="T14" fmla="*/ 428 w 852"/>
                  <a:gd name="T15" fmla="*/ 32 h 518"/>
                  <a:gd name="T16" fmla="*/ 250 w 852"/>
                  <a:gd name="T17" fmla="*/ 53 h 518"/>
                  <a:gd name="T18" fmla="*/ 33 w 852"/>
                  <a:gd name="T19" fmla="*/ 22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D366FB"/>
                  </a:gs>
                  <a:gs pos="100000">
                    <a:srgbClr val="E29AFC"/>
                  </a:gs>
                </a:gsLst>
                <a:lin ang="2700000" scaled="1"/>
              </a:gradFill>
              <a:ln w="9525">
                <a:solidFill>
                  <a:srgbClr val="000000">
                    <a:alpha val="34901"/>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260" name="Oval 765"/>
              <p:cNvSpPr>
                <a:spLocks noChangeArrowheads="1"/>
              </p:cNvSpPr>
              <p:nvPr/>
            </p:nvSpPr>
            <p:spPr bwMode="auto">
              <a:xfrm rot="557454">
                <a:off x="4170" y="5138"/>
                <a:ext cx="196" cy="88"/>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58" name="Text Box 771"/>
            <p:cNvSpPr txBox="1">
              <a:spLocks noChangeArrowheads="1"/>
            </p:cNvSpPr>
            <p:nvPr/>
          </p:nvSpPr>
          <p:spPr bwMode="auto">
            <a:xfrm>
              <a:off x="3860" y="5258"/>
              <a:ext cx="444"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000" dirty="0">
                  <a:solidFill>
                    <a:srgbClr val="000000"/>
                  </a:solidFill>
                </a:rPr>
                <a:t>BCLXL</a:t>
              </a:r>
            </a:p>
          </p:txBody>
        </p:sp>
      </p:grpSp>
      <p:grpSp>
        <p:nvGrpSpPr>
          <p:cNvPr id="2207" name="Group 773"/>
          <p:cNvGrpSpPr>
            <a:grpSpLocks/>
          </p:cNvGrpSpPr>
          <p:nvPr/>
        </p:nvGrpSpPr>
        <p:grpSpPr bwMode="auto">
          <a:xfrm>
            <a:off x="6706284" y="3491180"/>
            <a:ext cx="908830" cy="276857"/>
            <a:chOff x="4251" y="3461"/>
            <a:chExt cx="620" cy="323"/>
          </a:xfrm>
        </p:grpSpPr>
        <p:grpSp>
          <p:nvGrpSpPr>
            <p:cNvPr id="2253" name="Group 774"/>
            <p:cNvGrpSpPr>
              <a:grpSpLocks/>
            </p:cNvGrpSpPr>
            <p:nvPr/>
          </p:nvGrpSpPr>
          <p:grpSpPr bwMode="auto">
            <a:xfrm rot="5400000">
              <a:off x="4503" y="3255"/>
              <a:ext cx="139" cy="597"/>
              <a:chOff x="4395" y="1839"/>
              <a:chExt cx="187" cy="806"/>
            </a:xfrm>
          </p:grpSpPr>
          <p:sp>
            <p:nvSpPr>
              <p:cNvPr id="2255" name="Freeform 775"/>
              <p:cNvSpPr>
                <a:spLocks/>
              </p:cNvSpPr>
              <p:nvPr/>
            </p:nvSpPr>
            <p:spPr bwMode="auto">
              <a:xfrm>
                <a:off x="4395" y="1839"/>
                <a:ext cx="187" cy="759"/>
              </a:xfrm>
              <a:custGeom>
                <a:avLst/>
                <a:gdLst>
                  <a:gd name="T0" fmla="*/ 29 w 280"/>
                  <a:gd name="T1" fmla="*/ 8 h 1137"/>
                  <a:gd name="T2" fmla="*/ 9 w 280"/>
                  <a:gd name="T3" fmla="*/ 51 h 1137"/>
                  <a:gd name="T4" fmla="*/ 31 w 280"/>
                  <a:gd name="T5" fmla="*/ 82 h 1137"/>
                  <a:gd name="T6" fmla="*/ 14 w 280"/>
                  <a:gd name="T7" fmla="*/ 116 h 1137"/>
                  <a:gd name="T8" fmla="*/ 33 w 280"/>
                  <a:gd name="T9" fmla="*/ 155 h 1137"/>
                  <a:gd name="T10" fmla="*/ 14 w 280"/>
                  <a:gd name="T11" fmla="*/ 186 h 1137"/>
                  <a:gd name="T12" fmla="*/ 31 w 280"/>
                  <a:gd name="T13" fmla="*/ 228 h 1137"/>
                  <a:gd name="T14" fmla="*/ 15 w 280"/>
                  <a:gd name="T15" fmla="*/ 308 h 1137"/>
                  <a:gd name="T16" fmla="*/ 3 w 280"/>
                  <a:gd name="T17" fmla="*/ 395 h 1137"/>
                  <a:gd name="T18" fmla="*/ 17 w 280"/>
                  <a:gd name="T19" fmla="*/ 486 h 1137"/>
                  <a:gd name="T20" fmla="*/ 73 w 280"/>
                  <a:gd name="T21" fmla="*/ 502 h 1137"/>
                  <a:gd name="T22" fmla="*/ 119 w 280"/>
                  <a:gd name="T23" fmla="*/ 471 h 1137"/>
                  <a:gd name="T24" fmla="*/ 118 w 280"/>
                  <a:gd name="T25" fmla="*/ 374 h 1137"/>
                  <a:gd name="T26" fmla="*/ 102 w 280"/>
                  <a:gd name="T27" fmla="*/ 289 h 1137"/>
                  <a:gd name="T28" fmla="*/ 83 w 280"/>
                  <a:gd name="T29" fmla="*/ 225 h 1137"/>
                  <a:gd name="T30" fmla="*/ 93 w 280"/>
                  <a:gd name="T31" fmla="*/ 182 h 1137"/>
                  <a:gd name="T32" fmla="*/ 75 w 280"/>
                  <a:gd name="T33" fmla="*/ 154 h 1137"/>
                  <a:gd name="T34" fmla="*/ 87 w 280"/>
                  <a:gd name="T35" fmla="*/ 107 h 1137"/>
                  <a:gd name="T36" fmla="*/ 71 w 280"/>
                  <a:gd name="T37" fmla="*/ 79 h 1137"/>
                  <a:gd name="T38" fmla="*/ 92 w 280"/>
                  <a:gd name="T39" fmla="*/ 49 h 1137"/>
                  <a:gd name="T40" fmla="*/ 80 w 280"/>
                  <a:gd name="T41" fmla="*/ 9 h 1137"/>
                  <a:gd name="T42" fmla="*/ 29 w 280"/>
                  <a:gd name="T43" fmla="*/ 8 h 1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0"/>
                  <a:gd name="T67" fmla="*/ 0 h 1137"/>
                  <a:gd name="T68" fmla="*/ 280 w 280"/>
                  <a:gd name="T69" fmla="*/ 1137 h 1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0" h="1137">
                    <a:moveTo>
                      <a:pt x="65" y="18"/>
                    </a:moveTo>
                    <a:cubicBezTo>
                      <a:pt x="45" y="29"/>
                      <a:pt x="8" y="63"/>
                      <a:pt x="20" y="114"/>
                    </a:cubicBezTo>
                    <a:cubicBezTo>
                      <a:pt x="32" y="165"/>
                      <a:pt x="68" y="163"/>
                      <a:pt x="69" y="185"/>
                    </a:cubicBezTo>
                    <a:cubicBezTo>
                      <a:pt x="70" y="207"/>
                      <a:pt x="28" y="211"/>
                      <a:pt x="32" y="261"/>
                    </a:cubicBezTo>
                    <a:cubicBezTo>
                      <a:pt x="36" y="311"/>
                      <a:pt x="73" y="315"/>
                      <a:pt x="73" y="347"/>
                    </a:cubicBezTo>
                    <a:cubicBezTo>
                      <a:pt x="73" y="379"/>
                      <a:pt x="33" y="363"/>
                      <a:pt x="32" y="417"/>
                    </a:cubicBezTo>
                    <a:cubicBezTo>
                      <a:pt x="31" y="471"/>
                      <a:pt x="63" y="489"/>
                      <a:pt x="69" y="513"/>
                    </a:cubicBezTo>
                    <a:cubicBezTo>
                      <a:pt x="62" y="594"/>
                      <a:pt x="44" y="625"/>
                      <a:pt x="35" y="692"/>
                    </a:cubicBezTo>
                    <a:cubicBezTo>
                      <a:pt x="26" y="759"/>
                      <a:pt x="15" y="794"/>
                      <a:pt x="8" y="886"/>
                    </a:cubicBezTo>
                    <a:cubicBezTo>
                      <a:pt x="1" y="978"/>
                      <a:pt x="0" y="1045"/>
                      <a:pt x="38" y="1091"/>
                    </a:cubicBezTo>
                    <a:cubicBezTo>
                      <a:pt x="76" y="1137"/>
                      <a:pt x="144" y="1128"/>
                      <a:pt x="164" y="1127"/>
                    </a:cubicBezTo>
                    <a:cubicBezTo>
                      <a:pt x="178" y="1126"/>
                      <a:pt x="246" y="1125"/>
                      <a:pt x="266" y="1057"/>
                    </a:cubicBezTo>
                    <a:cubicBezTo>
                      <a:pt x="280" y="1003"/>
                      <a:pt x="271" y="907"/>
                      <a:pt x="265" y="839"/>
                    </a:cubicBezTo>
                    <a:cubicBezTo>
                      <a:pt x="259" y="771"/>
                      <a:pt x="241" y="704"/>
                      <a:pt x="228" y="648"/>
                    </a:cubicBezTo>
                    <a:cubicBezTo>
                      <a:pt x="221" y="619"/>
                      <a:pt x="186" y="530"/>
                      <a:pt x="186" y="505"/>
                    </a:cubicBezTo>
                    <a:cubicBezTo>
                      <a:pt x="192" y="486"/>
                      <a:pt x="215" y="475"/>
                      <a:pt x="208" y="407"/>
                    </a:cubicBezTo>
                    <a:cubicBezTo>
                      <a:pt x="201" y="339"/>
                      <a:pt x="171" y="378"/>
                      <a:pt x="169" y="344"/>
                    </a:cubicBezTo>
                    <a:cubicBezTo>
                      <a:pt x="167" y="310"/>
                      <a:pt x="194" y="297"/>
                      <a:pt x="196" y="240"/>
                    </a:cubicBezTo>
                    <a:cubicBezTo>
                      <a:pt x="198" y="183"/>
                      <a:pt x="160" y="203"/>
                      <a:pt x="160" y="179"/>
                    </a:cubicBezTo>
                    <a:cubicBezTo>
                      <a:pt x="160" y="155"/>
                      <a:pt x="203" y="137"/>
                      <a:pt x="206" y="111"/>
                    </a:cubicBezTo>
                    <a:cubicBezTo>
                      <a:pt x="209" y="85"/>
                      <a:pt x="202" y="36"/>
                      <a:pt x="179" y="21"/>
                    </a:cubicBezTo>
                    <a:cubicBezTo>
                      <a:pt x="140" y="0"/>
                      <a:pt x="85" y="7"/>
                      <a:pt x="65" y="18"/>
                    </a:cubicBezTo>
                    <a:close/>
                  </a:path>
                </a:pathLst>
              </a:custGeom>
              <a:gradFill rotWithShape="1">
                <a:gsLst>
                  <a:gs pos="0">
                    <a:srgbClr val="330707"/>
                  </a:gs>
                  <a:gs pos="50000">
                    <a:srgbClr val="84ED73"/>
                  </a:gs>
                  <a:gs pos="100000">
                    <a:srgbClr val="330707"/>
                  </a:gs>
                </a:gsLst>
                <a:lin ang="0" scaled="1"/>
              </a:gradFill>
              <a:ln>
                <a:noFill/>
              </a:ln>
              <a:effectLst>
                <a:prstShdw prst="shdw17" dist="17961" dir="2700000">
                  <a:srgbClr val="4F8E45"/>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56" name="Oval 776"/>
              <p:cNvSpPr>
                <a:spLocks noChangeArrowheads="1"/>
              </p:cNvSpPr>
              <p:nvPr/>
            </p:nvSpPr>
            <p:spPr bwMode="auto">
              <a:xfrm rot="5621483">
                <a:off x="4187" y="2309"/>
                <a:ext cx="546" cy="126"/>
              </a:xfrm>
              <a:prstGeom prst="ellipse">
                <a:avLst/>
              </a:prstGeom>
              <a:gradFill rotWithShape="1">
                <a:gsLst>
                  <a:gs pos="0">
                    <a:schemeClr val="bg1">
                      <a:alpha val="92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54" name="Text Box 777"/>
            <p:cNvSpPr txBox="1">
              <a:spLocks noChangeArrowheads="1"/>
            </p:cNvSpPr>
            <p:nvPr/>
          </p:nvSpPr>
          <p:spPr bwMode="auto">
            <a:xfrm>
              <a:off x="4251" y="3461"/>
              <a:ext cx="48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b="1">
                  <a:solidFill>
                    <a:schemeClr val="tx1"/>
                  </a:solidFill>
                  <a:latin typeface="Arial" charset="0"/>
                </a:defRPr>
              </a:lvl1pPr>
              <a:lvl2pPr marL="742950" indent="-285750" defTabSz="1255713" eaLnBrk="0" hangingPunct="0">
                <a:defRPr sz="1200" b="1">
                  <a:solidFill>
                    <a:schemeClr val="tx1"/>
                  </a:solidFill>
                  <a:latin typeface="Arial" charset="0"/>
                </a:defRPr>
              </a:lvl2pPr>
              <a:lvl3pPr marL="1143000" indent="-228600" defTabSz="1255713" eaLnBrk="0" hangingPunct="0">
                <a:defRPr sz="1200" b="1">
                  <a:solidFill>
                    <a:schemeClr val="tx1"/>
                  </a:solidFill>
                  <a:latin typeface="Arial" charset="0"/>
                </a:defRPr>
              </a:lvl3pPr>
              <a:lvl4pPr marL="1600200" indent="-228600" defTabSz="1255713" eaLnBrk="0" hangingPunct="0">
                <a:defRPr sz="1200" b="1">
                  <a:solidFill>
                    <a:schemeClr val="tx1"/>
                  </a:solidFill>
                  <a:latin typeface="Arial" charset="0"/>
                </a:defRPr>
              </a:lvl4pPr>
              <a:lvl5pPr marL="2057400" indent="-228600" defTabSz="1255713" eaLnBrk="0" hangingPunct="0">
                <a:defRPr sz="1200" b="1">
                  <a:solidFill>
                    <a:schemeClr val="tx1"/>
                  </a:solidFill>
                  <a:latin typeface="Arial" charset="0"/>
                </a:defRPr>
              </a:lvl5pPr>
              <a:lvl6pPr marL="2514600" indent="-228600" defTabSz="1255713" eaLnBrk="0" fontAlgn="base" hangingPunct="0">
                <a:spcBef>
                  <a:spcPct val="0"/>
                </a:spcBef>
                <a:spcAft>
                  <a:spcPct val="0"/>
                </a:spcAft>
                <a:defRPr sz="1200" b="1">
                  <a:solidFill>
                    <a:schemeClr val="tx1"/>
                  </a:solidFill>
                  <a:latin typeface="Arial" charset="0"/>
                </a:defRPr>
              </a:lvl6pPr>
              <a:lvl7pPr marL="2971800" indent="-228600" defTabSz="1255713" eaLnBrk="0" fontAlgn="base" hangingPunct="0">
                <a:spcBef>
                  <a:spcPct val="0"/>
                </a:spcBef>
                <a:spcAft>
                  <a:spcPct val="0"/>
                </a:spcAft>
                <a:defRPr sz="1200" b="1">
                  <a:solidFill>
                    <a:schemeClr val="tx1"/>
                  </a:solidFill>
                  <a:latin typeface="Arial" charset="0"/>
                </a:defRPr>
              </a:lvl7pPr>
              <a:lvl8pPr marL="3429000" indent="-228600" defTabSz="1255713" eaLnBrk="0" fontAlgn="base" hangingPunct="0">
                <a:spcBef>
                  <a:spcPct val="0"/>
                </a:spcBef>
                <a:spcAft>
                  <a:spcPct val="0"/>
                </a:spcAft>
                <a:defRPr sz="1200" b="1">
                  <a:solidFill>
                    <a:schemeClr val="tx1"/>
                  </a:solidFill>
                  <a:latin typeface="Arial" charset="0"/>
                </a:defRPr>
              </a:lvl8pPr>
              <a:lvl9pPr marL="3886200" indent="-228600" defTabSz="1255713"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50000"/>
                </a:spcBef>
                <a:spcAft>
                  <a:spcPct val="0"/>
                </a:spcAft>
              </a:pPr>
              <a:r>
                <a:rPr lang="en-US">
                  <a:solidFill>
                    <a:srgbClr val="000000"/>
                  </a:solidFill>
                </a:rPr>
                <a:t>PMR</a:t>
              </a:r>
            </a:p>
          </p:txBody>
        </p:sp>
      </p:grpSp>
      <p:grpSp>
        <p:nvGrpSpPr>
          <p:cNvPr id="2208" name="Group 783"/>
          <p:cNvGrpSpPr>
            <a:grpSpLocks/>
          </p:cNvGrpSpPr>
          <p:nvPr/>
        </p:nvGrpSpPr>
        <p:grpSpPr bwMode="auto">
          <a:xfrm rot="-236494">
            <a:off x="6851384" y="3542617"/>
            <a:ext cx="558491" cy="215143"/>
            <a:chOff x="4317" y="3539"/>
            <a:chExt cx="381" cy="251"/>
          </a:xfrm>
        </p:grpSpPr>
        <p:grpSp>
          <p:nvGrpSpPr>
            <p:cNvPr id="2248" name="Group 784"/>
            <p:cNvGrpSpPr>
              <a:grpSpLocks/>
            </p:cNvGrpSpPr>
            <p:nvPr/>
          </p:nvGrpSpPr>
          <p:grpSpPr bwMode="auto">
            <a:xfrm rot="5400000">
              <a:off x="4428" y="3469"/>
              <a:ext cx="160" cy="381"/>
              <a:chOff x="4932" y="2576"/>
              <a:chExt cx="376" cy="896"/>
            </a:xfrm>
          </p:grpSpPr>
          <p:sp>
            <p:nvSpPr>
              <p:cNvPr id="2250" name="Freeform 785"/>
              <p:cNvSpPr>
                <a:spLocks/>
              </p:cNvSpPr>
              <p:nvPr/>
            </p:nvSpPr>
            <p:spPr bwMode="auto">
              <a:xfrm>
                <a:off x="4932" y="2612"/>
                <a:ext cx="376" cy="860"/>
              </a:xfrm>
              <a:custGeom>
                <a:avLst/>
                <a:gdLst>
                  <a:gd name="T0" fmla="*/ 0 w 376"/>
                  <a:gd name="T1" fmla="*/ 2 h 860"/>
                  <a:gd name="T2" fmla="*/ 190 w 376"/>
                  <a:gd name="T3" fmla="*/ 56 h 860"/>
                  <a:gd name="T4" fmla="*/ 358 w 376"/>
                  <a:gd name="T5" fmla="*/ 0 h 860"/>
                  <a:gd name="T6" fmla="*/ 282 w 376"/>
                  <a:gd name="T7" fmla="*/ 368 h 860"/>
                  <a:gd name="T8" fmla="*/ 376 w 376"/>
                  <a:gd name="T9" fmla="*/ 774 h 860"/>
                  <a:gd name="T10" fmla="*/ 26 w 376"/>
                  <a:gd name="T11" fmla="*/ 768 h 860"/>
                  <a:gd name="T12" fmla="*/ 122 w 376"/>
                  <a:gd name="T13" fmla="*/ 352 h 860"/>
                  <a:gd name="T14" fmla="*/ 0 w 376"/>
                  <a:gd name="T15" fmla="*/ 2 h 860"/>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860"/>
                  <a:gd name="T26" fmla="*/ 376 w 376"/>
                  <a:gd name="T27" fmla="*/ 860 h 8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860">
                    <a:moveTo>
                      <a:pt x="0" y="2"/>
                    </a:moveTo>
                    <a:cubicBezTo>
                      <a:pt x="52" y="30"/>
                      <a:pt x="96" y="58"/>
                      <a:pt x="190" y="56"/>
                    </a:cubicBezTo>
                    <a:cubicBezTo>
                      <a:pt x="284" y="54"/>
                      <a:pt x="298" y="38"/>
                      <a:pt x="358" y="0"/>
                    </a:cubicBezTo>
                    <a:cubicBezTo>
                      <a:pt x="296" y="184"/>
                      <a:pt x="279" y="239"/>
                      <a:pt x="282" y="368"/>
                    </a:cubicBezTo>
                    <a:cubicBezTo>
                      <a:pt x="285" y="497"/>
                      <a:pt x="340" y="658"/>
                      <a:pt x="376" y="774"/>
                    </a:cubicBezTo>
                    <a:cubicBezTo>
                      <a:pt x="308" y="860"/>
                      <a:pt x="73" y="844"/>
                      <a:pt x="26" y="768"/>
                    </a:cubicBezTo>
                    <a:cubicBezTo>
                      <a:pt x="74" y="548"/>
                      <a:pt x="126" y="480"/>
                      <a:pt x="122" y="352"/>
                    </a:cubicBezTo>
                    <a:cubicBezTo>
                      <a:pt x="118" y="224"/>
                      <a:pt x="48" y="62"/>
                      <a:pt x="0" y="2"/>
                    </a:cubicBezTo>
                    <a:close/>
                  </a:path>
                </a:pathLst>
              </a:custGeom>
              <a:gradFill rotWithShape="1">
                <a:gsLst>
                  <a:gs pos="0">
                    <a:srgbClr val="8CCBD0"/>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251" name="Oval 786"/>
              <p:cNvSpPr>
                <a:spLocks noChangeArrowheads="1"/>
              </p:cNvSpPr>
              <p:nvPr/>
            </p:nvSpPr>
            <p:spPr bwMode="auto">
              <a:xfrm rot="5400000">
                <a:off x="4747" y="2955"/>
                <a:ext cx="744" cy="208"/>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252" name="Oval 787"/>
              <p:cNvSpPr>
                <a:spLocks noChangeArrowheads="1"/>
              </p:cNvSpPr>
              <p:nvPr/>
            </p:nvSpPr>
            <p:spPr bwMode="auto">
              <a:xfrm>
                <a:off x="4935" y="2576"/>
                <a:ext cx="354" cy="90"/>
              </a:xfrm>
              <a:prstGeom prst="ellipse">
                <a:avLst/>
              </a:prstGeom>
              <a:gradFill rotWithShape="1">
                <a:gsLst>
                  <a:gs pos="0">
                    <a:schemeClr val="accent2"/>
                  </a:gs>
                  <a:gs pos="100000">
                    <a:schemeClr val="accent1"/>
                  </a:gs>
                </a:gsLst>
                <a:lin ang="0" scaled="1"/>
              </a:gradFill>
              <a:ln w="9525">
                <a:solidFill>
                  <a:srgbClr val="33CCCC"/>
                </a:solidFill>
                <a:round/>
                <a:headEnd/>
                <a:tailEnd/>
              </a:ln>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49" name="Text Box 788"/>
            <p:cNvSpPr txBox="1">
              <a:spLocks noChangeArrowheads="1"/>
            </p:cNvSpPr>
            <p:nvPr/>
          </p:nvSpPr>
          <p:spPr bwMode="auto">
            <a:xfrm>
              <a:off x="4323" y="3539"/>
              <a:ext cx="34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b="1">
                  <a:solidFill>
                    <a:schemeClr val="tx1"/>
                  </a:solidFill>
                  <a:latin typeface="Arial" charset="0"/>
                </a:defRPr>
              </a:lvl1pPr>
              <a:lvl2pPr marL="742950" indent="-285750" defTabSz="1255713" eaLnBrk="0" hangingPunct="0">
                <a:defRPr sz="1200" b="1">
                  <a:solidFill>
                    <a:schemeClr val="tx1"/>
                  </a:solidFill>
                  <a:latin typeface="Arial" charset="0"/>
                </a:defRPr>
              </a:lvl2pPr>
              <a:lvl3pPr marL="1143000" indent="-228600" defTabSz="1255713" eaLnBrk="0" hangingPunct="0">
                <a:defRPr sz="1200" b="1">
                  <a:solidFill>
                    <a:schemeClr val="tx1"/>
                  </a:solidFill>
                  <a:latin typeface="Arial" charset="0"/>
                </a:defRPr>
              </a:lvl3pPr>
              <a:lvl4pPr marL="1600200" indent="-228600" defTabSz="1255713" eaLnBrk="0" hangingPunct="0">
                <a:defRPr sz="1200" b="1">
                  <a:solidFill>
                    <a:schemeClr val="tx1"/>
                  </a:solidFill>
                  <a:latin typeface="Arial" charset="0"/>
                </a:defRPr>
              </a:lvl4pPr>
              <a:lvl5pPr marL="2057400" indent="-228600" defTabSz="1255713" eaLnBrk="0" hangingPunct="0">
                <a:defRPr sz="1200" b="1">
                  <a:solidFill>
                    <a:schemeClr val="tx1"/>
                  </a:solidFill>
                  <a:latin typeface="Arial" charset="0"/>
                </a:defRPr>
              </a:lvl5pPr>
              <a:lvl6pPr marL="2514600" indent="-228600" defTabSz="1255713" eaLnBrk="0" fontAlgn="base" hangingPunct="0">
                <a:spcBef>
                  <a:spcPct val="0"/>
                </a:spcBef>
                <a:spcAft>
                  <a:spcPct val="0"/>
                </a:spcAft>
                <a:defRPr sz="1200" b="1">
                  <a:solidFill>
                    <a:schemeClr val="tx1"/>
                  </a:solidFill>
                  <a:latin typeface="Arial" charset="0"/>
                </a:defRPr>
              </a:lvl6pPr>
              <a:lvl7pPr marL="2971800" indent="-228600" defTabSz="1255713" eaLnBrk="0" fontAlgn="base" hangingPunct="0">
                <a:spcBef>
                  <a:spcPct val="0"/>
                </a:spcBef>
                <a:spcAft>
                  <a:spcPct val="0"/>
                </a:spcAft>
                <a:defRPr sz="1200" b="1">
                  <a:solidFill>
                    <a:schemeClr val="tx1"/>
                  </a:solidFill>
                  <a:latin typeface="Arial" charset="0"/>
                </a:defRPr>
              </a:lvl7pPr>
              <a:lvl8pPr marL="3429000" indent="-228600" defTabSz="1255713" eaLnBrk="0" fontAlgn="base" hangingPunct="0">
                <a:spcBef>
                  <a:spcPct val="0"/>
                </a:spcBef>
                <a:spcAft>
                  <a:spcPct val="0"/>
                </a:spcAft>
                <a:defRPr sz="1200" b="1">
                  <a:solidFill>
                    <a:schemeClr val="tx1"/>
                  </a:solidFill>
                  <a:latin typeface="Arial" charset="0"/>
                </a:defRPr>
              </a:lvl8pPr>
              <a:lvl9pPr marL="3886200" indent="-228600" defTabSz="1255713"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50000"/>
                </a:spcBef>
                <a:spcAft>
                  <a:spcPct val="0"/>
                </a:spcAft>
              </a:pPr>
              <a:r>
                <a:rPr lang="en-US" sz="800" dirty="0">
                  <a:solidFill>
                    <a:srgbClr val="000000"/>
                  </a:solidFill>
                </a:rPr>
                <a:t>ANT</a:t>
              </a:r>
            </a:p>
          </p:txBody>
        </p:sp>
      </p:grpSp>
      <p:grpSp>
        <p:nvGrpSpPr>
          <p:cNvPr id="2209" name="Group 792"/>
          <p:cNvGrpSpPr>
            <a:grpSpLocks/>
          </p:cNvGrpSpPr>
          <p:nvPr/>
        </p:nvGrpSpPr>
        <p:grpSpPr bwMode="auto">
          <a:xfrm>
            <a:off x="6839677" y="3672880"/>
            <a:ext cx="631784" cy="260572"/>
            <a:chOff x="4708" y="5053"/>
            <a:chExt cx="431" cy="304"/>
          </a:xfrm>
        </p:grpSpPr>
        <p:grpSp>
          <p:nvGrpSpPr>
            <p:cNvPr id="2244" name="Group 789"/>
            <p:cNvGrpSpPr>
              <a:grpSpLocks/>
            </p:cNvGrpSpPr>
            <p:nvPr/>
          </p:nvGrpSpPr>
          <p:grpSpPr bwMode="auto">
            <a:xfrm rot="203243">
              <a:off x="4708" y="5053"/>
              <a:ext cx="431" cy="267"/>
              <a:chOff x="4489" y="2452"/>
              <a:chExt cx="539" cy="338"/>
            </a:xfrm>
          </p:grpSpPr>
          <p:sp>
            <p:nvSpPr>
              <p:cNvPr id="2246" name="Freeform 790"/>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FA6A00"/>
                  </a:gs>
                  <a:gs pos="100000">
                    <a:srgbClr val="FFAC6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47" name="Oval 791"/>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245" name="Text Box 782"/>
            <p:cNvSpPr txBox="1">
              <a:spLocks noChangeArrowheads="1"/>
            </p:cNvSpPr>
            <p:nvPr/>
          </p:nvSpPr>
          <p:spPr bwMode="auto">
            <a:xfrm>
              <a:off x="4734" y="5088"/>
              <a:ext cx="37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b="1">
                  <a:solidFill>
                    <a:schemeClr val="tx1"/>
                  </a:solidFill>
                  <a:latin typeface="Arial" charset="0"/>
                </a:defRPr>
              </a:lvl1pPr>
              <a:lvl2pPr marL="742950" indent="-285750" defTabSz="1255713" eaLnBrk="0" hangingPunct="0">
                <a:defRPr sz="1200" b="1">
                  <a:solidFill>
                    <a:schemeClr val="tx1"/>
                  </a:solidFill>
                  <a:latin typeface="Arial" charset="0"/>
                </a:defRPr>
              </a:lvl2pPr>
              <a:lvl3pPr marL="1143000" indent="-228600" defTabSz="1255713" eaLnBrk="0" hangingPunct="0">
                <a:defRPr sz="1200" b="1">
                  <a:solidFill>
                    <a:schemeClr val="tx1"/>
                  </a:solidFill>
                  <a:latin typeface="Arial" charset="0"/>
                </a:defRPr>
              </a:lvl3pPr>
              <a:lvl4pPr marL="1600200" indent="-228600" defTabSz="1255713" eaLnBrk="0" hangingPunct="0">
                <a:defRPr sz="1200" b="1">
                  <a:solidFill>
                    <a:schemeClr val="tx1"/>
                  </a:solidFill>
                  <a:latin typeface="Arial" charset="0"/>
                </a:defRPr>
              </a:lvl4pPr>
              <a:lvl5pPr marL="2057400" indent="-228600" defTabSz="1255713" eaLnBrk="0" hangingPunct="0">
                <a:defRPr sz="1200" b="1">
                  <a:solidFill>
                    <a:schemeClr val="tx1"/>
                  </a:solidFill>
                  <a:latin typeface="Arial" charset="0"/>
                </a:defRPr>
              </a:lvl5pPr>
              <a:lvl6pPr marL="2514600" indent="-228600" defTabSz="1255713" eaLnBrk="0" fontAlgn="base" hangingPunct="0">
                <a:spcBef>
                  <a:spcPct val="0"/>
                </a:spcBef>
                <a:spcAft>
                  <a:spcPct val="0"/>
                </a:spcAft>
                <a:defRPr sz="1200" b="1">
                  <a:solidFill>
                    <a:schemeClr val="tx1"/>
                  </a:solidFill>
                  <a:latin typeface="Arial" charset="0"/>
                </a:defRPr>
              </a:lvl6pPr>
              <a:lvl7pPr marL="2971800" indent="-228600" defTabSz="1255713" eaLnBrk="0" fontAlgn="base" hangingPunct="0">
                <a:spcBef>
                  <a:spcPct val="0"/>
                </a:spcBef>
                <a:spcAft>
                  <a:spcPct val="0"/>
                </a:spcAft>
                <a:defRPr sz="1200" b="1">
                  <a:solidFill>
                    <a:schemeClr val="tx1"/>
                  </a:solidFill>
                  <a:latin typeface="Arial" charset="0"/>
                </a:defRPr>
              </a:lvl7pPr>
              <a:lvl8pPr marL="3429000" indent="-228600" defTabSz="1255713" eaLnBrk="0" fontAlgn="base" hangingPunct="0">
                <a:spcBef>
                  <a:spcPct val="0"/>
                </a:spcBef>
                <a:spcAft>
                  <a:spcPct val="0"/>
                </a:spcAft>
                <a:defRPr sz="1200" b="1">
                  <a:solidFill>
                    <a:schemeClr val="tx1"/>
                  </a:solidFill>
                  <a:latin typeface="Arial" charset="0"/>
                </a:defRPr>
              </a:lvl8pPr>
              <a:lvl9pPr marL="3886200" indent="-228600" defTabSz="1255713"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50000"/>
                </a:spcBef>
                <a:spcAft>
                  <a:spcPct val="0"/>
                </a:spcAft>
              </a:pPr>
              <a:r>
                <a:rPr lang="en-US" sz="900" dirty="0" err="1">
                  <a:solidFill>
                    <a:srgbClr val="000000"/>
                  </a:solidFill>
                </a:rPr>
                <a:t>CypD</a:t>
              </a:r>
              <a:endParaRPr lang="en-US" sz="900" dirty="0">
                <a:solidFill>
                  <a:srgbClr val="000000"/>
                </a:solidFill>
              </a:endParaRPr>
            </a:p>
          </p:txBody>
        </p:sp>
      </p:grpSp>
      <p:grpSp>
        <p:nvGrpSpPr>
          <p:cNvPr id="2210" name="Group 615"/>
          <p:cNvGrpSpPr>
            <a:grpSpLocks/>
          </p:cNvGrpSpPr>
          <p:nvPr/>
        </p:nvGrpSpPr>
        <p:grpSpPr bwMode="auto">
          <a:xfrm>
            <a:off x="2015555" y="5165114"/>
            <a:ext cx="636181" cy="324000"/>
            <a:chOff x="2173" y="5454"/>
            <a:chExt cx="434" cy="378"/>
          </a:xfrm>
        </p:grpSpPr>
        <p:grpSp>
          <p:nvGrpSpPr>
            <p:cNvPr id="2240" name="Group 607"/>
            <p:cNvGrpSpPr>
              <a:grpSpLocks/>
            </p:cNvGrpSpPr>
            <p:nvPr/>
          </p:nvGrpSpPr>
          <p:grpSpPr bwMode="auto">
            <a:xfrm rot="-186416">
              <a:off x="2175" y="5454"/>
              <a:ext cx="390" cy="285"/>
              <a:chOff x="3181" y="6201"/>
              <a:chExt cx="844" cy="471"/>
            </a:xfrm>
          </p:grpSpPr>
          <p:sp>
            <p:nvSpPr>
              <p:cNvPr id="2242" name="Freeform 608"/>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00FF00"/>
                  </a:gs>
                  <a:gs pos="100000">
                    <a:srgbClr val="AFFFA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243" name="Oval 609"/>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41" name="Text Box 614"/>
            <p:cNvSpPr txBox="1">
              <a:spLocks noChangeArrowheads="1"/>
            </p:cNvSpPr>
            <p:nvPr/>
          </p:nvSpPr>
          <p:spPr bwMode="auto">
            <a:xfrm>
              <a:off x="2173" y="5509"/>
              <a:ext cx="43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PML</a:t>
              </a:r>
            </a:p>
          </p:txBody>
        </p:sp>
      </p:grpSp>
      <p:grpSp>
        <p:nvGrpSpPr>
          <p:cNvPr id="2211" name="Group 1465"/>
          <p:cNvGrpSpPr>
            <a:grpSpLocks/>
          </p:cNvGrpSpPr>
          <p:nvPr/>
        </p:nvGrpSpPr>
        <p:grpSpPr bwMode="auto">
          <a:xfrm>
            <a:off x="5587837" y="5914264"/>
            <a:ext cx="564354" cy="327428"/>
            <a:chOff x="3220" y="8516"/>
            <a:chExt cx="385" cy="382"/>
          </a:xfrm>
        </p:grpSpPr>
        <p:grpSp>
          <p:nvGrpSpPr>
            <p:cNvPr id="2236" name="Group 1466"/>
            <p:cNvGrpSpPr>
              <a:grpSpLocks/>
            </p:cNvGrpSpPr>
            <p:nvPr/>
          </p:nvGrpSpPr>
          <p:grpSpPr bwMode="auto">
            <a:xfrm rot="-186416">
              <a:off x="3220" y="8516"/>
              <a:ext cx="385" cy="295"/>
              <a:chOff x="3181" y="6201"/>
              <a:chExt cx="844" cy="471"/>
            </a:xfrm>
          </p:grpSpPr>
          <p:sp>
            <p:nvSpPr>
              <p:cNvPr id="2238" name="Freeform 1467"/>
              <p:cNvSpPr>
                <a:spLocks/>
              </p:cNvSpPr>
              <p:nvPr/>
            </p:nvSpPr>
            <p:spPr bwMode="auto">
              <a:xfrm flipH="1">
                <a:off x="3181" y="6201"/>
                <a:ext cx="844" cy="471"/>
              </a:xfrm>
              <a:custGeom>
                <a:avLst/>
                <a:gdLst>
                  <a:gd name="T0" fmla="*/ 307 w 1214"/>
                  <a:gd name="T1" fmla="*/ 15 h 738"/>
                  <a:gd name="T2" fmla="*/ 4 w 1214"/>
                  <a:gd name="T3" fmla="*/ 170 h 738"/>
                  <a:gd name="T4" fmla="*/ 90 w 1214"/>
                  <a:gd name="T5" fmla="*/ 287 h 738"/>
                  <a:gd name="T6" fmla="*/ 289 w 1214"/>
                  <a:gd name="T7" fmla="*/ 256 h 738"/>
                  <a:gd name="T8" fmla="*/ 488 w 1214"/>
                  <a:gd name="T9" fmla="*/ 280 h 738"/>
                  <a:gd name="T10" fmla="*/ 557 w 1214"/>
                  <a:gd name="T11" fmla="*/ 122 h 738"/>
                  <a:gd name="T12" fmla="*/ 307 w 1214"/>
                  <a:gd name="T13" fmla="*/ 15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FD57CC"/>
                  </a:gs>
                  <a:gs pos="100000">
                    <a:srgbClr val="FEBEE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47046" fontAlgn="base">
                  <a:spcBef>
                    <a:spcPct val="0"/>
                  </a:spcBef>
                  <a:spcAft>
                    <a:spcPct val="0"/>
                  </a:spcAft>
                </a:pPr>
                <a:endParaRPr lang="hr-HR" sz="800" b="1">
                  <a:solidFill>
                    <a:srgbClr val="000000"/>
                  </a:solidFill>
                </a:endParaRPr>
              </a:p>
            </p:txBody>
          </p:sp>
          <p:sp>
            <p:nvSpPr>
              <p:cNvPr id="2239" name="Oval 1468"/>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37" name="Text Box 1469"/>
            <p:cNvSpPr txBox="1">
              <a:spLocks noChangeArrowheads="1"/>
            </p:cNvSpPr>
            <p:nvPr/>
          </p:nvSpPr>
          <p:spPr bwMode="auto">
            <a:xfrm>
              <a:off x="3250" y="8575"/>
              <a:ext cx="32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p53</a:t>
              </a:r>
            </a:p>
          </p:txBody>
        </p:sp>
      </p:grpSp>
      <p:grpSp>
        <p:nvGrpSpPr>
          <p:cNvPr id="2212" name="Group 1476"/>
          <p:cNvGrpSpPr>
            <a:grpSpLocks/>
          </p:cNvGrpSpPr>
          <p:nvPr/>
        </p:nvGrpSpPr>
        <p:grpSpPr bwMode="auto">
          <a:xfrm>
            <a:off x="606868" y="884571"/>
            <a:ext cx="800357" cy="1036286"/>
            <a:chOff x="414" y="1032"/>
            <a:chExt cx="546" cy="1209"/>
          </a:xfrm>
        </p:grpSpPr>
        <p:grpSp>
          <p:nvGrpSpPr>
            <p:cNvPr id="2232" name="Group 1473"/>
            <p:cNvGrpSpPr>
              <a:grpSpLocks/>
            </p:cNvGrpSpPr>
            <p:nvPr/>
          </p:nvGrpSpPr>
          <p:grpSpPr bwMode="auto">
            <a:xfrm rot="-535995">
              <a:off x="414" y="1032"/>
              <a:ext cx="546" cy="1209"/>
              <a:chOff x="5323" y="181"/>
              <a:chExt cx="518" cy="1146"/>
            </a:xfrm>
          </p:grpSpPr>
          <p:sp>
            <p:nvSpPr>
              <p:cNvPr id="3522" name="Freeform 1474"/>
              <p:cNvSpPr>
                <a:spLocks/>
              </p:cNvSpPr>
              <p:nvPr/>
            </p:nvSpPr>
            <p:spPr bwMode="auto">
              <a:xfrm>
                <a:off x="5323" y="181"/>
                <a:ext cx="518" cy="1146"/>
              </a:xfrm>
              <a:custGeom>
                <a:avLst/>
                <a:gdLst/>
                <a:ahLst/>
                <a:cxnLst>
                  <a:cxn ang="0">
                    <a:pos x="221" y="283"/>
                  </a:cxn>
                  <a:cxn ang="0">
                    <a:pos x="0" y="110"/>
                  </a:cxn>
                  <a:cxn ang="0">
                    <a:pos x="221" y="483"/>
                  </a:cxn>
                  <a:cxn ang="0">
                    <a:pos x="232" y="734"/>
                  </a:cxn>
                  <a:cxn ang="0">
                    <a:pos x="158" y="938"/>
                  </a:cxn>
                  <a:cxn ang="0">
                    <a:pos x="315" y="1112"/>
                  </a:cxn>
                  <a:cxn ang="0">
                    <a:pos x="461" y="926"/>
                  </a:cxn>
                  <a:cxn ang="0">
                    <a:pos x="389" y="739"/>
                  </a:cxn>
                  <a:cxn ang="0">
                    <a:pos x="405" y="485"/>
                  </a:cxn>
                  <a:cxn ang="0">
                    <a:pos x="650" y="176"/>
                  </a:cxn>
                  <a:cxn ang="0">
                    <a:pos x="423" y="291"/>
                  </a:cxn>
                  <a:cxn ang="0">
                    <a:pos x="335" y="1"/>
                  </a:cxn>
                  <a:cxn ang="0">
                    <a:pos x="221" y="283"/>
                  </a:cxn>
                </a:cxnLst>
                <a:rect l="0" t="0" r="r" b="b"/>
                <a:pathLst>
                  <a:path w="653" h="1114">
                    <a:moveTo>
                      <a:pt x="221" y="283"/>
                    </a:moveTo>
                    <a:cubicBezTo>
                      <a:pt x="165" y="302"/>
                      <a:pt x="0" y="77"/>
                      <a:pt x="0" y="110"/>
                    </a:cubicBezTo>
                    <a:cubicBezTo>
                      <a:pt x="0" y="143"/>
                      <a:pt x="183" y="379"/>
                      <a:pt x="221" y="483"/>
                    </a:cubicBezTo>
                    <a:cubicBezTo>
                      <a:pt x="260" y="587"/>
                      <a:pt x="242" y="658"/>
                      <a:pt x="232" y="734"/>
                    </a:cubicBezTo>
                    <a:cubicBezTo>
                      <a:pt x="222" y="810"/>
                      <a:pt x="144" y="875"/>
                      <a:pt x="158" y="938"/>
                    </a:cubicBezTo>
                    <a:cubicBezTo>
                      <a:pt x="172" y="1001"/>
                      <a:pt x="265" y="1114"/>
                      <a:pt x="315" y="1112"/>
                    </a:cubicBezTo>
                    <a:cubicBezTo>
                      <a:pt x="365" y="1110"/>
                      <a:pt x="449" y="988"/>
                      <a:pt x="461" y="926"/>
                    </a:cubicBezTo>
                    <a:cubicBezTo>
                      <a:pt x="473" y="864"/>
                      <a:pt x="398" y="812"/>
                      <a:pt x="389" y="739"/>
                    </a:cubicBezTo>
                    <a:cubicBezTo>
                      <a:pt x="380" y="666"/>
                      <a:pt x="361" y="579"/>
                      <a:pt x="405" y="485"/>
                    </a:cubicBezTo>
                    <a:cubicBezTo>
                      <a:pt x="449" y="391"/>
                      <a:pt x="647" y="208"/>
                      <a:pt x="650" y="176"/>
                    </a:cubicBezTo>
                    <a:cubicBezTo>
                      <a:pt x="653" y="144"/>
                      <a:pt x="475" y="320"/>
                      <a:pt x="423" y="291"/>
                    </a:cubicBezTo>
                    <a:cubicBezTo>
                      <a:pt x="370" y="262"/>
                      <a:pt x="369" y="2"/>
                      <a:pt x="335" y="1"/>
                    </a:cubicBezTo>
                    <a:cubicBezTo>
                      <a:pt x="301" y="0"/>
                      <a:pt x="276" y="265"/>
                      <a:pt x="221" y="283"/>
                    </a:cubicBezTo>
                    <a:close/>
                  </a:path>
                </a:pathLst>
              </a:custGeom>
              <a:gradFill rotWithShape="1">
                <a:gsLst>
                  <a:gs pos="0">
                    <a:schemeClr val="bg1"/>
                  </a:gs>
                  <a:gs pos="100000">
                    <a:srgbClr val="D366FB"/>
                  </a:gs>
                </a:gsLst>
                <a:lin ang="5400000" scaled="1"/>
              </a:gradFill>
              <a:ln w="9525">
                <a:noFill/>
                <a:round/>
                <a:headEnd/>
                <a:tailEnd/>
              </a:ln>
              <a:effectLst>
                <a:prstShdw prst="shdw17" dist="17961" dir="2700000">
                  <a:schemeClr val="bg1">
                    <a:gamma/>
                    <a:shade val="60000"/>
                    <a:invGamma/>
                  </a:schemeClr>
                </a:prstShdw>
              </a:effectLst>
            </p:spPr>
            <p:txBody>
              <a:bodyPr/>
              <a:lstStyle/>
              <a:p>
                <a:pPr defTabSz="647046" fontAlgn="base">
                  <a:spcBef>
                    <a:spcPct val="0"/>
                  </a:spcBef>
                  <a:spcAft>
                    <a:spcPct val="0"/>
                  </a:spcAft>
                  <a:defRPr/>
                </a:pPr>
                <a:endParaRPr lang="en-US" sz="800" b="1">
                  <a:solidFill>
                    <a:srgbClr val="000000"/>
                  </a:solidFill>
                </a:endParaRPr>
              </a:p>
            </p:txBody>
          </p:sp>
          <p:sp>
            <p:nvSpPr>
              <p:cNvPr id="2235" name="Oval 1475"/>
              <p:cNvSpPr>
                <a:spLocks noChangeArrowheads="1"/>
              </p:cNvSpPr>
              <p:nvPr/>
            </p:nvSpPr>
            <p:spPr bwMode="auto">
              <a:xfrm rot="5227417">
                <a:off x="5216" y="805"/>
                <a:ext cx="707" cy="207"/>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33" name="Text Box 716"/>
            <p:cNvSpPr txBox="1">
              <a:spLocks noChangeArrowheads="1"/>
            </p:cNvSpPr>
            <p:nvPr/>
          </p:nvSpPr>
          <p:spPr bwMode="auto">
            <a:xfrm rot="20861103">
              <a:off x="444" y="1317"/>
              <a:ext cx="40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a:solidFill>
                    <a:srgbClr val="000000"/>
                  </a:solidFill>
                </a:rPr>
                <a:t>Fas</a:t>
              </a:r>
            </a:p>
          </p:txBody>
        </p:sp>
      </p:grpSp>
      <p:grpSp>
        <p:nvGrpSpPr>
          <p:cNvPr id="2213" name="Group 718"/>
          <p:cNvGrpSpPr>
            <a:grpSpLocks/>
          </p:cNvGrpSpPr>
          <p:nvPr/>
        </p:nvGrpSpPr>
        <p:grpSpPr bwMode="auto">
          <a:xfrm rot="-1294278">
            <a:off x="567286" y="695147"/>
            <a:ext cx="621522" cy="474857"/>
            <a:chOff x="475" y="411"/>
            <a:chExt cx="430" cy="1026"/>
          </a:xfrm>
        </p:grpSpPr>
        <p:grpSp>
          <p:nvGrpSpPr>
            <p:cNvPr id="2228" name="Group 705"/>
            <p:cNvGrpSpPr>
              <a:grpSpLocks/>
            </p:cNvGrpSpPr>
            <p:nvPr/>
          </p:nvGrpSpPr>
          <p:grpSpPr bwMode="auto">
            <a:xfrm rot="1006449" flipV="1">
              <a:off x="491" y="411"/>
              <a:ext cx="414" cy="1026"/>
              <a:chOff x="3000" y="6834"/>
              <a:chExt cx="786" cy="540"/>
            </a:xfrm>
          </p:grpSpPr>
          <p:sp>
            <p:nvSpPr>
              <p:cNvPr id="2230" name="Freeform 706"/>
              <p:cNvSpPr>
                <a:spLocks/>
              </p:cNvSpPr>
              <p:nvPr/>
            </p:nvSpPr>
            <p:spPr bwMode="auto">
              <a:xfrm>
                <a:off x="3000" y="6834"/>
                <a:ext cx="786" cy="540"/>
              </a:xfrm>
              <a:custGeom>
                <a:avLst/>
                <a:gdLst>
                  <a:gd name="T0" fmla="*/ 426 w 786"/>
                  <a:gd name="T1" fmla="*/ 108 h 540"/>
                  <a:gd name="T2" fmla="*/ 96 w 786"/>
                  <a:gd name="T3" fmla="*/ 48 h 540"/>
                  <a:gd name="T4" fmla="*/ 114 w 786"/>
                  <a:gd name="T5" fmla="*/ 330 h 540"/>
                  <a:gd name="T6" fmla="*/ 426 w 786"/>
                  <a:gd name="T7" fmla="*/ 540 h 540"/>
                  <a:gd name="T8" fmla="*/ 720 w 786"/>
                  <a:gd name="T9" fmla="*/ 312 h 540"/>
                  <a:gd name="T10" fmla="*/ 726 w 786"/>
                  <a:gd name="T11" fmla="*/ 48 h 540"/>
                  <a:gd name="T12" fmla="*/ 426 w 786"/>
                  <a:gd name="T13" fmla="*/ 108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00FF00"/>
                  </a:gs>
                  <a:gs pos="100000">
                    <a:srgbClr val="9FFF9F"/>
                  </a:gs>
                </a:gsLst>
                <a:lin ang="2700000" scaled="1"/>
              </a:gradFill>
              <a:ln w="9525">
                <a:solidFill>
                  <a:srgbClr val="000000">
                    <a:alpha val="45097"/>
                  </a:srgbClr>
                </a:solidFill>
                <a:round/>
                <a:headEnd/>
                <a:tailEnd/>
              </a:ln>
            </p:spPr>
            <p:txBody>
              <a:bodyPr wrap="none" anchor="ctr"/>
              <a:lstStyle/>
              <a:p>
                <a:pPr defTabSz="647046" fontAlgn="base">
                  <a:spcBef>
                    <a:spcPct val="0"/>
                  </a:spcBef>
                  <a:spcAft>
                    <a:spcPct val="0"/>
                  </a:spcAft>
                </a:pPr>
                <a:endParaRPr lang="hr-HR" sz="800" b="1">
                  <a:solidFill>
                    <a:srgbClr val="000000"/>
                  </a:solidFill>
                </a:endParaRPr>
              </a:p>
            </p:txBody>
          </p:sp>
          <p:sp>
            <p:nvSpPr>
              <p:cNvPr id="2231" name="Oval 707"/>
              <p:cNvSpPr>
                <a:spLocks noChangeArrowheads="1"/>
              </p:cNvSpPr>
              <p:nvPr/>
            </p:nvSpPr>
            <p:spPr bwMode="auto">
              <a:xfrm rot="-592639">
                <a:off x="3377" y="7212"/>
                <a:ext cx="243" cy="109"/>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29" name="Text Box 715"/>
            <p:cNvSpPr txBox="1">
              <a:spLocks noChangeArrowheads="1"/>
            </p:cNvSpPr>
            <p:nvPr/>
          </p:nvSpPr>
          <p:spPr bwMode="auto">
            <a:xfrm rot="571246">
              <a:off x="475" y="715"/>
              <a:ext cx="401"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dirty="0" err="1">
                  <a:solidFill>
                    <a:srgbClr val="000000"/>
                  </a:solidFill>
                </a:rPr>
                <a:t>FasL</a:t>
              </a:r>
              <a:endParaRPr lang="en-US" dirty="0">
                <a:solidFill>
                  <a:srgbClr val="000000"/>
                </a:solidFill>
              </a:endParaRPr>
            </a:p>
          </p:txBody>
        </p:sp>
      </p:grpSp>
      <p:grpSp>
        <p:nvGrpSpPr>
          <p:cNvPr id="2214" name="Group 47"/>
          <p:cNvGrpSpPr>
            <a:grpSpLocks/>
          </p:cNvGrpSpPr>
          <p:nvPr/>
        </p:nvGrpSpPr>
        <p:grpSpPr bwMode="auto">
          <a:xfrm rot="-1966038">
            <a:off x="838973" y="1667825"/>
            <a:ext cx="674293" cy="261246"/>
            <a:chOff x="479" y="4010"/>
            <a:chExt cx="490" cy="355"/>
          </a:xfrm>
        </p:grpSpPr>
        <p:grpSp>
          <p:nvGrpSpPr>
            <p:cNvPr id="2224" name="Group 48"/>
            <p:cNvGrpSpPr>
              <a:grpSpLocks/>
            </p:cNvGrpSpPr>
            <p:nvPr/>
          </p:nvGrpSpPr>
          <p:grpSpPr bwMode="auto">
            <a:xfrm rot="203243">
              <a:off x="479" y="4047"/>
              <a:ext cx="490" cy="304"/>
              <a:chOff x="4489" y="2452"/>
              <a:chExt cx="539" cy="338"/>
            </a:xfrm>
          </p:grpSpPr>
          <p:sp>
            <p:nvSpPr>
              <p:cNvPr id="2226" name="Freeform 49"/>
              <p:cNvSpPr>
                <a:spLocks/>
              </p:cNvSpPr>
              <p:nvPr/>
            </p:nvSpPr>
            <p:spPr bwMode="auto">
              <a:xfrm rot="328195">
                <a:off x="4489" y="2452"/>
                <a:ext cx="539" cy="338"/>
              </a:xfrm>
              <a:custGeom>
                <a:avLst/>
                <a:gdLst>
                  <a:gd name="T0" fmla="*/ 96 w 537"/>
                  <a:gd name="T1" fmla="*/ 85 h 314"/>
                  <a:gd name="T2" fmla="*/ 254 w 537"/>
                  <a:gd name="T3" fmla="*/ 5 h 314"/>
                  <a:gd name="T4" fmla="*/ 448 w 537"/>
                  <a:gd name="T5" fmla="*/ 47 h 314"/>
                  <a:gd name="T6" fmla="*/ 536 w 537"/>
                  <a:gd name="T7" fmla="*/ 172 h 314"/>
                  <a:gd name="T8" fmla="*/ 420 w 537"/>
                  <a:gd name="T9" fmla="*/ 312 h 314"/>
                  <a:gd name="T10" fmla="*/ 154 w 537"/>
                  <a:gd name="T11" fmla="*/ 349 h 314"/>
                  <a:gd name="T12" fmla="*/ 9 w 537"/>
                  <a:gd name="T13" fmla="*/ 219 h 314"/>
                  <a:gd name="T14" fmla="*/ 96 w 537"/>
                  <a:gd name="T15" fmla="*/ 85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247FFA"/>
                  </a:gs>
                  <a:gs pos="100000">
                    <a:srgbClr val="6CAAF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hr-HR" sz="800" b="1">
                  <a:solidFill>
                    <a:srgbClr val="000000"/>
                  </a:solidFill>
                </a:endParaRPr>
              </a:p>
            </p:txBody>
          </p:sp>
          <p:sp>
            <p:nvSpPr>
              <p:cNvPr id="2227" name="Oval 50"/>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47046" fontAlgn="base">
                  <a:spcBef>
                    <a:spcPct val="0"/>
                  </a:spcBef>
                  <a:spcAft>
                    <a:spcPct val="0"/>
                  </a:spcAft>
                </a:pPr>
                <a:endParaRPr lang="sr-Latn-RS" b="1">
                  <a:solidFill>
                    <a:srgbClr val="8B8B8B"/>
                  </a:solidFill>
                </a:endParaRPr>
              </a:p>
            </p:txBody>
          </p:sp>
        </p:grpSp>
        <p:sp>
          <p:nvSpPr>
            <p:cNvPr id="2225" name="Text Box 51"/>
            <p:cNvSpPr txBox="1">
              <a:spLocks noChangeArrowheads="1"/>
            </p:cNvSpPr>
            <p:nvPr/>
          </p:nvSpPr>
          <p:spPr bwMode="auto">
            <a:xfrm>
              <a:off x="511" y="4010"/>
              <a:ext cx="427"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sz="1100" dirty="0">
                  <a:solidFill>
                    <a:srgbClr val="000000"/>
                  </a:solidFill>
                </a:rPr>
                <a:t>FADD</a:t>
              </a:r>
            </a:p>
          </p:txBody>
        </p:sp>
      </p:grpSp>
      <p:grpSp>
        <p:nvGrpSpPr>
          <p:cNvPr id="2215" name="Group 1477"/>
          <p:cNvGrpSpPr>
            <a:grpSpLocks/>
          </p:cNvGrpSpPr>
          <p:nvPr/>
        </p:nvGrpSpPr>
        <p:grpSpPr bwMode="auto">
          <a:xfrm>
            <a:off x="3830280" y="6443147"/>
            <a:ext cx="599534" cy="240857"/>
            <a:chOff x="4501" y="3765"/>
            <a:chExt cx="481" cy="281"/>
          </a:xfrm>
        </p:grpSpPr>
        <p:sp>
          <p:nvSpPr>
            <p:cNvPr id="2222" name="AutoShape 1478"/>
            <p:cNvSpPr>
              <a:spLocks noChangeArrowheads="1"/>
            </p:cNvSpPr>
            <p:nvPr/>
          </p:nvSpPr>
          <p:spPr bwMode="auto">
            <a:xfrm>
              <a:off x="4501" y="3765"/>
              <a:ext cx="481" cy="281"/>
            </a:xfrm>
            <a:prstGeom prst="octagon">
              <a:avLst>
                <a:gd name="adj" fmla="val 30806"/>
              </a:avLst>
            </a:prstGeom>
            <a:gradFill rotWithShape="1">
              <a:gsLst>
                <a:gs pos="0">
                  <a:srgbClr val="007068"/>
                </a:gs>
                <a:gs pos="50000">
                  <a:srgbClr val="00FFEA"/>
                </a:gs>
                <a:gs pos="100000">
                  <a:srgbClr val="007068"/>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sp>
          <p:nvSpPr>
            <p:cNvPr id="2223" name="Oval 1479"/>
            <p:cNvSpPr>
              <a:spLocks noChangeArrowheads="1"/>
            </p:cNvSpPr>
            <p:nvPr/>
          </p:nvSpPr>
          <p:spPr bwMode="auto">
            <a:xfrm rot="-123334">
              <a:off x="4733" y="3862"/>
              <a:ext cx="248" cy="15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47046" fontAlgn="base">
                <a:spcBef>
                  <a:spcPct val="0"/>
                </a:spcBef>
                <a:spcAft>
                  <a:spcPct val="0"/>
                </a:spcAft>
              </a:pPr>
              <a:endParaRPr lang="sr-Latn-RS" sz="800" b="1">
                <a:solidFill>
                  <a:srgbClr val="000000"/>
                </a:solidFill>
              </a:endParaRPr>
            </a:p>
          </p:txBody>
        </p:sp>
      </p:grpSp>
      <p:sp>
        <p:nvSpPr>
          <p:cNvPr id="2216" name="Text Box 268"/>
          <p:cNvSpPr txBox="1">
            <a:spLocks noChangeArrowheads="1"/>
          </p:cNvSpPr>
          <p:nvPr/>
        </p:nvSpPr>
        <p:spPr bwMode="auto">
          <a:xfrm>
            <a:off x="3849338" y="6498857"/>
            <a:ext cx="551161" cy="24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4700" tIns="32348" rIns="64700" bIns="32348">
            <a:spAutoFit/>
          </a:bodyPr>
          <a:lstStyle>
            <a:lvl1pPr defTabSz="1285875" eaLnBrk="0" hangingPunct="0">
              <a:defRPr sz="1200" b="1">
                <a:solidFill>
                  <a:schemeClr val="tx1"/>
                </a:solidFill>
                <a:latin typeface="Arial" charset="0"/>
              </a:defRPr>
            </a:lvl1pPr>
            <a:lvl2pPr marL="742950" indent="-285750" defTabSz="1285875" eaLnBrk="0" hangingPunct="0">
              <a:defRPr sz="1200" b="1">
                <a:solidFill>
                  <a:schemeClr val="tx1"/>
                </a:solidFill>
                <a:latin typeface="Arial" charset="0"/>
              </a:defRPr>
            </a:lvl2pPr>
            <a:lvl3pPr marL="1143000" indent="-228600" defTabSz="1285875" eaLnBrk="0" hangingPunct="0">
              <a:defRPr sz="1200" b="1">
                <a:solidFill>
                  <a:schemeClr val="tx1"/>
                </a:solidFill>
                <a:latin typeface="Arial" charset="0"/>
              </a:defRPr>
            </a:lvl3pPr>
            <a:lvl4pPr marL="1600200" indent="-228600" defTabSz="1285875" eaLnBrk="0" hangingPunct="0">
              <a:defRPr sz="1200" b="1">
                <a:solidFill>
                  <a:schemeClr val="tx1"/>
                </a:solidFill>
                <a:latin typeface="Arial" charset="0"/>
              </a:defRPr>
            </a:lvl4pPr>
            <a:lvl5pPr marL="2057400" indent="-228600" defTabSz="1285875" eaLnBrk="0" hangingPunct="0">
              <a:defRPr sz="1200" b="1">
                <a:solidFill>
                  <a:schemeClr val="tx1"/>
                </a:solidFill>
                <a:latin typeface="Arial" charset="0"/>
              </a:defRPr>
            </a:lvl5pPr>
            <a:lvl6pPr marL="2514600" indent="-228600" defTabSz="1285875" eaLnBrk="0" fontAlgn="base" hangingPunct="0">
              <a:spcBef>
                <a:spcPct val="0"/>
              </a:spcBef>
              <a:spcAft>
                <a:spcPct val="0"/>
              </a:spcAft>
              <a:defRPr sz="1200" b="1">
                <a:solidFill>
                  <a:schemeClr val="tx1"/>
                </a:solidFill>
                <a:latin typeface="Arial" charset="0"/>
              </a:defRPr>
            </a:lvl6pPr>
            <a:lvl7pPr marL="2971800" indent="-228600" defTabSz="1285875" eaLnBrk="0" fontAlgn="base" hangingPunct="0">
              <a:spcBef>
                <a:spcPct val="0"/>
              </a:spcBef>
              <a:spcAft>
                <a:spcPct val="0"/>
              </a:spcAft>
              <a:defRPr sz="1200" b="1">
                <a:solidFill>
                  <a:schemeClr val="tx1"/>
                </a:solidFill>
                <a:latin typeface="Arial" charset="0"/>
              </a:defRPr>
            </a:lvl7pPr>
            <a:lvl8pPr marL="3429000" indent="-228600" defTabSz="1285875" eaLnBrk="0" fontAlgn="base" hangingPunct="0">
              <a:spcBef>
                <a:spcPct val="0"/>
              </a:spcBef>
              <a:spcAft>
                <a:spcPct val="0"/>
              </a:spcAft>
              <a:defRPr sz="1200" b="1">
                <a:solidFill>
                  <a:schemeClr val="tx1"/>
                </a:solidFill>
                <a:latin typeface="Arial" charset="0"/>
              </a:defRPr>
            </a:lvl8pPr>
            <a:lvl9pPr marL="3886200" indent="-228600" defTabSz="1285875" eaLnBrk="0" fontAlgn="base" hangingPunct="0">
              <a:spcBef>
                <a:spcPct val="0"/>
              </a:spcBef>
              <a:spcAft>
                <a:spcPct val="0"/>
              </a:spcAft>
              <a:defRPr sz="1200" b="1">
                <a:solidFill>
                  <a:schemeClr val="tx1"/>
                </a:solidFill>
                <a:latin typeface="Arial" charset="0"/>
              </a:defRPr>
            </a:lvl9pPr>
          </a:lstStyle>
          <a:p>
            <a:pPr algn="ctr" eaLnBrk="1" fontAlgn="base" hangingPunct="1">
              <a:spcBef>
                <a:spcPct val="0"/>
              </a:spcBef>
              <a:spcAft>
                <a:spcPct val="0"/>
              </a:spcAft>
            </a:pPr>
            <a:r>
              <a:rPr lang="en-US">
                <a:solidFill>
                  <a:srgbClr val="000000"/>
                </a:solidFill>
              </a:rPr>
              <a:t>Chk2</a:t>
            </a:r>
          </a:p>
        </p:txBody>
      </p:sp>
    </p:spTree>
    <p:extLst>
      <p:ext uri="{BB962C8B-B14F-4D97-AF65-F5344CB8AC3E}">
        <p14:creationId xmlns:p14="http://schemas.microsoft.com/office/powerpoint/2010/main" val="4057601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93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0"/>
            <a:ext cx="1368152" cy="769441"/>
          </a:xfrm>
          <a:prstGeom prst="rect">
            <a:avLst/>
          </a:prstGeom>
          <a:noFill/>
        </p:spPr>
        <p:txBody>
          <a:bodyPr wrap="square" rtlCol="0">
            <a:spAutoFit/>
          </a:bodyPr>
          <a:lstStyle/>
          <a:p>
            <a:r>
              <a:rPr lang="hr-HR" sz="4400" dirty="0" smtClean="0"/>
              <a:t>1906</a:t>
            </a:r>
            <a:endParaRPr lang="en-US" sz="4400" dirty="0"/>
          </a:p>
        </p:txBody>
      </p:sp>
      <p:sp>
        <p:nvSpPr>
          <p:cNvPr id="2" name="TextBox 1"/>
          <p:cNvSpPr txBox="1"/>
          <p:nvPr/>
        </p:nvSpPr>
        <p:spPr>
          <a:xfrm>
            <a:off x="7257522" y="6488668"/>
            <a:ext cx="1886478" cy="369332"/>
          </a:xfrm>
          <a:prstGeom prst="rect">
            <a:avLst/>
          </a:prstGeom>
          <a:noFill/>
        </p:spPr>
        <p:txBody>
          <a:bodyPr wrap="none" rtlCol="0">
            <a:spAutoFit/>
          </a:bodyPr>
          <a:lstStyle/>
          <a:p>
            <a:r>
              <a:rPr lang="hr-HR" dirty="0" err="1" smtClean="0"/>
              <a:t>Alzheimer</a:t>
            </a:r>
            <a:r>
              <a:rPr lang="hr-HR" dirty="0" smtClean="0"/>
              <a:t>, </a:t>
            </a:r>
            <a:r>
              <a:rPr lang="hr-HR" dirty="0" err="1" smtClean="0"/>
              <a:t>Fischer</a:t>
            </a:r>
            <a:endParaRPr lang="en-US" dirty="0"/>
          </a:p>
        </p:txBody>
      </p:sp>
    </p:spTree>
    <p:extLst>
      <p:ext uri="{BB962C8B-B14F-4D97-AF65-F5344CB8AC3E}">
        <p14:creationId xmlns:p14="http://schemas.microsoft.com/office/powerpoint/2010/main" val="3582181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291"/>
          <p:cNvSpPr>
            <a:spLocks noGrp="1" noChangeArrowheads="1"/>
          </p:cNvSpPr>
          <p:nvPr>
            <p:ph type="ctrTitle"/>
          </p:nvPr>
        </p:nvSpPr>
        <p:spPr>
          <a:xfrm>
            <a:off x="2917815" y="132041"/>
            <a:ext cx="6478721" cy="272623"/>
          </a:xfrm>
        </p:spPr>
        <p:txBody>
          <a:bodyPr/>
          <a:lstStyle/>
          <a:p>
            <a:pPr eaLnBrk="1" hangingPunct="1"/>
            <a:r>
              <a:rPr lang="hr-HR" sz="1200" b="1" dirty="0" smtClean="0">
                <a:solidFill>
                  <a:srgbClr val="FFFF3B"/>
                </a:solidFill>
              </a:rPr>
              <a:t>Unutarnji put aktivacije </a:t>
            </a:r>
            <a:r>
              <a:rPr lang="hr-HR" sz="1200" b="1" dirty="0" err="1" smtClean="0">
                <a:solidFill>
                  <a:srgbClr val="FFFF3B"/>
                </a:solidFill>
              </a:rPr>
              <a:t>apoptoze</a:t>
            </a:r>
            <a:r>
              <a:rPr lang="hr-HR" sz="1200" b="1" dirty="0" smtClean="0">
                <a:solidFill>
                  <a:srgbClr val="FFFF3B"/>
                </a:solidFill>
              </a:rPr>
              <a:t> (</a:t>
            </a:r>
            <a:r>
              <a:rPr lang="en-US" sz="1200" b="1" dirty="0" smtClean="0">
                <a:solidFill>
                  <a:srgbClr val="FFFF3B"/>
                </a:solidFill>
              </a:rPr>
              <a:t>„</a:t>
            </a:r>
            <a:r>
              <a:rPr lang="hr-HR" sz="1200" b="1" dirty="0" err="1" smtClean="0">
                <a:solidFill>
                  <a:srgbClr val="FFFF3B"/>
                </a:solidFill>
              </a:rPr>
              <a:t>Intrinsic</a:t>
            </a:r>
            <a:r>
              <a:rPr lang="hr-HR" sz="1200" b="1" dirty="0" smtClean="0">
                <a:solidFill>
                  <a:srgbClr val="FFFF3B"/>
                </a:solidFill>
              </a:rPr>
              <a:t>" </a:t>
            </a:r>
            <a:r>
              <a:rPr lang="hr-HR" sz="1200" b="1" dirty="0" err="1" smtClean="0">
                <a:solidFill>
                  <a:srgbClr val="FFFF3B"/>
                </a:solidFill>
              </a:rPr>
              <a:t>pathway</a:t>
            </a:r>
            <a:r>
              <a:rPr lang="hr-HR" sz="1200" b="1" dirty="0" smtClean="0">
                <a:solidFill>
                  <a:srgbClr val="FFFF3B"/>
                </a:solidFill>
              </a:rPr>
              <a:t> -  /m</a:t>
            </a:r>
            <a:r>
              <a:rPr lang="en-US" sz="1200" b="1" dirty="0" err="1" smtClean="0">
                <a:solidFill>
                  <a:srgbClr val="FFFF3B"/>
                </a:solidFill>
              </a:rPr>
              <a:t>itochondrial</a:t>
            </a:r>
            <a:r>
              <a:rPr lang="hr-HR" sz="1200" b="1" dirty="0">
                <a:solidFill>
                  <a:srgbClr val="FFFF3B"/>
                </a:solidFill>
              </a:rPr>
              <a:t>/</a:t>
            </a:r>
            <a:r>
              <a:rPr lang="en-US" sz="1200" b="1" dirty="0" smtClean="0">
                <a:solidFill>
                  <a:srgbClr val="FFFF3B"/>
                </a:solidFill>
              </a:rPr>
              <a:t> </a:t>
            </a:r>
            <a:r>
              <a:rPr lang="hr-HR" sz="1200" b="1" dirty="0">
                <a:solidFill>
                  <a:srgbClr val="FFFF3B"/>
                </a:solidFill>
              </a:rPr>
              <a:t>a</a:t>
            </a:r>
            <a:r>
              <a:rPr lang="en-US" sz="1200" b="1" dirty="0" err="1" smtClean="0">
                <a:solidFill>
                  <a:srgbClr val="FFFF3B"/>
                </a:solidFill>
              </a:rPr>
              <a:t>poptosis</a:t>
            </a:r>
            <a:r>
              <a:rPr lang="hr-HR" sz="1200" b="1" dirty="0" smtClean="0">
                <a:solidFill>
                  <a:srgbClr val="FFFF3B"/>
                </a:solidFill>
              </a:rPr>
              <a:t>)</a:t>
            </a:r>
            <a:r>
              <a:rPr lang="en-US" sz="1500" b="1" dirty="0">
                <a:solidFill>
                  <a:srgbClr val="FFFF3B"/>
                </a:solidFill>
              </a:rPr>
              <a:t/>
            </a:r>
            <a:br>
              <a:rPr lang="en-US" sz="1500" b="1" dirty="0">
                <a:solidFill>
                  <a:srgbClr val="FFFF3B"/>
                </a:solidFill>
              </a:rPr>
            </a:br>
            <a:endParaRPr lang="en-US" sz="1500" b="1" dirty="0">
              <a:solidFill>
                <a:srgbClr val="FFFF3B"/>
              </a:solidFill>
            </a:endParaRPr>
          </a:p>
        </p:txBody>
      </p:sp>
      <p:sp>
        <p:nvSpPr>
          <p:cNvPr id="2051" name="Freeform 1651"/>
          <p:cNvSpPr>
            <a:spLocks/>
          </p:cNvSpPr>
          <p:nvPr/>
        </p:nvSpPr>
        <p:spPr bwMode="auto">
          <a:xfrm>
            <a:off x="-32249" y="1164515"/>
            <a:ext cx="9264200" cy="5770216"/>
          </a:xfrm>
          <a:custGeom>
            <a:avLst/>
            <a:gdLst>
              <a:gd name="T0" fmla="*/ 2147483647 w 6356"/>
              <a:gd name="T1" fmla="*/ 2147483647 h 6392"/>
              <a:gd name="T2" fmla="*/ 2147483647 w 6356"/>
              <a:gd name="T3" fmla="*/ 2147483647 h 6392"/>
              <a:gd name="T4" fmla="*/ 2147483647 w 6356"/>
              <a:gd name="T5" fmla="*/ 2147483647 h 6392"/>
              <a:gd name="T6" fmla="*/ 2147483647 w 6356"/>
              <a:gd name="T7" fmla="*/ 2147483647 h 6392"/>
              <a:gd name="T8" fmla="*/ 2147483647 w 6356"/>
              <a:gd name="T9" fmla="*/ 2147483647 h 6392"/>
              <a:gd name="T10" fmla="*/ 2147483647 w 6356"/>
              <a:gd name="T11" fmla="*/ 2147483647 h 6392"/>
              <a:gd name="T12" fmla="*/ 0 60000 65536"/>
              <a:gd name="T13" fmla="*/ 0 60000 65536"/>
              <a:gd name="T14" fmla="*/ 0 60000 65536"/>
              <a:gd name="T15" fmla="*/ 0 60000 65536"/>
              <a:gd name="T16" fmla="*/ 0 60000 65536"/>
              <a:gd name="T17" fmla="*/ 0 60000 65536"/>
              <a:gd name="T18" fmla="*/ 0 w 6356"/>
              <a:gd name="T19" fmla="*/ 0 h 6392"/>
              <a:gd name="T20" fmla="*/ 6356 w 6356"/>
              <a:gd name="T21" fmla="*/ 6392 h 6392"/>
            </a:gdLst>
            <a:ahLst/>
            <a:cxnLst>
              <a:cxn ang="T12">
                <a:pos x="T0" y="T1"/>
              </a:cxn>
              <a:cxn ang="T13">
                <a:pos x="T2" y="T3"/>
              </a:cxn>
              <a:cxn ang="T14">
                <a:pos x="T4" y="T5"/>
              </a:cxn>
              <a:cxn ang="T15">
                <a:pos x="T6" y="T7"/>
              </a:cxn>
              <a:cxn ang="T16">
                <a:pos x="T8" y="T9"/>
              </a:cxn>
              <a:cxn ang="T17">
                <a:pos x="T10" y="T11"/>
              </a:cxn>
            </a:cxnLst>
            <a:rect l="T18" t="T19" r="T20" b="T21"/>
            <a:pathLst>
              <a:path w="6356" h="6392">
                <a:moveTo>
                  <a:pt x="10" y="731"/>
                </a:moveTo>
                <a:cubicBezTo>
                  <a:pt x="20" y="3492"/>
                  <a:pt x="0" y="5006"/>
                  <a:pt x="10" y="6344"/>
                </a:cubicBezTo>
                <a:cubicBezTo>
                  <a:pt x="2479" y="6392"/>
                  <a:pt x="3214" y="6364"/>
                  <a:pt x="6317" y="6335"/>
                </a:cubicBezTo>
                <a:cubicBezTo>
                  <a:pt x="6337" y="3982"/>
                  <a:pt x="6356" y="2635"/>
                  <a:pt x="6336" y="781"/>
                </a:cubicBezTo>
                <a:cubicBezTo>
                  <a:pt x="4677" y="9"/>
                  <a:pt x="3661" y="38"/>
                  <a:pt x="3134" y="19"/>
                </a:cubicBezTo>
                <a:cubicBezTo>
                  <a:pt x="2607" y="0"/>
                  <a:pt x="947" y="243"/>
                  <a:pt x="10" y="731"/>
                </a:cubicBezTo>
                <a:close/>
              </a:path>
            </a:pathLst>
          </a:custGeom>
          <a:gradFill rotWithShape="1">
            <a:gsLst>
              <a:gs pos="0">
                <a:schemeClr val="tx2"/>
              </a:gs>
              <a:gs pos="100000">
                <a:srgbClr val="2981D1"/>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pic>
        <p:nvPicPr>
          <p:cNvPr id="2052" name="Picture 2173" descr="Smooth ER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31178">
            <a:off x="811401" y="4610480"/>
            <a:ext cx="2173761" cy="195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Nucleus"/>
          <p:cNvPicPr>
            <a:picLocks noChangeAspect="1" noChangeArrowheads="1"/>
          </p:cNvPicPr>
          <p:nvPr/>
        </p:nvPicPr>
        <p:blipFill>
          <a:blip r:embed="rId4">
            <a:extLst>
              <a:ext uri="{28A0092B-C50C-407E-A947-70E740481C1C}">
                <a14:useLocalDpi xmlns:a14="http://schemas.microsoft.com/office/drawing/2010/main" val="0"/>
              </a:ext>
            </a:extLst>
          </a:blip>
          <a:srcRect b="50867"/>
          <a:stretch>
            <a:fillRect/>
          </a:stretch>
        </p:blipFill>
        <p:spPr bwMode="auto">
          <a:xfrm>
            <a:off x="1871898" y="5001095"/>
            <a:ext cx="6527449" cy="190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Freeform 1608"/>
          <p:cNvSpPr>
            <a:spLocks/>
          </p:cNvSpPr>
          <p:nvPr/>
        </p:nvSpPr>
        <p:spPr bwMode="auto">
          <a:xfrm>
            <a:off x="6420444" y="4224753"/>
            <a:ext cx="549696" cy="1221387"/>
          </a:xfrm>
          <a:custGeom>
            <a:avLst/>
            <a:gdLst>
              <a:gd name="T0" fmla="*/ 316 w 375"/>
              <a:gd name="T1" fmla="*/ 1353 h 1353"/>
              <a:gd name="T2" fmla="*/ 0 w 375"/>
              <a:gd name="T3" fmla="*/ 0 h 1353"/>
              <a:gd name="T4" fmla="*/ 0 60000 65536"/>
              <a:gd name="T5" fmla="*/ 0 60000 65536"/>
            </a:gdLst>
            <a:ahLst/>
            <a:cxnLst>
              <a:cxn ang="T4">
                <a:pos x="T0" y="T1"/>
              </a:cxn>
              <a:cxn ang="T5">
                <a:pos x="T2" y="T3"/>
              </a:cxn>
            </a:cxnLst>
            <a:rect l="0" t="0" r="r" b="b"/>
            <a:pathLst>
              <a:path w="375" h="1353">
                <a:moveTo>
                  <a:pt x="316" y="1353"/>
                </a:moveTo>
                <a:cubicBezTo>
                  <a:pt x="375" y="952"/>
                  <a:pt x="58" y="830"/>
                  <a:pt x="0" y="0"/>
                </a:cubicBezTo>
              </a:path>
            </a:pathLst>
          </a:custGeom>
          <a:noFill/>
          <a:ln w="31750" cap="flat" cmpd="sng">
            <a:solidFill>
              <a:srgbClr val="FFFF00"/>
            </a:solidFill>
            <a:prstDash val="solid"/>
            <a:round/>
            <a:headEnd type="none" w="med" len="med"/>
            <a:tailEnd type="triangle" w="med" len="lg"/>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55" name="Freeform 1633"/>
          <p:cNvSpPr>
            <a:spLocks/>
          </p:cNvSpPr>
          <p:nvPr/>
        </p:nvSpPr>
        <p:spPr bwMode="auto">
          <a:xfrm>
            <a:off x="-27852" y="-19859"/>
            <a:ext cx="2571110" cy="888281"/>
          </a:xfrm>
          <a:custGeom>
            <a:avLst/>
            <a:gdLst>
              <a:gd name="T0" fmla="*/ 2147483647 w 1754"/>
              <a:gd name="T1" fmla="*/ 2147483647 h 984"/>
              <a:gd name="T2" fmla="*/ 2147483647 w 1754"/>
              <a:gd name="T3" fmla="*/ 2147483647 h 984"/>
              <a:gd name="T4" fmla="*/ 2147483647 w 1754"/>
              <a:gd name="T5" fmla="*/ 2147483647 h 984"/>
              <a:gd name="T6" fmla="*/ 2147483647 w 1754"/>
              <a:gd name="T7" fmla="*/ 2147483647 h 984"/>
              <a:gd name="T8" fmla="*/ 0 60000 65536"/>
              <a:gd name="T9" fmla="*/ 0 60000 65536"/>
              <a:gd name="T10" fmla="*/ 0 60000 65536"/>
              <a:gd name="T11" fmla="*/ 0 60000 65536"/>
              <a:gd name="T12" fmla="*/ 0 w 1754"/>
              <a:gd name="T13" fmla="*/ 0 h 984"/>
              <a:gd name="T14" fmla="*/ 1754 w 1754"/>
              <a:gd name="T15" fmla="*/ 984 h 984"/>
            </a:gdLst>
            <a:ahLst/>
            <a:cxnLst>
              <a:cxn ang="T8">
                <a:pos x="T0" y="T1"/>
              </a:cxn>
              <a:cxn ang="T9">
                <a:pos x="T2" y="T3"/>
              </a:cxn>
              <a:cxn ang="T10">
                <a:pos x="T4" y="T5"/>
              </a:cxn>
              <a:cxn ang="T11">
                <a:pos x="T6" y="T7"/>
              </a:cxn>
            </a:cxnLst>
            <a:rect l="T12" t="T13" r="T14" b="T15"/>
            <a:pathLst>
              <a:path w="1754" h="984">
                <a:moveTo>
                  <a:pt x="4" y="984"/>
                </a:moveTo>
                <a:cubicBezTo>
                  <a:pt x="12" y="736"/>
                  <a:pt x="0" y="456"/>
                  <a:pt x="6" y="12"/>
                </a:cubicBezTo>
                <a:cubicBezTo>
                  <a:pt x="880" y="4"/>
                  <a:pt x="1620" y="0"/>
                  <a:pt x="1754" y="2"/>
                </a:cubicBezTo>
                <a:cubicBezTo>
                  <a:pt x="1752" y="163"/>
                  <a:pt x="297" y="984"/>
                  <a:pt x="4" y="984"/>
                </a:cubicBezTo>
                <a:close/>
              </a:path>
            </a:pathLst>
          </a:custGeom>
          <a:gradFill rotWithShape="1">
            <a:gsLst>
              <a:gs pos="0">
                <a:srgbClr val="DA00BB"/>
              </a:gs>
              <a:gs pos="100000">
                <a:schemeClr val="tx1">
                  <a:alpha val="42000"/>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056" name="Group 2218"/>
          <p:cNvGrpSpPr>
            <a:grpSpLocks/>
          </p:cNvGrpSpPr>
          <p:nvPr/>
        </p:nvGrpSpPr>
        <p:grpSpPr bwMode="auto">
          <a:xfrm>
            <a:off x="3419839" y="5382045"/>
            <a:ext cx="4632100" cy="1354087"/>
            <a:chOff x="2333" y="5962"/>
            <a:chExt cx="3160" cy="1500"/>
          </a:xfrm>
        </p:grpSpPr>
        <p:pic>
          <p:nvPicPr>
            <p:cNvPr id="3244" name="Picture 1539" descr="DNA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5" y="7112"/>
              <a:ext cx="1055"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5" name="Picture 1540" descr="Degraded-DNA"/>
            <p:cNvPicPr>
              <a:picLocks noChangeAspect="1" noChangeArrowheads="1"/>
            </p:cNvPicPr>
            <p:nvPr/>
          </p:nvPicPr>
          <p:blipFill>
            <a:blip r:embed="rId6">
              <a:extLst>
                <a:ext uri="{28A0092B-C50C-407E-A947-70E740481C1C}">
                  <a14:useLocalDpi xmlns:a14="http://schemas.microsoft.com/office/drawing/2010/main" val="0"/>
                </a:ext>
              </a:extLst>
            </a:blip>
            <a:srcRect l="41768"/>
            <a:stretch>
              <a:fillRect/>
            </a:stretch>
          </p:blipFill>
          <p:spPr bwMode="auto">
            <a:xfrm rot="-1273870">
              <a:off x="2333" y="6146"/>
              <a:ext cx="945"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 name="Picture 1541" descr="Degraded-DNA"/>
            <p:cNvPicPr>
              <a:picLocks noChangeAspect="1" noChangeArrowheads="1"/>
            </p:cNvPicPr>
            <p:nvPr/>
          </p:nvPicPr>
          <p:blipFill>
            <a:blip r:embed="rId6">
              <a:extLst>
                <a:ext uri="{28A0092B-C50C-407E-A947-70E740481C1C}">
                  <a14:useLocalDpi xmlns:a14="http://schemas.microsoft.com/office/drawing/2010/main" val="0"/>
                </a:ext>
              </a:extLst>
            </a:blip>
            <a:srcRect l="41768"/>
            <a:stretch>
              <a:fillRect/>
            </a:stretch>
          </p:blipFill>
          <p:spPr bwMode="auto">
            <a:xfrm>
              <a:off x="3544" y="5962"/>
              <a:ext cx="945"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7" name="Picture 1542" descr="Degraded-DNA"/>
            <p:cNvPicPr>
              <a:picLocks noChangeAspect="1" noChangeArrowheads="1"/>
            </p:cNvPicPr>
            <p:nvPr/>
          </p:nvPicPr>
          <p:blipFill>
            <a:blip r:embed="rId6">
              <a:extLst>
                <a:ext uri="{28A0092B-C50C-407E-A947-70E740481C1C}">
                  <a14:useLocalDpi xmlns:a14="http://schemas.microsoft.com/office/drawing/2010/main" val="0"/>
                </a:ext>
              </a:extLst>
            </a:blip>
            <a:srcRect l="41768"/>
            <a:stretch>
              <a:fillRect/>
            </a:stretch>
          </p:blipFill>
          <p:spPr bwMode="auto">
            <a:xfrm>
              <a:off x="4548" y="6790"/>
              <a:ext cx="945"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7" name="Picture 1532" descr="mitochondria"/>
          <p:cNvPicPr>
            <a:picLocks noChangeAspect="1" noChangeArrowheads="1"/>
          </p:cNvPicPr>
          <p:nvPr/>
        </p:nvPicPr>
        <p:blipFill>
          <a:blip r:embed="rId7">
            <a:lum bright="-12000" contrast="-24000"/>
            <a:extLst>
              <a:ext uri="{28A0092B-C50C-407E-A947-70E740481C1C}">
                <a14:useLocalDpi xmlns:a14="http://schemas.microsoft.com/office/drawing/2010/main" val="0"/>
              </a:ext>
            </a:extLst>
          </a:blip>
          <a:srcRect/>
          <a:stretch>
            <a:fillRect/>
          </a:stretch>
        </p:blipFill>
        <p:spPr bwMode="auto">
          <a:xfrm>
            <a:off x="4048691" y="2816502"/>
            <a:ext cx="4464993" cy="131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529"/>
          <p:cNvSpPr txBox="1">
            <a:spLocks noChangeArrowheads="1"/>
          </p:cNvSpPr>
          <p:nvPr/>
        </p:nvSpPr>
        <p:spPr bwMode="auto">
          <a:xfrm>
            <a:off x="469075" y="3713809"/>
            <a:ext cx="1158025" cy="25192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APOPTOSIS</a:t>
            </a:r>
          </a:p>
        </p:txBody>
      </p:sp>
      <p:sp>
        <p:nvSpPr>
          <p:cNvPr id="2059" name="Text Box 1530"/>
          <p:cNvSpPr txBox="1">
            <a:spLocks noChangeArrowheads="1"/>
          </p:cNvSpPr>
          <p:nvPr/>
        </p:nvSpPr>
        <p:spPr bwMode="auto">
          <a:xfrm>
            <a:off x="7760234" y="4482931"/>
            <a:ext cx="1245976" cy="25192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Depolarization</a:t>
            </a:r>
          </a:p>
        </p:txBody>
      </p:sp>
      <p:sp>
        <p:nvSpPr>
          <p:cNvPr id="2060" name="Text Box 1531"/>
          <p:cNvSpPr txBox="1">
            <a:spLocks noChangeArrowheads="1"/>
          </p:cNvSpPr>
          <p:nvPr/>
        </p:nvSpPr>
        <p:spPr bwMode="auto">
          <a:xfrm>
            <a:off x="7792482" y="5149143"/>
            <a:ext cx="1289952" cy="4365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Oncogenic Signal</a:t>
            </a:r>
          </a:p>
        </p:txBody>
      </p:sp>
      <p:sp>
        <p:nvSpPr>
          <p:cNvPr id="2061" name="Text Box 1535"/>
          <p:cNvSpPr txBox="1">
            <a:spLocks noChangeArrowheads="1"/>
          </p:cNvSpPr>
          <p:nvPr/>
        </p:nvSpPr>
        <p:spPr bwMode="auto">
          <a:xfrm>
            <a:off x="4463529" y="5463290"/>
            <a:ext cx="1396959" cy="436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DNA Fragmentation</a:t>
            </a:r>
          </a:p>
        </p:txBody>
      </p:sp>
      <p:sp>
        <p:nvSpPr>
          <p:cNvPr id="2062" name="Text Box 1537"/>
          <p:cNvSpPr txBox="1">
            <a:spLocks noChangeArrowheads="1"/>
          </p:cNvSpPr>
          <p:nvPr/>
        </p:nvSpPr>
        <p:spPr bwMode="auto">
          <a:xfrm>
            <a:off x="6652047" y="6216162"/>
            <a:ext cx="1396960" cy="251922"/>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a:solidFill>
                  <a:srgbClr val="FFFFFF"/>
                </a:solidFill>
                <a:latin typeface="Arial Black" pitchFamily="34" charset="0"/>
              </a:rPr>
              <a:t>DNA </a:t>
            </a:r>
            <a:r>
              <a:rPr lang="en-US" b="1">
                <a:solidFill>
                  <a:srgbClr val="FFFFFF"/>
                </a:solidFill>
              </a:rPr>
              <a:t>Damage</a:t>
            </a:r>
          </a:p>
        </p:txBody>
      </p:sp>
      <p:sp>
        <p:nvSpPr>
          <p:cNvPr id="2063" name="Freeform 1546"/>
          <p:cNvSpPr>
            <a:spLocks/>
          </p:cNvSpPr>
          <p:nvPr/>
        </p:nvSpPr>
        <p:spPr bwMode="auto">
          <a:xfrm>
            <a:off x="1222523" y="2410276"/>
            <a:ext cx="1486376" cy="319565"/>
          </a:xfrm>
          <a:custGeom>
            <a:avLst/>
            <a:gdLst>
              <a:gd name="T0" fmla="*/ 0 w 1014"/>
              <a:gd name="T1" fmla="*/ 2147483647 h 354"/>
              <a:gd name="T2" fmla="*/ 2147483647 w 1014"/>
              <a:gd name="T3" fmla="*/ 0 h 354"/>
              <a:gd name="T4" fmla="*/ 0 60000 65536"/>
              <a:gd name="T5" fmla="*/ 0 60000 65536"/>
              <a:gd name="T6" fmla="*/ 0 w 1014"/>
              <a:gd name="T7" fmla="*/ 0 h 354"/>
              <a:gd name="T8" fmla="*/ 1014 w 1014"/>
              <a:gd name="T9" fmla="*/ 354 h 354"/>
            </a:gdLst>
            <a:ahLst/>
            <a:cxnLst>
              <a:cxn ang="T4">
                <a:pos x="T0" y="T1"/>
              </a:cxn>
              <a:cxn ang="T5">
                <a:pos x="T2" y="T3"/>
              </a:cxn>
            </a:cxnLst>
            <a:rect l="T6" t="T7" r="T8" b="T9"/>
            <a:pathLst>
              <a:path w="1014" h="354">
                <a:moveTo>
                  <a:pt x="0" y="264"/>
                </a:moveTo>
                <a:cubicBezTo>
                  <a:pt x="462" y="354"/>
                  <a:pt x="624" y="6"/>
                  <a:pt x="1014"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4" name="Freeform 1547"/>
          <p:cNvSpPr>
            <a:spLocks/>
          </p:cNvSpPr>
          <p:nvPr/>
        </p:nvSpPr>
        <p:spPr bwMode="auto">
          <a:xfrm>
            <a:off x="3350943" y="2377777"/>
            <a:ext cx="1266498" cy="509137"/>
          </a:xfrm>
          <a:custGeom>
            <a:avLst/>
            <a:gdLst>
              <a:gd name="T0" fmla="*/ 0 w 864"/>
              <a:gd name="T1" fmla="*/ 2147483647 h 564"/>
              <a:gd name="T2" fmla="*/ 2147483647 w 864"/>
              <a:gd name="T3" fmla="*/ 2147483647 h 564"/>
              <a:gd name="T4" fmla="*/ 0 60000 65536"/>
              <a:gd name="T5" fmla="*/ 0 60000 65536"/>
              <a:gd name="T6" fmla="*/ 0 w 864"/>
              <a:gd name="T7" fmla="*/ 0 h 564"/>
              <a:gd name="T8" fmla="*/ 864 w 864"/>
              <a:gd name="T9" fmla="*/ 564 h 564"/>
            </a:gdLst>
            <a:ahLst/>
            <a:cxnLst>
              <a:cxn ang="T4">
                <a:pos x="T0" y="T1"/>
              </a:cxn>
              <a:cxn ang="T5">
                <a:pos x="T2" y="T3"/>
              </a:cxn>
            </a:cxnLst>
            <a:rect l="T6" t="T7" r="T8" b="T9"/>
            <a:pathLst>
              <a:path w="864" h="564">
                <a:moveTo>
                  <a:pt x="0" y="72"/>
                </a:moveTo>
                <a:cubicBezTo>
                  <a:pt x="450" y="0"/>
                  <a:pt x="480" y="462"/>
                  <a:pt x="864" y="56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5" name="Freeform 1548"/>
          <p:cNvSpPr>
            <a:spLocks/>
          </p:cNvSpPr>
          <p:nvPr/>
        </p:nvSpPr>
        <p:spPr bwMode="auto">
          <a:xfrm>
            <a:off x="4116119" y="1987800"/>
            <a:ext cx="545298" cy="119160"/>
          </a:xfrm>
          <a:custGeom>
            <a:avLst/>
            <a:gdLst>
              <a:gd name="T0" fmla="*/ 0 w 372"/>
              <a:gd name="T1" fmla="*/ 2147483647 h 132"/>
              <a:gd name="T2" fmla="*/ 2147483647 w 372"/>
              <a:gd name="T3" fmla="*/ 2147483647 h 132"/>
              <a:gd name="T4" fmla="*/ 0 60000 65536"/>
              <a:gd name="T5" fmla="*/ 0 60000 65536"/>
              <a:gd name="T6" fmla="*/ 0 w 372"/>
              <a:gd name="T7" fmla="*/ 0 h 132"/>
              <a:gd name="T8" fmla="*/ 372 w 372"/>
              <a:gd name="T9" fmla="*/ 132 h 132"/>
            </a:gdLst>
            <a:ahLst/>
            <a:cxnLst>
              <a:cxn ang="T4">
                <a:pos x="T0" y="T1"/>
              </a:cxn>
              <a:cxn ang="T5">
                <a:pos x="T2" y="T3"/>
              </a:cxn>
            </a:cxnLst>
            <a:rect l="T6" t="T7" r="T8" b="T9"/>
            <a:pathLst>
              <a:path w="372" h="132">
                <a:moveTo>
                  <a:pt x="0" y="36"/>
                </a:moveTo>
                <a:cubicBezTo>
                  <a:pt x="144" y="0"/>
                  <a:pt x="228" y="18"/>
                  <a:pt x="372" y="132"/>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6" name="Freeform 1549"/>
          <p:cNvSpPr>
            <a:spLocks/>
          </p:cNvSpPr>
          <p:nvPr/>
        </p:nvSpPr>
        <p:spPr bwMode="auto">
          <a:xfrm>
            <a:off x="5277076" y="1976968"/>
            <a:ext cx="527708" cy="119160"/>
          </a:xfrm>
          <a:custGeom>
            <a:avLst/>
            <a:gdLst>
              <a:gd name="T0" fmla="*/ 2147483647 w 360"/>
              <a:gd name="T1" fmla="*/ 2147483647 h 132"/>
              <a:gd name="T2" fmla="*/ 0 w 360"/>
              <a:gd name="T3" fmla="*/ 2147483647 h 132"/>
              <a:gd name="T4" fmla="*/ 0 60000 65536"/>
              <a:gd name="T5" fmla="*/ 0 60000 65536"/>
              <a:gd name="T6" fmla="*/ 0 w 360"/>
              <a:gd name="T7" fmla="*/ 0 h 132"/>
              <a:gd name="T8" fmla="*/ 360 w 360"/>
              <a:gd name="T9" fmla="*/ 132 h 132"/>
            </a:gdLst>
            <a:ahLst/>
            <a:cxnLst>
              <a:cxn ang="T4">
                <a:pos x="T0" y="T1"/>
              </a:cxn>
              <a:cxn ang="T5">
                <a:pos x="T2" y="T3"/>
              </a:cxn>
            </a:cxnLst>
            <a:rect l="T6" t="T7" r="T8" b="T9"/>
            <a:pathLst>
              <a:path w="360" h="132">
                <a:moveTo>
                  <a:pt x="360" y="18"/>
                </a:moveTo>
                <a:cubicBezTo>
                  <a:pt x="228" y="0"/>
                  <a:pt x="84" y="30"/>
                  <a:pt x="0" y="132"/>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7" name="Freeform 1550"/>
          <p:cNvSpPr>
            <a:spLocks/>
          </p:cNvSpPr>
          <p:nvPr/>
        </p:nvSpPr>
        <p:spPr bwMode="auto">
          <a:xfrm>
            <a:off x="4406359" y="1635738"/>
            <a:ext cx="562888" cy="292483"/>
          </a:xfrm>
          <a:custGeom>
            <a:avLst/>
            <a:gdLst>
              <a:gd name="T0" fmla="*/ 2147483647 w 384"/>
              <a:gd name="T1" fmla="*/ 0 h 324"/>
              <a:gd name="T2" fmla="*/ 0 w 384"/>
              <a:gd name="T3" fmla="*/ 2147483647 h 324"/>
              <a:gd name="T4" fmla="*/ 0 60000 65536"/>
              <a:gd name="T5" fmla="*/ 0 60000 65536"/>
              <a:gd name="T6" fmla="*/ 0 w 384"/>
              <a:gd name="T7" fmla="*/ 0 h 324"/>
              <a:gd name="T8" fmla="*/ 384 w 384"/>
              <a:gd name="T9" fmla="*/ 324 h 324"/>
            </a:gdLst>
            <a:ahLst/>
            <a:cxnLst>
              <a:cxn ang="T4">
                <a:pos x="T0" y="T1"/>
              </a:cxn>
              <a:cxn ang="T5">
                <a:pos x="T2" y="T3"/>
              </a:cxn>
            </a:cxnLst>
            <a:rect l="T6" t="T7" r="T8" b="T9"/>
            <a:pathLst>
              <a:path w="384" h="324">
                <a:moveTo>
                  <a:pt x="384" y="0"/>
                </a:moveTo>
                <a:cubicBezTo>
                  <a:pt x="306" y="324"/>
                  <a:pt x="144" y="324"/>
                  <a:pt x="0" y="18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8" name="Freeform 1551"/>
          <p:cNvSpPr>
            <a:spLocks/>
          </p:cNvSpPr>
          <p:nvPr/>
        </p:nvSpPr>
        <p:spPr bwMode="auto">
          <a:xfrm>
            <a:off x="4854911" y="1651987"/>
            <a:ext cx="554093" cy="292483"/>
          </a:xfrm>
          <a:custGeom>
            <a:avLst/>
            <a:gdLst>
              <a:gd name="T0" fmla="*/ 2147483647 w 378"/>
              <a:gd name="T1" fmla="*/ 0 h 324"/>
              <a:gd name="T2" fmla="*/ 2147483647 w 378"/>
              <a:gd name="T3" fmla="*/ 2147483647 h 324"/>
              <a:gd name="T4" fmla="*/ 0 60000 65536"/>
              <a:gd name="T5" fmla="*/ 0 60000 65536"/>
              <a:gd name="T6" fmla="*/ 0 w 378"/>
              <a:gd name="T7" fmla="*/ 0 h 324"/>
              <a:gd name="T8" fmla="*/ 378 w 378"/>
              <a:gd name="T9" fmla="*/ 324 h 324"/>
            </a:gdLst>
            <a:ahLst/>
            <a:cxnLst>
              <a:cxn ang="T4">
                <a:pos x="T0" y="T1"/>
              </a:cxn>
              <a:cxn ang="T5">
                <a:pos x="T2" y="T3"/>
              </a:cxn>
            </a:cxnLst>
            <a:rect l="T6" t="T7" r="T8" b="T9"/>
            <a:pathLst>
              <a:path w="378" h="324">
                <a:moveTo>
                  <a:pt x="72" y="0"/>
                </a:moveTo>
                <a:cubicBezTo>
                  <a:pt x="0" y="234"/>
                  <a:pt x="210" y="324"/>
                  <a:pt x="378" y="192"/>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69" name="Freeform 1552"/>
          <p:cNvSpPr>
            <a:spLocks/>
          </p:cNvSpPr>
          <p:nvPr/>
        </p:nvSpPr>
        <p:spPr bwMode="auto">
          <a:xfrm>
            <a:off x="5998278" y="1619490"/>
            <a:ext cx="466142" cy="330397"/>
          </a:xfrm>
          <a:custGeom>
            <a:avLst/>
            <a:gdLst>
              <a:gd name="T0" fmla="*/ 0 w 318"/>
              <a:gd name="T1" fmla="*/ 2147483647 h 366"/>
              <a:gd name="T2" fmla="*/ 2147483647 w 318"/>
              <a:gd name="T3" fmla="*/ 2147483647 h 366"/>
              <a:gd name="T4" fmla="*/ 0 60000 65536"/>
              <a:gd name="T5" fmla="*/ 0 60000 65536"/>
              <a:gd name="T6" fmla="*/ 0 w 318"/>
              <a:gd name="T7" fmla="*/ 0 h 366"/>
              <a:gd name="T8" fmla="*/ 318 w 318"/>
              <a:gd name="T9" fmla="*/ 366 h 366"/>
            </a:gdLst>
            <a:ahLst/>
            <a:cxnLst>
              <a:cxn ang="T4">
                <a:pos x="T0" y="T1"/>
              </a:cxn>
              <a:cxn ang="T5">
                <a:pos x="T2" y="T3"/>
              </a:cxn>
            </a:cxnLst>
            <a:rect l="T6" t="T7" r="T8" b="T9"/>
            <a:pathLst>
              <a:path w="318" h="366">
                <a:moveTo>
                  <a:pt x="0" y="120"/>
                </a:moveTo>
                <a:cubicBezTo>
                  <a:pt x="252" y="0"/>
                  <a:pt x="318" y="258"/>
                  <a:pt x="210" y="36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0" name="Freeform 1553"/>
          <p:cNvSpPr>
            <a:spLocks/>
          </p:cNvSpPr>
          <p:nvPr/>
        </p:nvSpPr>
        <p:spPr bwMode="auto">
          <a:xfrm>
            <a:off x="3377329" y="1619488"/>
            <a:ext cx="404576" cy="346646"/>
          </a:xfrm>
          <a:custGeom>
            <a:avLst/>
            <a:gdLst>
              <a:gd name="T0" fmla="*/ 2147483647 w 276"/>
              <a:gd name="T1" fmla="*/ 2147483647 h 384"/>
              <a:gd name="T2" fmla="*/ 2147483647 w 276"/>
              <a:gd name="T3" fmla="*/ 2147483647 h 384"/>
              <a:gd name="T4" fmla="*/ 0 60000 65536"/>
              <a:gd name="T5" fmla="*/ 0 60000 65536"/>
              <a:gd name="T6" fmla="*/ 0 w 276"/>
              <a:gd name="T7" fmla="*/ 0 h 384"/>
              <a:gd name="T8" fmla="*/ 276 w 276"/>
              <a:gd name="T9" fmla="*/ 384 h 384"/>
            </a:gdLst>
            <a:ahLst/>
            <a:cxnLst>
              <a:cxn ang="T4">
                <a:pos x="T0" y="T1"/>
              </a:cxn>
              <a:cxn ang="T5">
                <a:pos x="T2" y="T3"/>
              </a:cxn>
            </a:cxnLst>
            <a:rect l="T6" t="T7" r="T8" b="T9"/>
            <a:pathLst>
              <a:path w="276" h="384">
                <a:moveTo>
                  <a:pt x="276" y="120"/>
                </a:moveTo>
                <a:cubicBezTo>
                  <a:pt x="24" y="0"/>
                  <a:pt x="0" y="276"/>
                  <a:pt x="108" y="38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1" name="Freeform 1554"/>
          <p:cNvSpPr>
            <a:spLocks/>
          </p:cNvSpPr>
          <p:nvPr/>
        </p:nvSpPr>
        <p:spPr bwMode="auto">
          <a:xfrm>
            <a:off x="870719" y="3244394"/>
            <a:ext cx="131927" cy="482055"/>
          </a:xfrm>
          <a:custGeom>
            <a:avLst/>
            <a:gdLst>
              <a:gd name="T0" fmla="*/ 2147483647 w 90"/>
              <a:gd name="T1" fmla="*/ 0 h 534"/>
              <a:gd name="T2" fmla="*/ 2147483647 w 90"/>
              <a:gd name="T3" fmla="*/ 2147483647 h 534"/>
              <a:gd name="T4" fmla="*/ 0 60000 65536"/>
              <a:gd name="T5" fmla="*/ 0 60000 65536"/>
              <a:gd name="T6" fmla="*/ 0 w 90"/>
              <a:gd name="T7" fmla="*/ 0 h 534"/>
              <a:gd name="T8" fmla="*/ 90 w 90"/>
              <a:gd name="T9" fmla="*/ 534 h 534"/>
            </a:gdLst>
            <a:ahLst/>
            <a:cxnLst>
              <a:cxn ang="T4">
                <a:pos x="T0" y="T1"/>
              </a:cxn>
              <a:cxn ang="T5">
                <a:pos x="T2" y="T3"/>
              </a:cxn>
            </a:cxnLst>
            <a:rect l="T6" t="T7" r="T8" b="T9"/>
            <a:pathLst>
              <a:path w="90" h="534">
                <a:moveTo>
                  <a:pt x="90" y="0"/>
                </a:moveTo>
                <a:cubicBezTo>
                  <a:pt x="0" y="150"/>
                  <a:pt x="0" y="390"/>
                  <a:pt x="72" y="53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2" name="Freeform 1555"/>
          <p:cNvSpPr>
            <a:spLocks/>
          </p:cNvSpPr>
          <p:nvPr/>
        </p:nvSpPr>
        <p:spPr bwMode="auto">
          <a:xfrm>
            <a:off x="1160958" y="3306682"/>
            <a:ext cx="255059" cy="262693"/>
          </a:xfrm>
          <a:custGeom>
            <a:avLst/>
            <a:gdLst>
              <a:gd name="T0" fmla="*/ 2147483647 w 174"/>
              <a:gd name="T1" fmla="*/ 2147483647 h 291"/>
              <a:gd name="T2" fmla="*/ 2147483647 w 174"/>
              <a:gd name="T3" fmla="*/ 0 h 291"/>
              <a:gd name="T4" fmla="*/ 0 60000 65536"/>
              <a:gd name="T5" fmla="*/ 0 60000 65536"/>
              <a:gd name="T6" fmla="*/ 0 w 174"/>
              <a:gd name="T7" fmla="*/ 0 h 291"/>
              <a:gd name="T8" fmla="*/ 174 w 174"/>
              <a:gd name="T9" fmla="*/ 291 h 291"/>
            </a:gdLst>
            <a:ahLst/>
            <a:cxnLst>
              <a:cxn ang="T4">
                <a:pos x="T0" y="T1"/>
              </a:cxn>
              <a:cxn ang="T5">
                <a:pos x="T2" y="T3"/>
              </a:cxn>
            </a:cxnLst>
            <a:rect l="T6" t="T7" r="T8" b="T9"/>
            <a:pathLst>
              <a:path w="174" h="291">
                <a:moveTo>
                  <a:pt x="174" y="291"/>
                </a:moveTo>
                <a:cubicBezTo>
                  <a:pt x="66" y="267"/>
                  <a:pt x="0" y="159"/>
                  <a:pt x="30"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3" name="Freeform 1556"/>
          <p:cNvSpPr>
            <a:spLocks/>
          </p:cNvSpPr>
          <p:nvPr/>
        </p:nvSpPr>
        <p:spPr bwMode="auto">
          <a:xfrm>
            <a:off x="1732640" y="3726448"/>
            <a:ext cx="369395" cy="454973"/>
          </a:xfrm>
          <a:custGeom>
            <a:avLst/>
            <a:gdLst>
              <a:gd name="T0" fmla="*/ 2147483647 w 252"/>
              <a:gd name="T1" fmla="*/ 2147483647 h 504"/>
              <a:gd name="T2" fmla="*/ 2147483647 w 252"/>
              <a:gd name="T3" fmla="*/ 0 h 504"/>
              <a:gd name="T4" fmla="*/ 0 60000 65536"/>
              <a:gd name="T5" fmla="*/ 0 60000 65536"/>
              <a:gd name="T6" fmla="*/ 0 w 252"/>
              <a:gd name="T7" fmla="*/ 0 h 504"/>
              <a:gd name="T8" fmla="*/ 252 w 252"/>
              <a:gd name="T9" fmla="*/ 504 h 504"/>
            </a:gdLst>
            <a:ahLst/>
            <a:cxnLst>
              <a:cxn ang="T4">
                <a:pos x="T0" y="T1"/>
              </a:cxn>
              <a:cxn ang="T5">
                <a:pos x="T2" y="T3"/>
              </a:cxn>
            </a:cxnLst>
            <a:rect l="T6" t="T7" r="T8" b="T9"/>
            <a:pathLst>
              <a:path w="252" h="504">
                <a:moveTo>
                  <a:pt x="252" y="504"/>
                </a:moveTo>
                <a:cubicBezTo>
                  <a:pt x="96" y="444"/>
                  <a:pt x="0" y="354"/>
                  <a:pt x="30"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4" name="Freeform 1557"/>
          <p:cNvSpPr>
            <a:spLocks/>
          </p:cNvSpPr>
          <p:nvPr/>
        </p:nvSpPr>
        <p:spPr bwMode="auto">
          <a:xfrm>
            <a:off x="2532998" y="4257250"/>
            <a:ext cx="1081801" cy="406226"/>
          </a:xfrm>
          <a:custGeom>
            <a:avLst/>
            <a:gdLst>
              <a:gd name="T0" fmla="*/ 2147483647 w 738"/>
              <a:gd name="T1" fmla="*/ 0 h 450"/>
              <a:gd name="T2" fmla="*/ 0 w 738"/>
              <a:gd name="T3" fmla="*/ 2147483647 h 450"/>
              <a:gd name="T4" fmla="*/ 0 60000 65536"/>
              <a:gd name="T5" fmla="*/ 0 60000 65536"/>
              <a:gd name="T6" fmla="*/ 0 w 738"/>
              <a:gd name="T7" fmla="*/ 0 h 450"/>
              <a:gd name="T8" fmla="*/ 738 w 738"/>
              <a:gd name="T9" fmla="*/ 450 h 450"/>
            </a:gdLst>
            <a:ahLst/>
            <a:cxnLst>
              <a:cxn ang="T4">
                <a:pos x="T0" y="T1"/>
              </a:cxn>
              <a:cxn ang="T5">
                <a:pos x="T2" y="T3"/>
              </a:cxn>
            </a:cxnLst>
            <a:rect l="T6" t="T7" r="T8" b="T9"/>
            <a:pathLst>
              <a:path w="738" h="450">
                <a:moveTo>
                  <a:pt x="738" y="0"/>
                </a:moveTo>
                <a:cubicBezTo>
                  <a:pt x="642" y="342"/>
                  <a:pt x="180" y="450"/>
                  <a:pt x="0" y="3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5" name="Freeform 1558"/>
          <p:cNvSpPr>
            <a:spLocks/>
          </p:cNvSpPr>
          <p:nvPr/>
        </p:nvSpPr>
        <p:spPr bwMode="auto">
          <a:xfrm>
            <a:off x="1433607" y="2876082"/>
            <a:ext cx="489595" cy="135409"/>
          </a:xfrm>
          <a:custGeom>
            <a:avLst/>
            <a:gdLst>
              <a:gd name="T0" fmla="*/ 2147483647 w 334"/>
              <a:gd name="T1" fmla="*/ 2147483647 h 150"/>
              <a:gd name="T2" fmla="*/ 0 w 334"/>
              <a:gd name="T3" fmla="*/ 2147483647 h 150"/>
              <a:gd name="T4" fmla="*/ 0 60000 65536"/>
              <a:gd name="T5" fmla="*/ 0 60000 65536"/>
              <a:gd name="T6" fmla="*/ 0 w 334"/>
              <a:gd name="T7" fmla="*/ 0 h 150"/>
              <a:gd name="T8" fmla="*/ 334 w 334"/>
              <a:gd name="T9" fmla="*/ 150 h 150"/>
            </a:gdLst>
            <a:ahLst/>
            <a:cxnLst>
              <a:cxn ang="T4">
                <a:pos x="T0" y="T1"/>
              </a:cxn>
              <a:cxn ang="T5">
                <a:pos x="T2" y="T3"/>
              </a:cxn>
            </a:cxnLst>
            <a:rect l="T6" t="T7" r="T8" b="T9"/>
            <a:pathLst>
              <a:path w="334" h="150">
                <a:moveTo>
                  <a:pt x="334" y="150"/>
                </a:moveTo>
                <a:cubicBezTo>
                  <a:pt x="218" y="74"/>
                  <a:pt x="132" y="0"/>
                  <a:pt x="0" y="138"/>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6" name="Freeform 1559"/>
          <p:cNvSpPr>
            <a:spLocks/>
          </p:cNvSpPr>
          <p:nvPr/>
        </p:nvSpPr>
        <p:spPr bwMode="auto">
          <a:xfrm>
            <a:off x="1108186" y="2735257"/>
            <a:ext cx="216946" cy="265401"/>
          </a:xfrm>
          <a:custGeom>
            <a:avLst/>
            <a:gdLst>
              <a:gd name="T0" fmla="*/ 0 w 148"/>
              <a:gd name="T1" fmla="*/ 0 h 294"/>
              <a:gd name="T2" fmla="*/ 2147483647 w 148"/>
              <a:gd name="T3" fmla="*/ 2147483647 h 294"/>
              <a:gd name="T4" fmla="*/ 0 60000 65536"/>
              <a:gd name="T5" fmla="*/ 0 60000 65536"/>
              <a:gd name="T6" fmla="*/ 0 w 148"/>
              <a:gd name="T7" fmla="*/ 0 h 294"/>
              <a:gd name="T8" fmla="*/ 148 w 148"/>
              <a:gd name="T9" fmla="*/ 294 h 294"/>
            </a:gdLst>
            <a:ahLst/>
            <a:cxnLst>
              <a:cxn ang="T4">
                <a:pos x="T0" y="T1"/>
              </a:cxn>
              <a:cxn ang="T5">
                <a:pos x="T2" y="T3"/>
              </a:cxn>
            </a:cxnLst>
            <a:rect l="T6" t="T7" r="T8" b="T9"/>
            <a:pathLst>
              <a:path w="148" h="294">
                <a:moveTo>
                  <a:pt x="0" y="0"/>
                </a:moveTo>
                <a:cubicBezTo>
                  <a:pt x="80" y="44"/>
                  <a:pt x="148" y="130"/>
                  <a:pt x="90" y="29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7" name="Freeform 1560"/>
          <p:cNvSpPr>
            <a:spLocks/>
          </p:cNvSpPr>
          <p:nvPr/>
        </p:nvSpPr>
        <p:spPr bwMode="auto">
          <a:xfrm>
            <a:off x="2333641" y="2928439"/>
            <a:ext cx="820878" cy="191378"/>
          </a:xfrm>
          <a:custGeom>
            <a:avLst/>
            <a:gdLst>
              <a:gd name="T0" fmla="*/ 2147483647 w 560"/>
              <a:gd name="T1" fmla="*/ 2147483647 h 212"/>
              <a:gd name="T2" fmla="*/ 0 w 560"/>
              <a:gd name="T3" fmla="*/ 2147483647 h 212"/>
              <a:gd name="T4" fmla="*/ 0 60000 65536"/>
              <a:gd name="T5" fmla="*/ 0 60000 65536"/>
              <a:gd name="T6" fmla="*/ 0 w 560"/>
              <a:gd name="T7" fmla="*/ 0 h 212"/>
              <a:gd name="T8" fmla="*/ 560 w 560"/>
              <a:gd name="T9" fmla="*/ 212 h 212"/>
            </a:gdLst>
            <a:ahLst/>
            <a:cxnLst>
              <a:cxn ang="T4">
                <a:pos x="T0" y="T1"/>
              </a:cxn>
              <a:cxn ang="T5">
                <a:pos x="T2" y="T3"/>
              </a:cxn>
            </a:cxnLst>
            <a:rect l="T6" t="T7" r="T8" b="T9"/>
            <a:pathLst>
              <a:path w="560" h="212">
                <a:moveTo>
                  <a:pt x="560" y="212"/>
                </a:moveTo>
                <a:cubicBezTo>
                  <a:pt x="388" y="0"/>
                  <a:pt x="144" y="4"/>
                  <a:pt x="0" y="118"/>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8" name="Freeform 1561"/>
          <p:cNvSpPr>
            <a:spLocks/>
          </p:cNvSpPr>
          <p:nvPr/>
        </p:nvSpPr>
        <p:spPr bwMode="auto">
          <a:xfrm>
            <a:off x="2409866" y="3139677"/>
            <a:ext cx="674293" cy="326786"/>
          </a:xfrm>
          <a:custGeom>
            <a:avLst/>
            <a:gdLst>
              <a:gd name="T0" fmla="*/ 2147483647 w 460"/>
              <a:gd name="T1" fmla="*/ 2147483647 h 362"/>
              <a:gd name="T2" fmla="*/ 0 w 460"/>
              <a:gd name="T3" fmla="*/ 0 h 362"/>
              <a:gd name="T4" fmla="*/ 0 60000 65536"/>
              <a:gd name="T5" fmla="*/ 0 60000 65536"/>
              <a:gd name="T6" fmla="*/ 0 w 460"/>
              <a:gd name="T7" fmla="*/ 0 h 362"/>
              <a:gd name="T8" fmla="*/ 460 w 460"/>
              <a:gd name="T9" fmla="*/ 362 h 362"/>
            </a:gdLst>
            <a:ahLst/>
            <a:cxnLst>
              <a:cxn ang="T4">
                <a:pos x="T0" y="T1"/>
              </a:cxn>
              <a:cxn ang="T5">
                <a:pos x="T2" y="T3"/>
              </a:cxn>
            </a:cxnLst>
            <a:rect l="T6" t="T7" r="T8" b="T9"/>
            <a:pathLst>
              <a:path w="460" h="362">
                <a:moveTo>
                  <a:pt x="460" y="362"/>
                </a:moveTo>
                <a:cubicBezTo>
                  <a:pt x="188" y="354"/>
                  <a:pt x="252" y="22"/>
                  <a:pt x="0" y="0"/>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79" name="Freeform 1562"/>
          <p:cNvSpPr>
            <a:spLocks/>
          </p:cNvSpPr>
          <p:nvPr/>
        </p:nvSpPr>
        <p:spPr bwMode="auto">
          <a:xfrm>
            <a:off x="2263279" y="3231756"/>
            <a:ext cx="740257" cy="537121"/>
          </a:xfrm>
          <a:custGeom>
            <a:avLst/>
            <a:gdLst>
              <a:gd name="T0" fmla="*/ 2147483647 w 505"/>
              <a:gd name="T1" fmla="*/ 2147483647 h 595"/>
              <a:gd name="T2" fmla="*/ 0 w 505"/>
              <a:gd name="T3" fmla="*/ 0 h 595"/>
              <a:gd name="T4" fmla="*/ 0 60000 65536"/>
              <a:gd name="T5" fmla="*/ 0 60000 65536"/>
              <a:gd name="T6" fmla="*/ 0 w 505"/>
              <a:gd name="T7" fmla="*/ 0 h 595"/>
              <a:gd name="T8" fmla="*/ 505 w 505"/>
              <a:gd name="T9" fmla="*/ 595 h 595"/>
            </a:gdLst>
            <a:ahLst/>
            <a:cxnLst>
              <a:cxn ang="T4">
                <a:pos x="T0" y="T1"/>
              </a:cxn>
              <a:cxn ang="T5">
                <a:pos x="T2" y="T3"/>
              </a:cxn>
            </a:cxnLst>
            <a:rect l="T6" t="T7" r="T8" b="T9"/>
            <a:pathLst>
              <a:path w="505" h="595">
                <a:moveTo>
                  <a:pt x="505" y="595"/>
                </a:moveTo>
                <a:cubicBezTo>
                  <a:pt x="189" y="403"/>
                  <a:pt x="104" y="214"/>
                  <a:pt x="0" y="0"/>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0" name="Freeform 1563"/>
          <p:cNvSpPr>
            <a:spLocks/>
          </p:cNvSpPr>
          <p:nvPr/>
        </p:nvSpPr>
        <p:spPr bwMode="auto">
          <a:xfrm>
            <a:off x="3632389" y="3238977"/>
            <a:ext cx="1703323" cy="487471"/>
          </a:xfrm>
          <a:custGeom>
            <a:avLst/>
            <a:gdLst>
              <a:gd name="T0" fmla="*/ 1162 w 1162"/>
              <a:gd name="T1" fmla="*/ 540 h 540"/>
              <a:gd name="T2" fmla="*/ 0 w 1162"/>
              <a:gd name="T3" fmla="*/ 0 h 540"/>
              <a:gd name="T4" fmla="*/ 0 60000 65536"/>
              <a:gd name="T5" fmla="*/ 0 60000 65536"/>
            </a:gdLst>
            <a:ahLst/>
            <a:cxnLst>
              <a:cxn ang="T4">
                <a:pos x="T0" y="T1"/>
              </a:cxn>
              <a:cxn ang="T5">
                <a:pos x="T2" y="T3"/>
              </a:cxn>
            </a:cxnLst>
            <a:rect l="0" t="0" r="r" b="b"/>
            <a:pathLst>
              <a:path w="1162" h="540">
                <a:moveTo>
                  <a:pt x="1162" y="540"/>
                </a:moveTo>
                <a:cubicBezTo>
                  <a:pt x="706" y="480"/>
                  <a:pt x="570" y="136"/>
                  <a:pt x="0" y="0"/>
                </a:cubicBezTo>
              </a:path>
            </a:pathLst>
          </a:custGeom>
          <a:noFill/>
          <a:ln w="31750" cap="flat" cmpd="sng">
            <a:solidFill>
              <a:srgbClr val="FFFF00"/>
            </a:solidFill>
            <a:prstDash val="solid"/>
            <a:round/>
            <a:headEnd type="none" w="med" len="me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1" name="Freeform 1564"/>
          <p:cNvSpPr>
            <a:spLocks/>
          </p:cNvSpPr>
          <p:nvPr/>
        </p:nvSpPr>
        <p:spPr bwMode="auto">
          <a:xfrm>
            <a:off x="3647046" y="3473686"/>
            <a:ext cx="1717981" cy="270817"/>
          </a:xfrm>
          <a:custGeom>
            <a:avLst/>
            <a:gdLst>
              <a:gd name="T0" fmla="*/ 1172 w 1172"/>
              <a:gd name="T1" fmla="*/ 300 h 300"/>
              <a:gd name="T2" fmla="*/ 0 w 1172"/>
              <a:gd name="T3" fmla="*/ 0 h 300"/>
              <a:gd name="T4" fmla="*/ 0 60000 65536"/>
              <a:gd name="T5" fmla="*/ 0 60000 65536"/>
            </a:gdLst>
            <a:ahLst/>
            <a:cxnLst>
              <a:cxn ang="T4">
                <a:pos x="T0" y="T1"/>
              </a:cxn>
              <a:cxn ang="T5">
                <a:pos x="T2" y="T3"/>
              </a:cxn>
            </a:cxnLst>
            <a:rect l="0" t="0" r="r" b="b"/>
            <a:pathLst>
              <a:path w="1172" h="300">
                <a:moveTo>
                  <a:pt x="1172" y="300"/>
                </a:moveTo>
                <a:cubicBezTo>
                  <a:pt x="716" y="240"/>
                  <a:pt x="504" y="28"/>
                  <a:pt x="0" y="0"/>
                </a:cubicBezTo>
              </a:path>
            </a:pathLst>
          </a:custGeom>
          <a:noFill/>
          <a:ln w="31750" cap="flat" cmpd="sng">
            <a:solidFill>
              <a:srgbClr val="FFFF00"/>
            </a:solidFill>
            <a:prstDash val="solid"/>
            <a:round/>
            <a:headEnd type="none" w="med" len="me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2" name="Freeform 1565"/>
          <p:cNvSpPr>
            <a:spLocks/>
          </p:cNvSpPr>
          <p:nvPr/>
        </p:nvSpPr>
        <p:spPr bwMode="auto">
          <a:xfrm>
            <a:off x="3647046" y="3639787"/>
            <a:ext cx="1717981" cy="108327"/>
          </a:xfrm>
          <a:custGeom>
            <a:avLst/>
            <a:gdLst>
              <a:gd name="T0" fmla="*/ 1172 w 1172"/>
              <a:gd name="T1" fmla="*/ 112 h 120"/>
              <a:gd name="T2" fmla="*/ 0 w 1172"/>
              <a:gd name="T3" fmla="*/ 120 h 120"/>
              <a:gd name="T4" fmla="*/ 0 60000 65536"/>
              <a:gd name="T5" fmla="*/ 0 60000 65536"/>
            </a:gdLst>
            <a:ahLst/>
            <a:cxnLst>
              <a:cxn ang="T4">
                <a:pos x="T0" y="T1"/>
              </a:cxn>
              <a:cxn ang="T5">
                <a:pos x="T2" y="T3"/>
              </a:cxn>
            </a:cxnLst>
            <a:rect l="0" t="0" r="r" b="b"/>
            <a:pathLst>
              <a:path w="1172" h="120">
                <a:moveTo>
                  <a:pt x="1172" y="112"/>
                </a:moveTo>
                <a:cubicBezTo>
                  <a:pt x="716" y="52"/>
                  <a:pt x="416" y="0"/>
                  <a:pt x="0" y="120"/>
                </a:cubicBezTo>
              </a:path>
            </a:pathLst>
          </a:custGeom>
          <a:noFill/>
          <a:ln w="31750" cap="flat" cmpd="sng">
            <a:solidFill>
              <a:srgbClr val="FFFF00"/>
            </a:solidFill>
            <a:prstDash val="solid"/>
            <a:round/>
            <a:headEnd type="none" w="med" len="med"/>
            <a:tailEnd type="triangle" w="med" len="lg"/>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3" name="Freeform 1566"/>
          <p:cNvSpPr>
            <a:spLocks/>
          </p:cNvSpPr>
          <p:nvPr/>
        </p:nvSpPr>
        <p:spPr bwMode="auto">
          <a:xfrm>
            <a:off x="3934353" y="3766167"/>
            <a:ext cx="1565533" cy="436919"/>
          </a:xfrm>
          <a:custGeom>
            <a:avLst/>
            <a:gdLst>
              <a:gd name="T0" fmla="*/ 1068 w 1068"/>
              <a:gd name="T1" fmla="*/ 0 h 484"/>
              <a:gd name="T2" fmla="*/ 0 w 1068"/>
              <a:gd name="T3" fmla="*/ 428 h 484"/>
              <a:gd name="T4" fmla="*/ 0 60000 65536"/>
              <a:gd name="T5" fmla="*/ 0 60000 65536"/>
            </a:gdLst>
            <a:ahLst/>
            <a:cxnLst>
              <a:cxn ang="T4">
                <a:pos x="T0" y="T1"/>
              </a:cxn>
              <a:cxn ang="T5">
                <a:pos x="T2" y="T3"/>
              </a:cxn>
            </a:cxnLst>
            <a:rect l="0" t="0" r="r" b="b"/>
            <a:pathLst>
              <a:path w="1068" h="484">
                <a:moveTo>
                  <a:pt x="1068" y="0"/>
                </a:moveTo>
                <a:cubicBezTo>
                  <a:pt x="844" y="344"/>
                  <a:pt x="488" y="484"/>
                  <a:pt x="0" y="428"/>
                </a:cubicBezTo>
              </a:path>
            </a:pathLst>
          </a:custGeom>
          <a:noFill/>
          <a:ln w="31750" cap="flat" cmpd="sng">
            <a:solidFill>
              <a:srgbClr val="FFFF00"/>
            </a:solidFill>
            <a:prstDash val="solid"/>
            <a:round/>
            <a:headEnd type="none" w="med" len="med"/>
            <a:tailEnd type="triangle" w="med" len="lg"/>
          </a:ln>
          <a:effectLst>
            <a:outerShdw dist="254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4" name="Freeform 1567"/>
          <p:cNvSpPr>
            <a:spLocks/>
          </p:cNvSpPr>
          <p:nvPr/>
        </p:nvSpPr>
        <p:spPr bwMode="auto">
          <a:xfrm>
            <a:off x="4907682" y="3755335"/>
            <a:ext cx="592205" cy="864810"/>
          </a:xfrm>
          <a:custGeom>
            <a:avLst/>
            <a:gdLst>
              <a:gd name="T0" fmla="*/ 404 w 404"/>
              <a:gd name="T1" fmla="*/ 0 h 958"/>
              <a:gd name="T2" fmla="*/ 0 w 404"/>
              <a:gd name="T3" fmla="*/ 958 h 958"/>
              <a:gd name="T4" fmla="*/ 0 60000 65536"/>
              <a:gd name="T5" fmla="*/ 0 60000 65536"/>
            </a:gdLst>
            <a:ahLst/>
            <a:cxnLst>
              <a:cxn ang="T4">
                <a:pos x="T0" y="T1"/>
              </a:cxn>
              <a:cxn ang="T5">
                <a:pos x="T2" y="T3"/>
              </a:cxn>
            </a:cxnLst>
            <a:rect l="0" t="0" r="r" b="b"/>
            <a:pathLst>
              <a:path w="404" h="958">
                <a:moveTo>
                  <a:pt x="404" y="0"/>
                </a:moveTo>
                <a:cubicBezTo>
                  <a:pt x="128" y="392"/>
                  <a:pt x="208" y="646"/>
                  <a:pt x="0" y="958"/>
                </a:cubicBezTo>
              </a:path>
            </a:pathLst>
          </a:custGeom>
          <a:noFill/>
          <a:ln w="31750" cap="flat" cmpd="sng">
            <a:solidFill>
              <a:srgbClr val="FFFF00"/>
            </a:solidFill>
            <a:prstDash val="solid"/>
            <a:round/>
            <a:headEnd type="none" w="med" len="med"/>
            <a:tailEnd type="triangle" w="med" len="lg"/>
          </a:ln>
          <a:effectLst>
            <a:outerShdw dist="381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5" name="Freeform 1568"/>
          <p:cNvSpPr>
            <a:spLocks/>
          </p:cNvSpPr>
          <p:nvPr/>
        </p:nvSpPr>
        <p:spPr bwMode="auto">
          <a:xfrm>
            <a:off x="5136355" y="3755335"/>
            <a:ext cx="838469" cy="816063"/>
          </a:xfrm>
          <a:custGeom>
            <a:avLst/>
            <a:gdLst>
              <a:gd name="T0" fmla="*/ 244 w 572"/>
              <a:gd name="T1" fmla="*/ 0 h 904"/>
              <a:gd name="T2" fmla="*/ 572 w 572"/>
              <a:gd name="T3" fmla="*/ 904 h 904"/>
              <a:gd name="T4" fmla="*/ 0 60000 65536"/>
              <a:gd name="T5" fmla="*/ 0 60000 65536"/>
            </a:gdLst>
            <a:ahLst/>
            <a:cxnLst>
              <a:cxn ang="T4">
                <a:pos x="T0" y="T1"/>
              </a:cxn>
              <a:cxn ang="T5">
                <a:pos x="T2" y="T3"/>
              </a:cxn>
            </a:cxnLst>
            <a:rect l="0" t="0" r="r" b="b"/>
            <a:pathLst>
              <a:path w="572" h="904">
                <a:moveTo>
                  <a:pt x="244" y="0"/>
                </a:moveTo>
                <a:cubicBezTo>
                  <a:pt x="0" y="432"/>
                  <a:pt x="428" y="788"/>
                  <a:pt x="572" y="904"/>
                </a:cubicBezTo>
              </a:path>
            </a:pathLst>
          </a:custGeom>
          <a:noFill/>
          <a:ln w="31750" cap="flat" cmpd="sng">
            <a:solidFill>
              <a:srgbClr val="FFFF00"/>
            </a:solidFill>
            <a:prstDash val="solid"/>
            <a:round/>
            <a:headEnd type="none" w="med" len="med"/>
            <a:tailEnd type="triangle" w="med" len="lg"/>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6" name="Freeform 1569"/>
          <p:cNvSpPr>
            <a:spLocks/>
          </p:cNvSpPr>
          <p:nvPr/>
        </p:nvSpPr>
        <p:spPr bwMode="auto">
          <a:xfrm>
            <a:off x="5848761" y="2986214"/>
            <a:ext cx="1744367" cy="788981"/>
          </a:xfrm>
          <a:custGeom>
            <a:avLst/>
            <a:gdLst>
              <a:gd name="T0" fmla="*/ 1190 w 1190"/>
              <a:gd name="T1" fmla="*/ 0 h 874"/>
              <a:gd name="T2" fmla="*/ 0 w 1190"/>
              <a:gd name="T3" fmla="*/ 844 h 874"/>
              <a:gd name="T4" fmla="*/ 0 60000 65536"/>
              <a:gd name="T5" fmla="*/ 0 60000 65536"/>
            </a:gdLst>
            <a:ahLst/>
            <a:cxnLst>
              <a:cxn ang="T4">
                <a:pos x="T0" y="T1"/>
              </a:cxn>
              <a:cxn ang="T5">
                <a:pos x="T2" y="T3"/>
              </a:cxn>
            </a:cxnLst>
            <a:rect l="0" t="0" r="r" b="b"/>
            <a:pathLst>
              <a:path w="1190" h="874">
                <a:moveTo>
                  <a:pt x="1190" y="0"/>
                </a:moveTo>
                <a:cubicBezTo>
                  <a:pt x="1042" y="652"/>
                  <a:pt x="462" y="874"/>
                  <a:pt x="0" y="844"/>
                </a:cubicBezTo>
              </a:path>
            </a:pathLst>
          </a:custGeom>
          <a:noFill/>
          <a:ln w="31750" cap="flat" cmpd="sng">
            <a:solidFill>
              <a:srgbClr val="FFFF00"/>
            </a:solidFill>
            <a:prstDash val="solid"/>
            <a:round/>
            <a:headEnd type="none" w="med" len="med"/>
            <a:tailEnd type="triangle"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7" name="Freeform 1571"/>
          <p:cNvSpPr>
            <a:spLocks/>
          </p:cNvSpPr>
          <p:nvPr/>
        </p:nvSpPr>
        <p:spPr bwMode="auto">
          <a:xfrm>
            <a:off x="4485515" y="3271474"/>
            <a:ext cx="1078869" cy="408032"/>
          </a:xfrm>
          <a:custGeom>
            <a:avLst/>
            <a:gdLst>
              <a:gd name="T0" fmla="*/ 0 w 736"/>
              <a:gd name="T1" fmla="*/ 0 h 452"/>
              <a:gd name="T2" fmla="*/ 736 w 736"/>
              <a:gd name="T3" fmla="*/ 452 h 452"/>
              <a:gd name="T4" fmla="*/ 0 60000 65536"/>
              <a:gd name="T5" fmla="*/ 0 60000 65536"/>
            </a:gdLst>
            <a:ahLst/>
            <a:cxnLst>
              <a:cxn ang="T4">
                <a:pos x="T0" y="T1"/>
              </a:cxn>
              <a:cxn ang="T5">
                <a:pos x="T2" y="T3"/>
              </a:cxn>
            </a:cxnLst>
            <a:rect l="0" t="0" r="r" b="b"/>
            <a:pathLst>
              <a:path w="736" h="452">
                <a:moveTo>
                  <a:pt x="0" y="0"/>
                </a:moveTo>
                <a:cubicBezTo>
                  <a:pt x="120" y="380"/>
                  <a:pt x="732" y="4"/>
                  <a:pt x="736" y="452"/>
                </a:cubicBezTo>
              </a:path>
            </a:pathLst>
          </a:custGeom>
          <a:noFill/>
          <a:ln w="31750" cap="flat" cmpd="sng">
            <a:solidFill>
              <a:srgbClr val="FFFF00"/>
            </a:solidFill>
            <a:prstDash val="solid"/>
            <a:round/>
            <a:headEnd type="none" w="med" len="me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8" name="Freeform 1572"/>
          <p:cNvSpPr>
            <a:spLocks/>
          </p:cNvSpPr>
          <p:nvPr/>
        </p:nvSpPr>
        <p:spPr bwMode="auto">
          <a:xfrm>
            <a:off x="5441252" y="2946493"/>
            <a:ext cx="193493" cy="722180"/>
          </a:xfrm>
          <a:custGeom>
            <a:avLst/>
            <a:gdLst>
              <a:gd name="T0" fmla="*/ 12 w 132"/>
              <a:gd name="T1" fmla="*/ 0 h 800"/>
              <a:gd name="T2" fmla="*/ 76 w 132"/>
              <a:gd name="T3" fmla="*/ 800 h 800"/>
              <a:gd name="T4" fmla="*/ 0 60000 65536"/>
              <a:gd name="T5" fmla="*/ 0 60000 65536"/>
            </a:gdLst>
            <a:ahLst/>
            <a:cxnLst>
              <a:cxn ang="T4">
                <a:pos x="T0" y="T1"/>
              </a:cxn>
              <a:cxn ang="T5">
                <a:pos x="T2" y="T3"/>
              </a:cxn>
            </a:cxnLst>
            <a:rect l="0" t="0" r="r" b="b"/>
            <a:pathLst>
              <a:path w="132" h="800">
                <a:moveTo>
                  <a:pt x="12" y="0"/>
                </a:moveTo>
                <a:cubicBezTo>
                  <a:pt x="132" y="288"/>
                  <a:pt x="0" y="332"/>
                  <a:pt x="76" y="800"/>
                </a:cubicBezTo>
              </a:path>
            </a:pathLst>
          </a:custGeom>
          <a:noFill/>
          <a:ln w="31750" cap="flat" cmpd="sng">
            <a:solidFill>
              <a:srgbClr val="FFFF00"/>
            </a:solidFill>
            <a:prstDash val="solid"/>
            <a:round/>
            <a:headEnd type="none" w="med" len="med"/>
            <a:tailEnd type="triangle" w="med" len="lg"/>
          </a:ln>
          <a:effectLst>
            <a:outerShdw dist="40161" dir="4293903"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89" name="Freeform 1573"/>
          <p:cNvSpPr>
            <a:spLocks/>
          </p:cNvSpPr>
          <p:nvPr/>
        </p:nvSpPr>
        <p:spPr bwMode="auto">
          <a:xfrm>
            <a:off x="5447115" y="2913995"/>
            <a:ext cx="621522" cy="751067"/>
          </a:xfrm>
          <a:custGeom>
            <a:avLst/>
            <a:gdLst>
              <a:gd name="T0" fmla="*/ 412 w 424"/>
              <a:gd name="T1" fmla="*/ 0 h 832"/>
              <a:gd name="T2" fmla="*/ 76 w 424"/>
              <a:gd name="T3" fmla="*/ 832 h 832"/>
              <a:gd name="T4" fmla="*/ 0 60000 65536"/>
              <a:gd name="T5" fmla="*/ 0 60000 65536"/>
            </a:gdLst>
            <a:ahLst/>
            <a:cxnLst>
              <a:cxn ang="T4">
                <a:pos x="T0" y="T1"/>
              </a:cxn>
              <a:cxn ang="T5">
                <a:pos x="T2" y="T3"/>
              </a:cxn>
            </a:cxnLst>
            <a:rect l="0" t="0" r="r" b="b"/>
            <a:pathLst>
              <a:path w="424" h="832">
                <a:moveTo>
                  <a:pt x="412" y="0"/>
                </a:moveTo>
                <a:cubicBezTo>
                  <a:pt x="424" y="444"/>
                  <a:pt x="0" y="364"/>
                  <a:pt x="76" y="832"/>
                </a:cubicBezTo>
              </a:path>
            </a:pathLst>
          </a:custGeom>
          <a:noFill/>
          <a:ln w="31750" cap="flat" cmpd="sng">
            <a:solidFill>
              <a:srgbClr val="FFFF00"/>
            </a:solidFill>
            <a:prstDash val="solid"/>
            <a:round/>
            <a:headEnd type="none" w="med" len="med"/>
            <a:tailEnd type="triangle" w="med" len="lg"/>
          </a:ln>
          <a:effectLst>
            <a:outerShdw dist="381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0" name="Freeform 1574"/>
          <p:cNvSpPr>
            <a:spLocks/>
          </p:cNvSpPr>
          <p:nvPr/>
        </p:nvSpPr>
        <p:spPr bwMode="auto">
          <a:xfrm>
            <a:off x="6889516" y="2700952"/>
            <a:ext cx="527708" cy="148047"/>
          </a:xfrm>
          <a:custGeom>
            <a:avLst/>
            <a:gdLst>
              <a:gd name="T0" fmla="*/ 360 w 360"/>
              <a:gd name="T1" fmla="*/ 164 h 164"/>
              <a:gd name="T2" fmla="*/ 0 w 360"/>
              <a:gd name="T3" fmla="*/ 32 h 164"/>
              <a:gd name="T4" fmla="*/ 0 60000 65536"/>
              <a:gd name="T5" fmla="*/ 0 60000 65536"/>
            </a:gdLst>
            <a:ahLst/>
            <a:cxnLst>
              <a:cxn ang="T4">
                <a:pos x="T0" y="T1"/>
              </a:cxn>
              <a:cxn ang="T5">
                <a:pos x="T2" y="T3"/>
              </a:cxn>
            </a:cxnLst>
            <a:rect l="0" t="0" r="r" b="b"/>
            <a:pathLst>
              <a:path w="360" h="164">
                <a:moveTo>
                  <a:pt x="360" y="164"/>
                </a:moveTo>
                <a:cubicBezTo>
                  <a:pt x="288" y="44"/>
                  <a:pt x="176" y="0"/>
                  <a:pt x="0" y="32"/>
                </a:cubicBezTo>
              </a:path>
            </a:pathLst>
          </a:custGeom>
          <a:noFill/>
          <a:ln w="31750" cap="flat" cmpd="sng">
            <a:solidFill>
              <a:srgbClr val="FF0000"/>
            </a:solidFill>
            <a:prstDash val="solid"/>
            <a:round/>
            <a:headEnd type="none" w="med" len="med"/>
            <a:tailEnd type="oval"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1" name="Freeform 1575"/>
          <p:cNvSpPr>
            <a:spLocks/>
          </p:cNvSpPr>
          <p:nvPr/>
        </p:nvSpPr>
        <p:spPr bwMode="auto">
          <a:xfrm>
            <a:off x="5628881" y="2009465"/>
            <a:ext cx="1952518" cy="785371"/>
          </a:xfrm>
          <a:custGeom>
            <a:avLst/>
            <a:gdLst>
              <a:gd name="T0" fmla="*/ 2147483647 w 1332"/>
              <a:gd name="T1" fmla="*/ 2147483647 h 870"/>
              <a:gd name="T2" fmla="*/ 0 w 1332"/>
              <a:gd name="T3" fmla="*/ 2147483647 h 870"/>
              <a:gd name="T4" fmla="*/ 0 60000 65536"/>
              <a:gd name="T5" fmla="*/ 0 60000 65536"/>
              <a:gd name="T6" fmla="*/ 0 w 1332"/>
              <a:gd name="T7" fmla="*/ 0 h 870"/>
              <a:gd name="T8" fmla="*/ 1332 w 1332"/>
              <a:gd name="T9" fmla="*/ 870 h 870"/>
            </a:gdLst>
            <a:ahLst/>
            <a:cxnLst>
              <a:cxn ang="T4">
                <a:pos x="T0" y="T1"/>
              </a:cxn>
              <a:cxn ang="T5">
                <a:pos x="T2" y="T3"/>
              </a:cxn>
            </a:cxnLst>
            <a:rect l="T6" t="T7" r="T8" b="T9"/>
            <a:pathLst>
              <a:path w="1332" h="870">
                <a:moveTo>
                  <a:pt x="1332" y="870"/>
                </a:moveTo>
                <a:cubicBezTo>
                  <a:pt x="1180" y="426"/>
                  <a:pt x="348" y="0"/>
                  <a:pt x="0" y="504"/>
                </a:cubicBezTo>
              </a:path>
            </a:pathLst>
          </a:custGeom>
          <a:noFill/>
          <a:ln w="31750">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2" name="Freeform 1576"/>
          <p:cNvSpPr>
            <a:spLocks/>
          </p:cNvSpPr>
          <p:nvPr/>
        </p:nvSpPr>
        <p:spPr bwMode="auto">
          <a:xfrm>
            <a:off x="4843183" y="2296533"/>
            <a:ext cx="1049552" cy="539829"/>
          </a:xfrm>
          <a:custGeom>
            <a:avLst/>
            <a:gdLst>
              <a:gd name="T0" fmla="*/ 2147483647 w 716"/>
              <a:gd name="T1" fmla="*/ 2147483647 h 598"/>
              <a:gd name="T2" fmla="*/ 2147483647 w 716"/>
              <a:gd name="T3" fmla="*/ 2147483647 h 598"/>
              <a:gd name="T4" fmla="*/ 0 60000 65536"/>
              <a:gd name="T5" fmla="*/ 0 60000 65536"/>
              <a:gd name="T6" fmla="*/ 0 w 716"/>
              <a:gd name="T7" fmla="*/ 0 h 598"/>
              <a:gd name="T8" fmla="*/ 716 w 716"/>
              <a:gd name="T9" fmla="*/ 598 h 598"/>
            </a:gdLst>
            <a:ahLst/>
            <a:cxnLst>
              <a:cxn ang="T4">
                <a:pos x="T0" y="T1"/>
              </a:cxn>
              <a:cxn ang="T5">
                <a:pos x="T2" y="T3"/>
              </a:cxn>
            </a:cxnLst>
            <a:rect l="T6" t="T7" r="T8" b="T9"/>
            <a:pathLst>
              <a:path w="716" h="598">
                <a:moveTo>
                  <a:pt x="24" y="598"/>
                </a:moveTo>
                <a:cubicBezTo>
                  <a:pt x="0" y="284"/>
                  <a:pt x="460" y="0"/>
                  <a:pt x="716" y="45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3" name="Freeform 1577"/>
          <p:cNvSpPr>
            <a:spLocks/>
          </p:cNvSpPr>
          <p:nvPr/>
        </p:nvSpPr>
        <p:spPr bwMode="auto">
          <a:xfrm>
            <a:off x="4860774" y="2489715"/>
            <a:ext cx="518912" cy="352063"/>
          </a:xfrm>
          <a:custGeom>
            <a:avLst/>
            <a:gdLst>
              <a:gd name="T0" fmla="*/ 2147483647 w 354"/>
              <a:gd name="T1" fmla="*/ 2147483647 h 390"/>
              <a:gd name="T2" fmla="*/ 2147483647 w 354"/>
              <a:gd name="T3" fmla="*/ 2147483647 h 390"/>
              <a:gd name="T4" fmla="*/ 0 60000 65536"/>
              <a:gd name="T5" fmla="*/ 0 60000 65536"/>
              <a:gd name="T6" fmla="*/ 0 w 354"/>
              <a:gd name="T7" fmla="*/ 0 h 390"/>
              <a:gd name="T8" fmla="*/ 354 w 354"/>
              <a:gd name="T9" fmla="*/ 390 h 390"/>
            </a:gdLst>
            <a:ahLst/>
            <a:cxnLst>
              <a:cxn ang="T4">
                <a:pos x="T0" y="T1"/>
              </a:cxn>
              <a:cxn ang="T5">
                <a:pos x="T2" y="T3"/>
              </a:cxn>
            </a:cxnLst>
            <a:rect l="T6" t="T7" r="T8" b="T9"/>
            <a:pathLst>
              <a:path w="354" h="390">
                <a:moveTo>
                  <a:pt x="8" y="390"/>
                </a:moveTo>
                <a:cubicBezTo>
                  <a:pt x="0" y="116"/>
                  <a:pt x="280" y="0"/>
                  <a:pt x="354" y="302"/>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4" name="Freeform 1578"/>
          <p:cNvSpPr>
            <a:spLocks/>
          </p:cNvSpPr>
          <p:nvPr/>
        </p:nvSpPr>
        <p:spPr bwMode="auto">
          <a:xfrm>
            <a:off x="4192345" y="2325420"/>
            <a:ext cx="820878" cy="731207"/>
          </a:xfrm>
          <a:custGeom>
            <a:avLst/>
            <a:gdLst>
              <a:gd name="T0" fmla="*/ 60 w 560"/>
              <a:gd name="T1" fmla="*/ 810 h 810"/>
              <a:gd name="T2" fmla="*/ 560 w 560"/>
              <a:gd name="T3" fmla="*/ 196 h 810"/>
              <a:gd name="T4" fmla="*/ 0 60000 65536"/>
              <a:gd name="T5" fmla="*/ 0 60000 65536"/>
            </a:gdLst>
            <a:ahLst/>
            <a:cxnLst>
              <a:cxn ang="T4">
                <a:pos x="T0" y="T1"/>
              </a:cxn>
              <a:cxn ang="T5">
                <a:pos x="T2" y="T3"/>
              </a:cxn>
            </a:cxnLst>
            <a:rect l="0" t="0" r="r" b="b"/>
            <a:pathLst>
              <a:path w="560" h="810">
                <a:moveTo>
                  <a:pt x="60" y="810"/>
                </a:moveTo>
                <a:cubicBezTo>
                  <a:pt x="0" y="462"/>
                  <a:pt x="36" y="0"/>
                  <a:pt x="560" y="196"/>
                </a:cubicBezTo>
              </a:path>
            </a:pathLst>
          </a:custGeom>
          <a:noFill/>
          <a:ln w="31750" cap="flat" cmpd="sng">
            <a:solidFill>
              <a:srgbClr val="FF0000"/>
            </a:solidFill>
            <a:prstDash val="solid"/>
            <a:round/>
            <a:headEnd type="none" w="med" len="med"/>
            <a:tailEnd type="oval"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5" name="Freeform 1579"/>
          <p:cNvSpPr>
            <a:spLocks/>
          </p:cNvSpPr>
          <p:nvPr/>
        </p:nvSpPr>
        <p:spPr bwMode="auto">
          <a:xfrm>
            <a:off x="3881584" y="2191816"/>
            <a:ext cx="873649" cy="844950"/>
          </a:xfrm>
          <a:custGeom>
            <a:avLst/>
            <a:gdLst>
              <a:gd name="T0" fmla="*/ 596 w 596"/>
              <a:gd name="T1" fmla="*/ 0 h 936"/>
              <a:gd name="T2" fmla="*/ 172 w 596"/>
              <a:gd name="T3" fmla="*/ 936 h 936"/>
              <a:gd name="T4" fmla="*/ 0 60000 65536"/>
              <a:gd name="T5" fmla="*/ 0 60000 65536"/>
            </a:gdLst>
            <a:ahLst/>
            <a:cxnLst>
              <a:cxn ang="T4">
                <a:pos x="T0" y="T1"/>
              </a:cxn>
              <a:cxn ang="T5">
                <a:pos x="T2" y="T3"/>
              </a:cxn>
            </a:cxnLst>
            <a:rect l="0" t="0" r="r" b="b"/>
            <a:pathLst>
              <a:path w="596" h="936">
                <a:moveTo>
                  <a:pt x="596" y="0"/>
                </a:moveTo>
                <a:cubicBezTo>
                  <a:pt x="88" y="188"/>
                  <a:pt x="0" y="428"/>
                  <a:pt x="172" y="936"/>
                </a:cubicBezTo>
              </a:path>
            </a:pathLst>
          </a:custGeom>
          <a:noFill/>
          <a:ln w="31750" cap="flat" cmpd="sng">
            <a:solidFill>
              <a:srgbClr val="FF0000"/>
            </a:solidFill>
            <a:prstDash val="solid"/>
            <a:round/>
            <a:headEnd type="none" w="med" len="med"/>
            <a:tailEnd type="oval" w="med" len="lg"/>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6" name="Freeform 1581"/>
          <p:cNvSpPr>
            <a:spLocks/>
          </p:cNvSpPr>
          <p:nvPr/>
        </p:nvSpPr>
        <p:spPr bwMode="auto">
          <a:xfrm>
            <a:off x="5482295" y="2412080"/>
            <a:ext cx="1917338" cy="328592"/>
          </a:xfrm>
          <a:custGeom>
            <a:avLst/>
            <a:gdLst>
              <a:gd name="T0" fmla="*/ 1308 w 1308"/>
              <a:gd name="T1" fmla="*/ 168 h 364"/>
              <a:gd name="T2" fmla="*/ 0 w 1308"/>
              <a:gd name="T3" fmla="*/ 364 h 364"/>
              <a:gd name="T4" fmla="*/ 0 60000 65536"/>
              <a:gd name="T5" fmla="*/ 0 60000 65536"/>
            </a:gdLst>
            <a:ahLst/>
            <a:cxnLst>
              <a:cxn ang="T4">
                <a:pos x="T0" y="T1"/>
              </a:cxn>
              <a:cxn ang="T5">
                <a:pos x="T2" y="T3"/>
              </a:cxn>
            </a:cxnLst>
            <a:rect l="0" t="0" r="r" b="b"/>
            <a:pathLst>
              <a:path w="1308" h="364">
                <a:moveTo>
                  <a:pt x="1308" y="168"/>
                </a:moveTo>
                <a:cubicBezTo>
                  <a:pt x="684" y="0"/>
                  <a:pt x="290" y="22"/>
                  <a:pt x="0" y="364"/>
                </a:cubicBezTo>
              </a:path>
            </a:pathLst>
          </a:custGeom>
          <a:noFill/>
          <a:ln w="31750" cap="flat" cmpd="sng">
            <a:solidFill>
              <a:srgbClr val="FFFF00"/>
            </a:solidFill>
            <a:prstDash val="solid"/>
            <a:round/>
            <a:headEnd type="none" w="med" len="me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7" name="Freeform 1582"/>
          <p:cNvSpPr>
            <a:spLocks/>
          </p:cNvSpPr>
          <p:nvPr/>
        </p:nvSpPr>
        <p:spPr bwMode="auto">
          <a:xfrm>
            <a:off x="7352727" y="837729"/>
            <a:ext cx="1137503" cy="2206259"/>
          </a:xfrm>
          <a:custGeom>
            <a:avLst/>
            <a:gdLst>
              <a:gd name="T0" fmla="*/ 2147483647 w 776"/>
              <a:gd name="T1" fmla="*/ 0 h 2444"/>
              <a:gd name="T2" fmla="*/ 2147483647 w 776"/>
              <a:gd name="T3" fmla="*/ 2147483647 h 2444"/>
              <a:gd name="T4" fmla="*/ 0 60000 65536"/>
              <a:gd name="T5" fmla="*/ 0 60000 65536"/>
              <a:gd name="T6" fmla="*/ 0 w 776"/>
              <a:gd name="T7" fmla="*/ 0 h 2444"/>
              <a:gd name="T8" fmla="*/ 776 w 776"/>
              <a:gd name="T9" fmla="*/ 2444 h 2444"/>
            </a:gdLst>
            <a:ahLst/>
            <a:cxnLst>
              <a:cxn ang="T4">
                <a:pos x="T0" y="T1"/>
              </a:cxn>
              <a:cxn ang="T5">
                <a:pos x="T2" y="T3"/>
              </a:cxn>
            </a:cxnLst>
            <a:rect l="T6" t="T7" r="T8" b="T9"/>
            <a:pathLst>
              <a:path w="776" h="2444">
                <a:moveTo>
                  <a:pt x="4" y="0"/>
                </a:moveTo>
                <a:cubicBezTo>
                  <a:pt x="0" y="770"/>
                  <a:pt x="776" y="1644"/>
                  <a:pt x="732" y="244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8" name="Freeform 1583"/>
          <p:cNvSpPr>
            <a:spLocks/>
          </p:cNvSpPr>
          <p:nvPr/>
        </p:nvSpPr>
        <p:spPr bwMode="auto">
          <a:xfrm>
            <a:off x="6095023" y="834118"/>
            <a:ext cx="1292884" cy="1814477"/>
          </a:xfrm>
          <a:custGeom>
            <a:avLst/>
            <a:gdLst>
              <a:gd name="T0" fmla="*/ 2147483647 w 882"/>
              <a:gd name="T1" fmla="*/ 0 h 2010"/>
              <a:gd name="T2" fmla="*/ 0 w 882"/>
              <a:gd name="T3" fmla="*/ 2147483647 h 2010"/>
              <a:gd name="T4" fmla="*/ 0 60000 65536"/>
              <a:gd name="T5" fmla="*/ 0 60000 65536"/>
              <a:gd name="T6" fmla="*/ 0 w 882"/>
              <a:gd name="T7" fmla="*/ 0 h 2010"/>
              <a:gd name="T8" fmla="*/ 882 w 882"/>
              <a:gd name="T9" fmla="*/ 2010 h 2010"/>
            </a:gdLst>
            <a:ahLst/>
            <a:cxnLst>
              <a:cxn ang="T4">
                <a:pos x="T0" y="T1"/>
              </a:cxn>
              <a:cxn ang="T5">
                <a:pos x="T2" y="T3"/>
              </a:cxn>
            </a:cxnLst>
            <a:rect l="T6" t="T7" r="T8" b="T9"/>
            <a:pathLst>
              <a:path w="882" h="2010">
                <a:moveTo>
                  <a:pt x="858" y="0"/>
                </a:moveTo>
                <a:cubicBezTo>
                  <a:pt x="882" y="1104"/>
                  <a:pt x="66" y="1200"/>
                  <a:pt x="0" y="201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099" name="Freeform 1584"/>
          <p:cNvSpPr>
            <a:spLocks/>
          </p:cNvSpPr>
          <p:nvPr/>
        </p:nvSpPr>
        <p:spPr bwMode="auto">
          <a:xfrm>
            <a:off x="8120834" y="3982822"/>
            <a:ext cx="281444" cy="516359"/>
          </a:xfrm>
          <a:custGeom>
            <a:avLst/>
            <a:gdLst>
              <a:gd name="T0" fmla="*/ 2147483647 w 192"/>
              <a:gd name="T1" fmla="*/ 0 h 572"/>
              <a:gd name="T2" fmla="*/ 2147483647 w 192"/>
              <a:gd name="T3" fmla="*/ 2147483647 h 572"/>
              <a:gd name="T4" fmla="*/ 0 60000 65536"/>
              <a:gd name="T5" fmla="*/ 0 60000 65536"/>
              <a:gd name="T6" fmla="*/ 0 w 192"/>
              <a:gd name="T7" fmla="*/ 0 h 572"/>
              <a:gd name="T8" fmla="*/ 192 w 192"/>
              <a:gd name="T9" fmla="*/ 572 h 572"/>
            </a:gdLst>
            <a:ahLst/>
            <a:cxnLst>
              <a:cxn ang="T4">
                <a:pos x="T0" y="T1"/>
              </a:cxn>
              <a:cxn ang="T5">
                <a:pos x="T2" y="T3"/>
              </a:cxn>
            </a:cxnLst>
            <a:rect l="T6" t="T7" r="T8" b="T9"/>
            <a:pathLst>
              <a:path w="192" h="572">
                <a:moveTo>
                  <a:pt x="4" y="0"/>
                </a:moveTo>
                <a:cubicBezTo>
                  <a:pt x="0" y="252"/>
                  <a:pt x="168" y="272"/>
                  <a:pt x="192" y="572"/>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0" name="Freeform 1585"/>
          <p:cNvSpPr>
            <a:spLocks/>
          </p:cNvSpPr>
          <p:nvPr/>
        </p:nvSpPr>
        <p:spPr bwMode="auto">
          <a:xfrm>
            <a:off x="8062200" y="4928877"/>
            <a:ext cx="521844" cy="259985"/>
          </a:xfrm>
          <a:custGeom>
            <a:avLst/>
            <a:gdLst>
              <a:gd name="T0" fmla="*/ 2147483647 w 356"/>
              <a:gd name="T1" fmla="*/ 2147483647 h 288"/>
              <a:gd name="T2" fmla="*/ 0 w 356"/>
              <a:gd name="T3" fmla="*/ 2147483647 h 288"/>
              <a:gd name="T4" fmla="*/ 0 60000 65536"/>
              <a:gd name="T5" fmla="*/ 0 60000 65536"/>
              <a:gd name="T6" fmla="*/ 0 w 356"/>
              <a:gd name="T7" fmla="*/ 0 h 288"/>
              <a:gd name="T8" fmla="*/ 356 w 356"/>
              <a:gd name="T9" fmla="*/ 288 h 288"/>
            </a:gdLst>
            <a:ahLst/>
            <a:cxnLst>
              <a:cxn ang="T4">
                <a:pos x="T0" y="T1"/>
              </a:cxn>
              <a:cxn ang="T5">
                <a:pos x="T2" y="T3"/>
              </a:cxn>
            </a:cxnLst>
            <a:rect l="T6" t="T7" r="T8" b="T9"/>
            <a:pathLst>
              <a:path w="356" h="288">
                <a:moveTo>
                  <a:pt x="356" y="288"/>
                </a:moveTo>
                <a:cubicBezTo>
                  <a:pt x="326" y="60"/>
                  <a:pt x="184" y="0"/>
                  <a:pt x="0" y="9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1" name="Freeform 1586"/>
          <p:cNvSpPr>
            <a:spLocks/>
          </p:cNvSpPr>
          <p:nvPr/>
        </p:nvSpPr>
        <p:spPr bwMode="auto">
          <a:xfrm>
            <a:off x="7292628" y="5154558"/>
            <a:ext cx="364997" cy="493791"/>
          </a:xfrm>
          <a:custGeom>
            <a:avLst/>
            <a:gdLst>
              <a:gd name="T0" fmla="*/ 249 w 249"/>
              <a:gd name="T1" fmla="*/ 0 h 547"/>
              <a:gd name="T2" fmla="*/ 4 w 249"/>
              <a:gd name="T3" fmla="*/ 547 h 547"/>
              <a:gd name="T4" fmla="*/ 0 60000 65536"/>
              <a:gd name="T5" fmla="*/ 0 60000 65536"/>
            </a:gdLst>
            <a:ahLst/>
            <a:cxnLst>
              <a:cxn ang="T4">
                <a:pos x="T0" y="T1"/>
              </a:cxn>
              <a:cxn ang="T5">
                <a:pos x="T2" y="T3"/>
              </a:cxn>
            </a:cxnLst>
            <a:rect l="0" t="0" r="r" b="b"/>
            <a:pathLst>
              <a:path w="249" h="547">
                <a:moveTo>
                  <a:pt x="249" y="0"/>
                </a:moveTo>
                <a:cubicBezTo>
                  <a:pt x="169" y="128"/>
                  <a:pt x="0" y="279"/>
                  <a:pt x="4" y="547"/>
                </a:cubicBezTo>
              </a:path>
            </a:pathLst>
          </a:custGeom>
          <a:noFill/>
          <a:ln w="28575" cap="flat" cmpd="sng">
            <a:solidFill>
              <a:srgbClr val="FF0000"/>
            </a:solidFill>
            <a:prstDash val="solid"/>
            <a:round/>
            <a:headEnd type="none" w="med" len="med"/>
            <a:tailEnd type="oval" w="med" len="lg"/>
          </a:ln>
          <a:effectLst>
            <a:outerShdw dist="35921" dir="81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2" name="Freeform 1587"/>
          <p:cNvSpPr>
            <a:spLocks/>
          </p:cNvSpPr>
          <p:nvPr/>
        </p:nvSpPr>
        <p:spPr bwMode="auto">
          <a:xfrm>
            <a:off x="6335423" y="5846045"/>
            <a:ext cx="1011440" cy="283456"/>
          </a:xfrm>
          <a:custGeom>
            <a:avLst/>
            <a:gdLst>
              <a:gd name="T0" fmla="*/ 2147483647 w 690"/>
              <a:gd name="T1" fmla="*/ 0 h 314"/>
              <a:gd name="T2" fmla="*/ 0 w 690"/>
              <a:gd name="T3" fmla="*/ 2147483647 h 314"/>
              <a:gd name="T4" fmla="*/ 0 60000 65536"/>
              <a:gd name="T5" fmla="*/ 0 60000 65536"/>
              <a:gd name="T6" fmla="*/ 0 w 690"/>
              <a:gd name="T7" fmla="*/ 0 h 314"/>
              <a:gd name="T8" fmla="*/ 690 w 690"/>
              <a:gd name="T9" fmla="*/ 314 h 314"/>
            </a:gdLst>
            <a:ahLst/>
            <a:cxnLst>
              <a:cxn ang="T4">
                <a:pos x="T0" y="T1"/>
              </a:cxn>
              <a:cxn ang="T5">
                <a:pos x="T2" y="T3"/>
              </a:cxn>
            </a:cxnLst>
            <a:rect l="T6" t="T7" r="T8" b="T9"/>
            <a:pathLst>
              <a:path w="690" h="314">
                <a:moveTo>
                  <a:pt x="690" y="0"/>
                </a:moveTo>
                <a:cubicBezTo>
                  <a:pt x="554" y="232"/>
                  <a:pt x="284" y="314"/>
                  <a:pt x="0" y="258"/>
                </a:cubicBezTo>
              </a:path>
            </a:pathLst>
          </a:custGeom>
          <a:noFill/>
          <a:ln w="28575">
            <a:solidFill>
              <a:srgbClr val="FF0000"/>
            </a:solidFill>
            <a:round/>
            <a:headEnd/>
            <a:tailEnd type="oval"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3" name="Freeform 1588"/>
          <p:cNvSpPr>
            <a:spLocks/>
          </p:cNvSpPr>
          <p:nvPr/>
        </p:nvSpPr>
        <p:spPr bwMode="auto">
          <a:xfrm>
            <a:off x="6062774" y="4795274"/>
            <a:ext cx="246264" cy="491082"/>
          </a:xfrm>
          <a:custGeom>
            <a:avLst/>
            <a:gdLst>
              <a:gd name="T0" fmla="*/ 0 w 168"/>
              <a:gd name="T1" fmla="*/ 0 h 544"/>
              <a:gd name="T2" fmla="*/ 2147483647 w 168"/>
              <a:gd name="T3" fmla="*/ 2147483647 h 544"/>
              <a:gd name="T4" fmla="*/ 0 60000 65536"/>
              <a:gd name="T5" fmla="*/ 0 60000 65536"/>
              <a:gd name="T6" fmla="*/ 0 w 168"/>
              <a:gd name="T7" fmla="*/ 0 h 544"/>
              <a:gd name="T8" fmla="*/ 168 w 168"/>
              <a:gd name="T9" fmla="*/ 544 h 544"/>
            </a:gdLst>
            <a:ahLst/>
            <a:cxnLst>
              <a:cxn ang="T4">
                <a:pos x="T0" y="T1"/>
              </a:cxn>
              <a:cxn ang="T5">
                <a:pos x="T2" y="T3"/>
              </a:cxn>
            </a:cxnLst>
            <a:rect l="T6" t="T7" r="T8" b="T9"/>
            <a:pathLst>
              <a:path w="168" h="544">
                <a:moveTo>
                  <a:pt x="0" y="0"/>
                </a:moveTo>
                <a:cubicBezTo>
                  <a:pt x="108" y="172"/>
                  <a:pt x="168" y="224"/>
                  <a:pt x="104" y="54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4" name="Freeform 1589"/>
          <p:cNvSpPr>
            <a:spLocks/>
          </p:cNvSpPr>
          <p:nvPr/>
        </p:nvSpPr>
        <p:spPr bwMode="auto">
          <a:xfrm>
            <a:off x="4034032" y="4824162"/>
            <a:ext cx="721200" cy="736623"/>
          </a:xfrm>
          <a:custGeom>
            <a:avLst/>
            <a:gdLst>
              <a:gd name="T0" fmla="*/ 2147483647 w 492"/>
              <a:gd name="T1" fmla="*/ 0 h 816"/>
              <a:gd name="T2" fmla="*/ 2147483647 w 492"/>
              <a:gd name="T3" fmla="*/ 2147483647 h 816"/>
              <a:gd name="T4" fmla="*/ 0 60000 65536"/>
              <a:gd name="T5" fmla="*/ 0 60000 65536"/>
              <a:gd name="T6" fmla="*/ 0 w 492"/>
              <a:gd name="T7" fmla="*/ 0 h 816"/>
              <a:gd name="T8" fmla="*/ 492 w 492"/>
              <a:gd name="T9" fmla="*/ 816 h 816"/>
            </a:gdLst>
            <a:ahLst/>
            <a:cxnLst>
              <a:cxn ang="T4">
                <a:pos x="T0" y="T1"/>
              </a:cxn>
              <a:cxn ang="T5">
                <a:pos x="T2" y="T3"/>
              </a:cxn>
            </a:cxnLst>
            <a:rect l="T6" t="T7" r="T8" b="T9"/>
            <a:pathLst>
              <a:path w="492" h="816">
                <a:moveTo>
                  <a:pt x="492" y="0"/>
                </a:moveTo>
                <a:cubicBezTo>
                  <a:pt x="184" y="200"/>
                  <a:pt x="0" y="404"/>
                  <a:pt x="44" y="81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5" name="Freeform 1590"/>
          <p:cNvSpPr>
            <a:spLocks/>
          </p:cNvSpPr>
          <p:nvPr/>
        </p:nvSpPr>
        <p:spPr bwMode="auto">
          <a:xfrm>
            <a:off x="5388481" y="5495789"/>
            <a:ext cx="809152" cy="613853"/>
          </a:xfrm>
          <a:custGeom>
            <a:avLst/>
            <a:gdLst>
              <a:gd name="T0" fmla="*/ 2147483647 w 552"/>
              <a:gd name="T1" fmla="*/ 0 h 680"/>
              <a:gd name="T2" fmla="*/ 0 w 552"/>
              <a:gd name="T3" fmla="*/ 2147483647 h 680"/>
              <a:gd name="T4" fmla="*/ 0 60000 65536"/>
              <a:gd name="T5" fmla="*/ 0 60000 65536"/>
              <a:gd name="T6" fmla="*/ 0 w 552"/>
              <a:gd name="T7" fmla="*/ 0 h 680"/>
              <a:gd name="T8" fmla="*/ 552 w 552"/>
              <a:gd name="T9" fmla="*/ 680 h 680"/>
            </a:gdLst>
            <a:ahLst/>
            <a:cxnLst>
              <a:cxn ang="T4">
                <a:pos x="T0" y="T1"/>
              </a:cxn>
              <a:cxn ang="T5">
                <a:pos x="T2" y="T3"/>
              </a:cxn>
            </a:cxnLst>
            <a:rect l="T6" t="T7" r="T8" b="T9"/>
            <a:pathLst>
              <a:path w="552" h="680">
                <a:moveTo>
                  <a:pt x="552" y="0"/>
                </a:moveTo>
                <a:cubicBezTo>
                  <a:pt x="492" y="372"/>
                  <a:pt x="196" y="680"/>
                  <a:pt x="0" y="272"/>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6" name="Freeform 1591"/>
          <p:cNvSpPr>
            <a:spLocks/>
          </p:cNvSpPr>
          <p:nvPr/>
        </p:nvSpPr>
        <p:spPr bwMode="auto">
          <a:xfrm>
            <a:off x="4110256" y="5726886"/>
            <a:ext cx="902966" cy="353868"/>
          </a:xfrm>
          <a:custGeom>
            <a:avLst/>
            <a:gdLst>
              <a:gd name="T0" fmla="*/ 0 w 616"/>
              <a:gd name="T1" fmla="*/ 2147483647 h 392"/>
              <a:gd name="T2" fmla="*/ 2147483647 w 616"/>
              <a:gd name="T3" fmla="*/ 0 h 392"/>
              <a:gd name="T4" fmla="*/ 0 60000 65536"/>
              <a:gd name="T5" fmla="*/ 0 60000 65536"/>
              <a:gd name="T6" fmla="*/ 0 w 616"/>
              <a:gd name="T7" fmla="*/ 0 h 392"/>
              <a:gd name="T8" fmla="*/ 616 w 616"/>
              <a:gd name="T9" fmla="*/ 392 h 392"/>
            </a:gdLst>
            <a:ahLst/>
            <a:cxnLst>
              <a:cxn ang="T4">
                <a:pos x="T0" y="T1"/>
              </a:cxn>
              <a:cxn ang="T5">
                <a:pos x="T2" y="T3"/>
              </a:cxn>
            </a:cxnLst>
            <a:rect l="T6" t="T7" r="T8" b="T9"/>
            <a:pathLst>
              <a:path w="616" h="392">
                <a:moveTo>
                  <a:pt x="0" y="20"/>
                </a:moveTo>
                <a:cubicBezTo>
                  <a:pt x="60" y="392"/>
                  <a:pt x="440" y="368"/>
                  <a:pt x="616"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7" name="Freeform 1592"/>
          <p:cNvSpPr>
            <a:spLocks/>
          </p:cNvSpPr>
          <p:nvPr/>
        </p:nvSpPr>
        <p:spPr bwMode="auto">
          <a:xfrm>
            <a:off x="4567602" y="5968816"/>
            <a:ext cx="1248908" cy="364701"/>
          </a:xfrm>
          <a:custGeom>
            <a:avLst/>
            <a:gdLst>
              <a:gd name="T0" fmla="*/ 2147483647 w 852"/>
              <a:gd name="T1" fmla="*/ 2147483647 h 404"/>
              <a:gd name="T2" fmla="*/ 0 w 852"/>
              <a:gd name="T3" fmla="*/ 2147483647 h 404"/>
              <a:gd name="T4" fmla="*/ 0 60000 65536"/>
              <a:gd name="T5" fmla="*/ 0 60000 65536"/>
              <a:gd name="T6" fmla="*/ 0 w 852"/>
              <a:gd name="T7" fmla="*/ 0 h 404"/>
              <a:gd name="T8" fmla="*/ 852 w 852"/>
              <a:gd name="T9" fmla="*/ 404 h 404"/>
            </a:gdLst>
            <a:ahLst/>
            <a:cxnLst>
              <a:cxn ang="T4">
                <a:pos x="T0" y="T1"/>
              </a:cxn>
              <a:cxn ang="T5">
                <a:pos x="T2" y="T3"/>
              </a:cxn>
            </a:cxnLst>
            <a:rect l="T6" t="T7" r="T8" b="T9"/>
            <a:pathLst>
              <a:path w="852" h="404">
                <a:moveTo>
                  <a:pt x="852" y="88"/>
                </a:moveTo>
                <a:cubicBezTo>
                  <a:pt x="472" y="0"/>
                  <a:pt x="208" y="84"/>
                  <a:pt x="0" y="40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8" name="Freeform 1593"/>
          <p:cNvSpPr>
            <a:spLocks/>
          </p:cNvSpPr>
          <p:nvPr/>
        </p:nvSpPr>
        <p:spPr bwMode="auto">
          <a:xfrm>
            <a:off x="4028169" y="6174637"/>
            <a:ext cx="433893" cy="191378"/>
          </a:xfrm>
          <a:custGeom>
            <a:avLst/>
            <a:gdLst>
              <a:gd name="T0" fmla="*/ 2147483647 w 296"/>
              <a:gd name="T1" fmla="*/ 2147483647 h 212"/>
              <a:gd name="T2" fmla="*/ 0 w 296"/>
              <a:gd name="T3" fmla="*/ 2147483647 h 212"/>
              <a:gd name="T4" fmla="*/ 0 60000 65536"/>
              <a:gd name="T5" fmla="*/ 0 60000 65536"/>
              <a:gd name="T6" fmla="*/ 0 w 296"/>
              <a:gd name="T7" fmla="*/ 0 h 212"/>
              <a:gd name="T8" fmla="*/ 296 w 296"/>
              <a:gd name="T9" fmla="*/ 212 h 212"/>
            </a:gdLst>
            <a:ahLst/>
            <a:cxnLst>
              <a:cxn ang="T4">
                <a:pos x="T0" y="T1"/>
              </a:cxn>
              <a:cxn ang="T5">
                <a:pos x="T2" y="T3"/>
              </a:cxn>
            </a:cxnLst>
            <a:rect l="T6" t="T7" r="T8" b="T9"/>
            <a:pathLst>
              <a:path w="296" h="212">
                <a:moveTo>
                  <a:pt x="292" y="212"/>
                </a:moveTo>
                <a:cubicBezTo>
                  <a:pt x="296" y="88"/>
                  <a:pt x="192" y="0"/>
                  <a:pt x="0" y="1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09" name="Freeform 1594"/>
          <p:cNvSpPr>
            <a:spLocks/>
          </p:cNvSpPr>
          <p:nvPr/>
        </p:nvSpPr>
        <p:spPr bwMode="auto">
          <a:xfrm>
            <a:off x="5297598" y="6098809"/>
            <a:ext cx="445620" cy="299705"/>
          </a:xfrm>
          <a:custGeom>
            <a:avLst/>
            <a:gdLst>
              <a:gd name="T0" fmla="*/ 2147483647 w 304"/>
              <a:gd name="T1" fmla="*/ 2147483647 h 332"/>
              <a:gd name="T2" fmla="*/ 2147483647 w 304"/>
              <a:gd name="T3" fmla="*/ 0 h 332"/>
              <a:gd name="T4" fmla="*/ 0 60000 65536"/>
              <a:gd name="T5" fmla="*/ 0 60000 65536"/>
              <a:gd name="T6" fmla="*/ 0 w 304"/>
              <a:gd name="T7" fmla="*/ 0 h 332"/>
              <a:gd name="T8" fmla="*/ 304 w 304"/>
              <a:gd name="T9" fmla="*/ 332 h 332"/>
            </a:gdLst>
            <a:ahLst/>
            <a:cxnLst>
              <a:cxn ang="T4">
                <a:pos x="T0" y="T1"/>
              </a:cxn>
              <a:cxn ang="T5">
                <a:pos x="T2" y="T3"/>
              </a:cxn>
            </a:cxnLst>
            <a:rect l="T6" t="T7" r="T8" b="T9"/>
            <a:pathLst>
              <a:path w="304" h="332">
                <a:moveTo>
                  <a:pt x="4" y="332"/>
                </a:moveTo>
                <a:cubicBezTo>
                  <a:pt x="0" y="208"/>
                  <a:pt x="52" y="0"/>
                  <a:pt x="304"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0" name="Freeform 1595"/>
          <p:cNvSpPr>
            <a:spLocks/>
          </p:cNvSpPr>
          <p:nvPr/>
        </p:nvSpPr>
        <p:spPr bwMode="auto">
          <a:xfrm>
            <a:off x="5778398" y="6302824"/>
            <a:ext cx="826742" cy="223876"/>
          </a:xfrm>
          <a:custGeom>
            <a:avLst/>
            <a:gdLst>
              <a:gd name="T0" fmla="*/ 2147483647 w 564"/>
              <a:gd name="T1" fmla="*/ 2147483647 h 248"/>
              <a:gd name="T2" fmla="*/ 0 w 564"/>
              <a:gd name="T3" fmla="*/ 2147483647 h 248"/>
              <a:gd name="T4" fmla="*/ 0 60000 65536"/>
              <a:gd name="T5" fmla="*/ 0 60000 65536"/>
              <a:gd name="T6" fmla="*/ 0 w 564"/>
              <a:gd name="T7" fmla="*/ 0 h 248"/>
              <a:gd name="T8" fmla="*/ 564 w 564"/>
              <a:gd name="T9" fmla="*/ 248 h 248"/>
            </a:gdLst>
            <a:ahLst/>
            <a:cxnLst>
              <a:cxn ang="T4">
                <a:pos x="T0" y="T1"/>
              </a:cxn>
              <a:cxn ang="T5">
                <a:pos x="T2" y="T3"/>
              </a:cxn>
            </a:cxnLst>
            <a:rect l="T6" t="T7" r="T8" b="T9"/>
            <a:pathLst>
              <a:path w="564" h="248">
                <a:moveTo>
                  <a:pt x="564" y="248"/>
                </a:moveTo>
                <a:cubicBezTo>
                  <a:pt x="440" y="72"/>
                  <a:pt x="244" y="0"/>
                  <a:pt x="0" y="128"/>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1" name="Freeform 1596"/>
          <p:cNvSpPr>
            <a:spLocks/>
          </p:cNvSpPr>
          <p:nvPr/>
        </p:nvSpPr>
        <p:spPr bwMode="auto">
          <a:xfrm>
            <a:off x="6930561" y="6358794"/>
            <a:ext cx="510117" cy="285261"/>
          </a:xfrm>
          <a:custGeom>
            <a:avLst/>
            <a:gdLst>
              <a:gd name="T0" fmla="*/ 2147483647 w 348"/>
              <a:gd name="T1" fmla="*/ 0 h 316"/>
              <a:gd name="T2" fmla="*/ 0 w 348"/>
              <a:gd name="T3" fmla="*/ 2147483647 h 316"/>
              <a:gd name="T4" fmla="*/ 0 60000 65536"/>
              <a:gd name="T5" fmla="*/ 0 60000 65536"/>
              <a:gd name="T6" fmla="*/ 0 w 348"/>
              <a:gd name="T7" fmla="*/ 0 h 316"/>
              <a:gd name="T8" fmla="*/ 348 w 348"/>
              <a:gd name="T9" fmla="*/ 316 h 316"/>
            </a:gdLst>
            <a:ahLst/>
            <a:cxnLst>
              <a:cxn ang="T4">
                <a:pos x="T0" y="T1"/>
              </a:cxn>
              <a:cxn ang="T5">
                <a:pos x="T2" y="T3"/>
              </a:cxn>
            </a:cxnLst>
            <a:rect l="T6" t="T7" r="T8" b="T9"/>
            <a:pathLst>
              <a:path w="348" h="316">
                <a:moveTo>
                  <a:pt x="336" y="0"/>
                </a:moveTo>
                <a:cubicBezTo>
                  <a:pt x="348" y="168"/>
                  <a:pt x="312" y="316"/>
                  <a:pt x="0" y="28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2" name="Freeform 1597"/>
          <p:cNvSpPr>
            <a:spLocks/>
          </p:cNvSpPr>
          <p:nvPr/>
        </p:nvSpPr>
        <p:spPr bwMode="auto">
          <a:xfrm>
            <a:off x="7678146" y="1121184"/>
            <a:ext cx="1656416" cy="5123866"/>
          </a:xfrm>
          <a:custGeom>
            <a:avLst/>
            <a:gdLst>
              <a:gd name="T0" fmla="*/ 2147483647 w 1130"/>
              <a:gd name="T1" fmla="*/ 0 h 5676"/>
              <a:gd name="T2" fmla="*/ 0 w 1130"/>
              <a:gd name="T3" fmla="*/ 2147483647 h 5676"/>
              <a:gd name="T4" fmla="*/ 0 60000 65536"/>
              <a:gd name="T5" fmla="*/ 0 60000 65536"/>
              <a:gd name="T6" fmla="*/ 0 w 1130"/>
              <a:gd name="T7" fmla="*/ 0 h 5676"/>
              <a:gd name="T8" fmla="*/ 1130 w 1130"/>
              <a:gd name="T9" fmla="*/ 5676 h 5676"/>
            </a:gdLst>
            <a:ahLst/>
            <a:cxnLst>
              <a:cxn ang="T4">
                <a:pos x="T0" y="T1"/>
              </a:cxn>
              <a:cxn ang="T5">
                <a:pos x="T2" y="T3"/>
              </a:cxn>
            </a:cxnLst>
            <a:rect l="T6" t="T7" r="T8" b="T9"/>
            <a:pathLst>
              <a:path w="1130" h="5676">
                <a:moveTo>
                  <a:pt x="720" y="0"/>
                </a:moveTo>
                <a:cubicBezTo>
                  <a:pt x="1130" y="4618"/>
                  <a:pt x="900" y="5226"/>
                  <a:pt x="0" y="567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3" name="Freeform 1598"/>
          <p:cNvSpPr>
            <a:spLocks/>
          </p:cNvSpPr>
          <p:nvPr/>
        </p:nvSpPr>
        <p:spPr bwMode="auto">
          <a:xfrm>
            <a:off x="1987700" y="5345936"/>
            <a:ext cx="272649" cy="222070"/>
          </a:xfrm>
          <a:custGeom>
            <a:avLst/>
            <a:gdLst>
              <a:gd name="T0" fmla="*/ 186 w 186"/>
              <a:gd name="T1" fmla="*/ 246 h 246"/>
              <a:gd name="T2" fmla="*/ 0 w 186"/>
              <a:gd name="T3" fmla="*/ 0 h 246"/>
              <a:gd name="T4" fmla="*/ 0 60000 65536"/>
              <a:gd name="T5" fmla="*/ 0 60000 65536"/>
            </a:gdLst>
            <a:ahLst/>
            <a:cxnLst>
              <a:cxn ang="T4">
                <a:pos x="T0" y="T1"/>
              </a:cxn>
              <a:cxn ang="T5">
                <a:pos x="T2" y="T3"/>
              </a:cxn>
            </a:cxnLst>
            <a:rect l="0" t="0" r="r" b="b"/>
            <a:pathLst>
              <a:path w="186" h="246">
                <a:moveTo>
                  <a:pt x="186" y="246"/>
                </a:moveTo>
                <a:cubicBezTo>
                  <a:pt x="138" y="60"/>
                  <a:pt x="72" y="78"/>
                  <a:pt x="0" y="0"/>
                </a:cubicBezTo>
              </a:path>
            </a:pathLst>
          </a:custGeom>
          <a:noFill/>
          <a:ln w="31750" cap="flat" cmpd="sng">
            <a:solidFill>
              <a:srgbClr val="FFFF00"/>
            </a:solidFill>
            <a:prstDash val="solid"/>
            <a:round/>
            <a:headEnd type="none" w="med" len="med"/>
            <a:tailEnd type="triangle" w="med" len="lg"/>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4" name="Text Box 1599"/>
          <p:cNvSpPr txBox="1">
            <a:spLocks noChangeArrowheads="1"/>
          </p:cNvSpPr>
          <p:nvPr/>
        </p:nvSpPr>
        <p:spPr bwMode="auto">
          <a:xfrm>
            <a:off x="1627098" y="5537313"/>
            <a:ext cx="992384" cy="251922"/>
          </a:xfrm>
          <a:prstGeom prst="rect">
            <a:avLst/>
          </a:prstGeom>
          <a:solidFill>
            <a:schemeClr val="bg1"/>
          </a:solidFill>
          <a:ln>
            <a:noFill/>
          </a:ln>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ER Stress</a:t>
            </a:r>
          </a:p>
        </p:txBody>
      </p:sp>
      <p:sp>
        <p:nvSpPr>
          <p:cNvPr id="2115" name="Text Box 1600"/>
          <p:cNvSpPr txBox="1">
            <a:spLocks noChangeArrowheads="1"/>
          </p:cNvSpPr>
          <p:nvPr/>
        </p:nvSpPr>
        <p:spPr bwMode="auto">
          <a:xfrm>
            <a:off x="3296708" y="6109641"/>
            <a:ext cx="1056881" cy="436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Gene Expression</a:t>
            </a:r>
          </a:p>
        </p:txBody>
      </p:sp>
      <p:sp>
        <p:nvSpPr>
          <p:cNvPr id="2116" name="Freeform 1601"/>
          <p:cNvSpPr>
            <a:spLocks/>
          </p:cNvSpPr>
          <p:nvPr/>
        </p:nvSpPr>
        <p:spPr bwMode="auto">
          <a:xfrm>
            <a:off x="123133" y="3266058"/>
            <a:ext cx="1477581" cy="2027520"/>
          </a:xfrm>
          <a:custGeom>
            <a:avLst/>
            <a:gdLst>
              <a:gd name="T0" fmla="*/ 2147483647 w 1008"/>
              <a:gd name="T1" fmla="*/ 2147483647 h 2246"/>
              <a:gd name="T2" fmla="*/ 2147483647 w 1008"/>
              <a:gd name="T3" fmla="*/ 0 h 2246"/>
              <a:gd name="T4" fmla="*/ 0 60000 65536"/>
              <a:gd name="T5" fmla="*/ 0 60000 65536"/>
              <a:gd name="T6" fmla="*/ 0 w 1008"/>
              <a:gd name="T7" fmla="*/ 0 h 2246"/>
              <a:gd name="T8" fmla="*/ 1008 w 1008"/>
              <a:gd name="T9" fmla="*/ 2246 h 2246"/>
            </a:gdLst>
            <a:ahLst/>
            <a:cxnLst>
              <a:cxn ang="T4">
                <a:pos x="T0" y="T1"/>
              </a:cxn>
              <a:cxn ang="T5">
                <a:pos x="T2" y="T3"/>
              </a:cxn>
            </a:cxnLst>
            <a:rect l="T6" t="T7" r="T8" b="T9"/>
            <a:pathLst>
              <a:path w="1008" h="2246">
                <a:moveTo>
                  <a:pt x="1008" y="2246"/>
                </a:moveTo>
                <a:cubicBezTo>
                  <a:pt x="480" y="1798"/>
                  <a:pt x="0" y="996"/>
                  <a:pt x="426"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17" name="Freeform 1607"/>
          <p:cNvSpPr>
            <a:spLocks/>
          </p:cNvSpPr>
          <p:nvPr/>
        </p:nvSpPr>
        <p:spPr bwMode="auto">
          <a:xfrm>
            <a:off x="6883654" y="4071290"/>
            <a:ext cx="1073005" cy="1366725"/>
          </a:xfrm>
          <a:custGeom>
            <a:avLst/>
            <a:gdLst>
              <a:gd name="T0" fmla="*/ 0 w 732"/>
              <a:gd name="T1" fmla="*/ 2147483647 h 1514"/>
              <a:gd name="T2" fmla="*/ 2147483647 w 732"/>
              <a:gd name="T3" fmla="*/ 0 h 1514"/>
              <a:gd name="T4" fmla="*/ 0 60000 65536"/>
              <a:gd name="T5" fmla="*/ 0 60000 65536"/>
              <a:gd name="T6" fmla="*/ 0 w 732"/>
              <a:gd name="T7" fmla="*/ 0 h 1514"/>
              <a:gd name="T8" fmla="*/ 732 w 732"/>
              <a:gd name="T9" fmla="*/ 1514 h 1514"/>
            </a:gdLst>
            <a:ahLst/>
            <a:cxnLst>
              <a:cxn ang="T4">
                <a:pos x="T0" y="T1"/>
              </a:cxn>
              <a:cxn ang="T5">
                <a:pos x="T2" y="T3"/>
              </a:cxn>
            </a:cxnLst>
            <a:rect l="T6" t="T7" r="T8" b="T9"/>
            <a:pathLst>
              <a:path w="732" h="1514">
                <a:moveTo>
                  <a:pt x="0" y="1514"/>
                </a:moveTo>
                <a:cubicBezTo>
                  <a:pt x="224" y="899"/>
                  <a:pt x="605" y="1035"/>
                  <a:pt x="732"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118" name="Group 2290"/>
          <p:cNvGrpSpPr>
            <a:grpSpLocks/>
          </p:cNvGrpSpPr>
          <p:nvPr/>
        </p:nvGrpSpPr>
        <p:grpSpPr bwMode="auto">
          <a:xfrm>
            <a:off x="-83554" y="-62288"/>
            <a:ext cx="3164780" cy="1288188"/>
            <a:chOff x="-57" y="-69"/>
            <a:chExt cx="2159" cy="1427"/>
          </a:xfrm>
        </p:grpSpPr>
        <p:grpSp>
          <p:nvGrpSpPr>
            <p:cNvPr id="3038" name="Group 1630"/>
            <p:cNvGrpSpPr>
              <a:grpSpLocks/>
            </p:cNvGrpSpPr>
            <p:nvPr/>
          </p:nvGrpSpPr>
          <p:grpSpPr bwMode="auto">
            <a:xfrm>
              <a:off x="5" y="-18"/>
              <a:ext cx="1857" cy="1258"/>
              <a:chOff x="5" y="-36"/>
              <a:chExt cx="1857" cy="1258"/>
            </a:xfrm>
          </p:grpSpPr>
          <p:grpSp>
            <p:nvGrpSpPr>
              <p:cNvPr id="3133" name="Group 1624"/>
              <p:cNvGrpSpPr>
                <a:grpSpLocks/>
              </p:cNvGrpSpPr>
              <p:nvPr/>
            </p:nvGrpSpPr>
            <p:grpSpPr bwMode="auto">
              <a:xfrm rot="19529236" flipV="1">
                <a:off x="1751" y="-36"/>
                <a:ext cx="111" cy="265"/>
                <a:chOff x="2887" y="1765"/>
                <a:chExt cx="111" cy="265"/>
              </a:xfrm>
            </p:grpSpPr>
            <p:sp>
              <p:nvSpPr>
                <p:cNvPr id="3240" name="Freeform 162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41" name="Freeform 162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42" name="Freeform 162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43" name="Freeform 162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34" name="Group 1619"/>
              <p:cNvGrpSpPr>
                <a:grpSpLocks/>
              </p:cNvGrpSpPr>
              <p:nvPr/>
            </p:nvGrpSpPr>
            <p:grpSpPr bwMode="auto">
              <a:xfrm rot="20424167" flipV="1">
                <a:off x="5" y="957"/>
                <a:ext cx="111" cy="265"/>
                <a:chOff x="2887" y="1765"/>
                <a:chExt cx="111" cy="265"/>
              </a:xfrm>
            </p:grpSpPr>
            <p:sp>
              <p:nvSpPr>
                <p:cNvPr id="3236" name="Freeform 162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7" name="Freeform 162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8" name="Freeform 162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9" name="Freeform 162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35" name="Group 1122"/>
              <p:cNvGrpSpPr>
                <a:grpSpLocks/>
              </p:cNvGrpSpPr>
              <p:nvPr/>
            </p:nvGrpSpPr>
            <p:grpSpPr bwMode="auto">
              <a:xfrm rot="19597128" flipV="1">
                <a:off x="1194" y="194"/>
                <a:ext cx="645" cy="265"/>
                <a:chOff x="2569" y="1765"/>
                <a:chExt cx="645" cy="265"/>
              </a:xfrm>
            </p:grpSpPr>
            <p:grpSp>
              <p:nvGrpSpPr>
                <p:cNvPr id="3203" name="Group 1123"/>
                <p:cNvGrpSpPr>
                  <a:grpSpLocks/>
                </p:cNvGrpSpPr>
                <p:nvPr/>
              </p:nvGrpSpPr>
              <p:grpSpPr bwMode="auto">
                <a:xfrm rot="205847">
                  <a:off x="2998" y="1765"/>
                  <a:ext cx="216" cy="265"/>
                  <a:chOff x="2782" y="1765"/>
                  <a:chExt cx="216" cy="265"/>
                </a:xfrm>
              </p:grpSpPr>
              <p:grpSp>
                <p:nvGrpSpPr>
                  <p:cNvPr id="3226" name="Group 1124"/>
                  <p:cNvGrpSpPr>
                    <a:grpSpLocks/>
                  </p:cNvGrpSpPr>
                  <p:nvPr/>
                </p:nvGrpSpPr>
                <p:grpSpPr bwMode="auto">
                  <a:xfrm>
                    <a:off x="2782" y="1765"/>
                    <a:ext cx="111" cy="265"/>
                    <a:chOff x="2887" y="1765"/>
                    <a:chExt cx="111" cy="265"/>
                  </a:xfrm>
                </p:grpSpPr>
                <p:sp>
                  <p:nvSpPr>
                    <p:cNvPr id="3232" name="Freeform 112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3" name="Freeform 112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4" name="Freeform 112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5" name="Freeform 112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227" name="Group 1129"/>
                  <p:cNvGrpSpPr>
                    <a:grpSpLocks/>
                  </p:cNvGrpSpPr>
                  <p:nvPr/>
                </p:nvGrpSpPr>
                <p:grpSpPr bwMode="auto">
                  <a:xfrm>
                    <a:off x="2887" y="1765"/>
                    <a:ext cx="111" cy="265"/>
                    <a:chOff x="2887" y="1765"/>
                    <a:chExt cx="111" cy="265"/>
                  </a:xfrm>
                </p:grpSpPr>
                <p:sp>
                  <p:nvSpPr>
                    <p:cNvPr id="3228" name="Freeform 113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9" name="Freeform 113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0" name="Freeform 113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31" name="Freeform 113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204" name="Group 1134"/>
                <p:cNvGrpSpPr>
                  <a:grpSpLocks/>
                </p:cNvGrpSpPr>
                <p:nvPr/>
              </p:nvGrpSpPr>
              <p:grpSpPr bwMode="auto">
                <a:xfrm rot="-232276">
                  <a:off x="2569" y="1765"/>
                  <a:ext cx="216" cy="265"/>
                  <a:chOff x="2782" y="1765"/>
                  <a:chExt cx="216" cy="265"/>
                </a:xfrm>
              </p:grpSpPr>
              <p:grpSp>
                <p:nvGrpSpPr>
                  <p:cNvPr id="3216" name="Group 1135"/>
                  <p:cNvGrpSpPr>
                    <a:grpSpLocks/>
                  </p:cNvGrpSpPr>
                  <p:nvPr/>
                </p:nvGrpSpPr>
                <p:grpSpPr bwMode="auto">
                  <a:xfrm>
                    <a:off x="2782" y="1765"/>
                    <a:ext cx="111" cy="265"/>
                    <a:chOff x="2887" y="1765"/>
                    <a:chExt cx="111" cy="265"/>
                  </a:xfrm>
                </p:grpSpPr>
                <p:sp>
                  <p:nvSpPr>
                    <p:cNvPr id="3222" name="Freeform 113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3" name="Freeform 113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4" name="Freeform 113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5" name="Freeform 113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217" name="Group 1140"/>
                  <p:cNvGrpSpPr>
                    <a:grpSpLocks/>
                  </p:cNvGrpSpPr>
                  <p:nvPr/>
                </p:nvGrpSpPr>
                <p:grpSpPr bwMode="auto">
                  <a:xfrm>
                    <a:off x="2887" y="1765"/>
                    <a:ext cx="111" cy="265"/>
                    <a:chOff x="2887" y="1765"/>
                    <a:chExt cx="111" cy="265"/>
                  </a:xfrm>
                </p:grpSpPr>
                <p:sp>
                  <p:nvSpPr>
                    <p:cNvPr id="3218" name="Freeform 114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9" name="Freeform 114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0" name="Freeform 114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21" name="Freeform 114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205" name="Group 1145"/>
                <p:cNvGrpSpPr>
                  <a:grpSpLocks/>
                </p:cNvGrpSpPr>
                <p:nvPr/>
              </p:nvGrpSpPr>
              <p:grpSpPr bwMode="auto">
                <a:xfrm>
                  <a:off x="2782" y="1765"/>
                  <a:ext cx="216" cy="265"/>
                  <a:chOff x="2782" y="1765"/>
                  <a:chExt cx="216" cy="265"/>
                </a:xfrm>
              </p:grpSpPr>
              <p:grpSp>
                <p:nvGrpSpPr>
                  <p:cNvPr id="3206" name="Group 1146"/>
                  <p:cNvGrpSpPr>
                    <a:grpSpLocks/>
                  </p:cNvGrpSpPr>
                  <p:nvPr/>
                </p:nvGrpSpPr>
                <p:grpSpPr bwMode="auto">
                  <a:xfrm>
                    <a:off x="2782" y="1765"/>
                    <a:ext cx="111" cy="265"/>
                    <a:chOff x="2887" y="1765"/>
                    <a:chExt cx="111" cy="265"/>
                  </a:xfrm>
                </p:grpSpPr>
                <p:sp>
                  <p:nvSpPr>
                    <p:cNvPr id="3212" name="Freeform 114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3" name="Freeform 114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4" name="Freeform 114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5" name="Freeform 115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207" name="Group 1151"/>
                  <p:cNvGrpSpPr>
                    <a:grpSpLocks/>
                  </p:cNvGrpSpPr>
                  <p:nvPr/>
                </p:nvGrpSpPr>
                <p:grpSpPr bwMode="auto">
                  <a:xfrm>
                    <a:off x="2887" y="1765"/>
                    <a:ext cx="111" cy="265"/>
                    <a:chOff x="2887" y="1765"/>
                    <a:chExt cx="111" cy="265"/>
                  </a:xfrm>
                </p:grpSpPr>
                <p:sp>
                  <p:nvSpPr>
                    <p:cNvPr id="3208" name="Freeform 115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09" name="Freeform 115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0" name="Freeform 115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11" name="Freeform 115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3136" name="Group 1156"/>
              <p:cNvGrpSpPr>
                <a:grpSpLocks/>
              </p:cNvGrpSpPr>
              <p:nvPr/>
            </p:nvGrpSpPr>
            <p:grpSpPr bwMode="auto">
              <a:xfrm rot="20037649" flipV="1">
                <a:off x="639" y="515"/>
                <a:ext cx="645" cy="265"/>
                <a:chOff x="2569" y="1765"/>
                <a:chExt cx="645" cy="265"/>
              </a:xfrm>
            </p:grpSpPr>
            <p:grpSp>
              <p:nvGrpSpPr>
                <p:cNvPr id="3170" name="Group 1157"/>
                <p:cNvGrpSpPr>
                  <a:grpSpLocks/>
                </p:cNvGrpSpPr>
                <p:nvPr/>
              </p:nvGrpSpPr>
              <p:grpSpPr bwMode="auto">
                <a:xfrm rot="205847">
                  <a:off x="2998" y="1765"/>
                  <a:ext cx="216" cy="265"/>
                  <a:chOff x="2782" y="1765"/>
                  <a:chExt cx="216" cy="265"/>
                </a:xfrm>
              </p:grpSpPr>
              <p:grpSp>
                <p:nvGrpSpPr>
                  <p:cNvPr id="3193" name="Group 1158"/>
                  <p:cNvGrpSpPr>
                    <a:grpSpLocks/>
                  </p:cNvGrpSpPr>
                  <p:nvPr/>
                </p:nvGrpSpPr>
                <p:grpSpPr bwMode="auto">
                  <a:xfrm>
                    <a:off x="2782" y="1765"/>
                    <a:ext cx="111" cy="265"/>
                    <a:chOff x="2887" y="1765"/>
                    <a:chExt cx="111" cy="265"/>
                  </a:xfrm>
                </p:grpSpPr>
                <p:sp>
                  <p:nvSpPr>
                    <p:cNvPr id="3199" name="Freeform 115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00" name="Freeform 116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01" name="Freeform 116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202" name="Freeform 116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94" name="Group 1163"/>
                  <p:cNvGrpSpPr>
                    <a:grpSpLocks/>
                  </p:cNvGrpSpPr>
                  <p:nvPr/>
                </p:nvGrpSpPr>
                <p:grpSpPr bwMode="auto">
                  <a:xfrm>
                    <a:off x="2887" y="1765"/>
                    <a:ext cx="111" cy="265"/>
                    <a:chOff x="2887" y="1765"/>
                    <a:chExt cx="111" cy="265"/>
                  </a:xfrm>
                </p:grpSpPr>
                <p:sp>
                  <p:nvSpPr>
                    <p:cNvPr id="3195" name="Freeform 116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6" name="Freeform 116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7" name="Freeform 116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8" name="Freeform 116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171" name="Group 1168"/>
                <p:cNvGrpSpPr>
                  <a:grpSpLocks/>
                </p:cNvGrpSpPr>
                <p:nvPr/>
              </p:nvGrpSpPr>
              <p:grpSpPr bwMode="auto">
                <a:xfrm rot="-232276">
                  <a:off x="2569" y="1765"/>
                  <a:ext cx="216" cy="265"/>
                  <a:chOff x="2782" y="1765"/>
                  <a:chExt cx="216" cy="265"/>
                </a:xfrm>
              </p:grpSpPr>
              <p:grpSp>
                <p:nvGrpSpPr>
                  <p:cNvPr id="3183" name="Group 1169"/>
                  <p:cNvGrpSpPr>
                    <a:grpSpLocks/>
                  </p:cNvGrpSpPr>
                  <p:nvPr/>
                </p:nvGrpSpPr>
                <p:grpSpPr bwMode="auto">
                  <a:xfrm>
                    <a:off x="2782" y="1765"/>
                    <a:ext cx="111" cy="265"/>
                    <a:chOff x="2887" y="1765"/>
                    <a:chExt cx="111" cy="265"/>
                  </a:xfrm>
                </p:grpSpPr>
                <p:sp>
                  <p:nvSpPr>
                    <p:cNvPr id="3189" name="Freeform 117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0" name="Freeform 117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1" name="Freeform 117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92" name="Freeform 117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84" name="Group 1174"/>
                  <p:cNvGrpSpPr>
                    <a:grpSpLocks/>
                  </p:cNvGrpSpPr>
                  <p:nvPr/>
                </p:nvGrpSpPr>
                <p:grpSpPr bwMode="auto">
                  <a:xfrm>
                    <a:off x="2887" y="1765"/>
                    <a:ext cx="111" cy="265"/>
                    <a:chOff x="2887" y="1765"/>
                    <a:chExt cx="111" cy="265"/>
                  </a:xfrm>
                </p:grpSpPr>
                <p:sp>
                  <p:nvSpPr>
                    <p:cNvPr id="3185" name="Freeform 117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6" name="Freeform 117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7" name="Freeform 117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8" name="Freeform 117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172" name="Group 1179"/>
                <p:cNvGrpSpPr>
                  <a:grpSpLocks/>
                </p:cNvGrpSpPr>
                <p:nvPr/>
              </p:nvGrpSpPr>
              <p:grpSpPr bwMode="auto">
                <a:xfrm>
                  <a:off x="2782" y="1765"/>
                  <a:ext cx="216" cy="265"/>
                  <a:chOff x="2782" y="1765"/>
                  <a:chExt cx="216" cy="265"/>
                </a:xfrm>
              </p:grpSpPr>
              <p:grpSp>
                <p:nvGrpSpPr>
                  <p:cNvPr id="3173" name="Group 1180"/>
                  <p:cNvGrpSpPr>
                    <a:grpSpLocks/>
                  </p:cNvGrpSpPr>
                  <p:nvPr/>
                </p:nvGrpSpPr>
                <p:grpSpPr bwMode="auto">
                  <a:xfrm>
                    <a:off x="2782" y="1765"/>
                    <a:ext cx="111" cy="265"/>
                    <a:chOff x="2887" y="1765"/>
                    <a:chExt cx="111" cy="265"/>
                  </a:xfrm>
                </p:grpSpPr>
                <p:sp>
                  <p:nvSpPr>
                    <p:cNvPr id="3179" name="Freeform 118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0" name="Freeform 118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1" name="Freeform 118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82" name="Freeform 118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74" name="Group 1185"/>
                  <p:cNvGrpSpPr>
                    <a:grpSpLocks/>
                  </p:cNvGrpSpPr>
                  <p:nvPr/>
                </p:nvGrpSpPr>
                <p:grpSpPr bwMode="auto">
                  <a:xfrm>
                    <a:off x="2887" y="1765"/>
                    <a:ext cx="111" cy="265"/>
                    <a:chOff x="2887" y="1765"/>
                    <a:chExt cx="111" cy="265"/>
                  </a:xfrm>
                </p:grpSpPr>
                <p:sp>
                  <p:nvSpPr>
                    <p:cNvPr id="3175" name="Freeform 118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76" name="Freeform 118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77" name="Freeform 118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78" name="Freeform 118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3137" name="Group 1191"/>
              <p:cNvGrpSpPr>
                <a:grpSpLocks/>
              </p:cNvGrpSpPr>
              <p:nvPr/>
            </p:nvGrpSpPr>
            <p:grpSpPr bwMode="auto">
              <a:xfrm rot="19986044" flipV="1">
                <a:off x="475" y="714"/>
                <a:ext cx="216" cy="265"/>
                <a:chOff x="2782" y="1765"/>
                <a:chExt cx="216" cy="265"/>
              </a:xfrm>
            </p:grpSpPr>
            <p:grpSp>
              <p:nvGrpSpPr>
                <p:cNvPr id="3160" name="Group 1192"/>
                <p:cNvGrpSpPr>
                  <a:grpSpLocks/>
                </p:cNvGrpSpPr>
                <p:nvPr/>
              </p:nvGrpSpPr>
              <p:grpSpPr bwMode="auto">
                <a:xfrm>
                  <a:off x="2782" y="1765"/>
                  <a:ext cx="111" cy="265"/>
                  <a:chOff x="2887" y="1765"/>
                  <a:chExt cx="111" cy="265"/>
                </a:xfrm>
              </p:grpSpPr>
              <p:sp>
                <p:nvSpPr>
                  <p:cNvPr id="3166" name="Freeform 119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7" name="Freeform 119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8" name="Freeform 119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9" name="Freeform 119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61" name="Group 1197"/>
                <p:cNvGrpSpPr>
                  <a:grpSpLocks/>
                </p:cNvGrpSpPr>
                <p:nvPr/>
              </p:nvGrpSpPr>
              <p:grpSpPr bwMode="auto">
                <a:xfrm>
                  <a:off x="2887" y="1765"/>
                  <a:ext cx="111" cy="265"/>
                  <a:chOff x="2887" y="1765"/>
                  <a:chExt cx="111" cy="265"/>
                </a:xfrm>
              </p:grpSpPr>
              <p:sp>
                <p:nvSpPr>
                  <p:cNvPr id="3162" name="Freeform 119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3" name="Freeform 119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4" name="Freeform 120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65" name="Freeform 120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138" name="Group 1202"/>
              <p:cNvGrpSpPr>
                <a:grpSpLocks/>
              </p:cNvGrpSpPr>
              <p:nvPr/>
            </p:nvGrpSpPr>
            <p:grpSpPr bwMode="auto">
              <a:xfrm rot="20424167" flipV="1">
                <a:off x="81" y="885"/>
                <a:ext cx="216" cy="265"/>
                <a:chOff x="2782" y="1765"/>
                <a:chExt cx="216" cy="265"/>
              </a:xfrm>
            </p:grpSpPr>
            <p:grpSp>
              <p:nvGrpSpPr>
                <p:cNvPr id="3150" name="Group 1203"/>
                <p:cNvGrpSpPr>
                  <a:grpSpLocks/>
                </p:cNvGrpSpPr>
                <p:nvPr/>
              </p:nvGrpSpPr>
              <p:grpSpPr bwMode="auto">
                <a:xfrm>
                  <a:off x="2782" y="1765"/>
                  <a:ext cx="111" cy="265"/>
                  <a:chOff x="2887" y="1765"/>
                  <a:chExt cx="111" cy="265"/>
                </a:xfrm>
              </p:grpSpPr>
              <p:sp>
                <p:nvSpPr>
                  <p:cNvPr id="3156" name="Freeform 120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7" name="Freeform 120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8" name="Freeform 120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9" name="Freeform 120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51" name="Group 1208"/>
                <p:cNvGrpSpPr>
                  <a:grpSpLocks/>
                </p:cNvGrpSpPr>
                <p:nvPr/>
              </p:nvGrpSpPr>
              <p:grpSpPr bwMode="auto">
                <a:xfrm>
                  <a:off x="2887" y="1765"/>
                  <a:ext cx="111" cy="265"/>
                  <a:chOff x="2887" y="1765"/>
                  <a:chExt cx="111" cy="265"/>
                </a:xfrm>
              </p:grpSpPr>
              <p:sp>
                <p:nvSpPr>
                  <p:cNvPr id="3152" name="Freeform 120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3" name="Freeform 121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4" name="Freeform 121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55" name="Freeform 121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139" name="Group 1213"/>
              <p:cNvGrpSpPr>
                <a:grpSpLocks/>
              </p:cNvGrpSpPr>
              <p:nvPr/>
            </p:nvGrpSpPr>
            <p:grpSpPr bwMode="auto">
              <a:xfrm rot="20191891" flipV="1">
                <a:off x="277" y="800"/>
                <a:ext cx="216" cy="265"/>
                <a:chOff x="2782" y="1765"/>
                <a:chExt cx="216" cy="265"/>
              </a:xfrm>
            </p:grpSpPr>
            <p:grpSp>
              <p:nvGrpSpPr>
                <p:cNvPr id="3140" name="Group 1214"/>
                <p:cNvGrpSpPr>
                  <a:grpSpLocks/>
                </p:cNvGrpSpPr>
                <p:nvPr/>
              </p:nvGrpSpPr>
              <p:grpSpPr bwMode="auto">
                <a:xfrm>
                  <a:off x="2782" y="1765"/>
                  <a:ext cx="111" cy="265"/>
                  <a:chOff x="2887" y="1765"/>
                  <a:chExt cx="111" cy="265"/>
                </a:xfrm>
              </p:grpSpPr>
              <p:sp>
                <p:nvSpPr>
                  <p:cNvPr id="3146" name="Freeform 121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7" name="Freeform 121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8" name="Freeform 121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9" name="Freeform 121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141" name="Group 1219"/>
                <p:cNvGrpSpPr>
                  <a:grpSpLocks/>
                </p:cNvGrpSpPr>
                <p:nvPr/>
              </p:nvGrpSpPr>
              <p:grpSpPr bwMode="auto">
                <a:xfrm>
                  <a:off x="2887" y="1765"/>
                  <a:ext cx="111" cy="265"/>
                  <a:chOff x="2887" y="1765"/>
                  <a:chExt cx="111" cy="265"/>
                </a:xfrm>
              </p:grpSpPr>
              <p:sp>
                <p:nvSpPr>
                  <p:cNvPr id="3142" name="Freeform 122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3" name="Freeform 122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4" name="Freeform 122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145" name="Freeform 122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3039" name="Group 1961"/>
            <p:cNvGrpSpPr>
              <a:grpSpLocks/>
            </p:cNvGrpSpPr>
            <p:nvPr/>
          </p:nvGrpSpPr>
          <p:grpSpPr bwMode="auto">
            <a:xfrm>
              <a:off x="1" y="54"/>
              <a:ext cx="2101" cy="1304"/>
              <a:chOff x="-2101" y="36"/>
              <a:chExt cx="2101" cy="1304"/>
            </a:xfrm>
          </p:grpSpPr>
          <p:grpSp>
            <p:nvGrpSpPr>
              <p:cNvPr id="3061" name="Group 1926"/>
              <p:cNvGrpSpPr>
                <a:grpSpLocks/>
              </p:cNvGrpSpPr>
              <p:nvPr/>
            </p:nvGrpSpPr>
            <p:grpSpPr bwMode="auto">
              <a:xfrm>
                <a:off x="-2045" y="122"/>
                <a:ext cx="2045" cy="1218"/>
                <a:chOff x="0" y="36"/>
                <a:chExt cx="2045" cy="1218"/>
              </a:xfrm>
            </p:grpSpPr>
            <p:sp>
              <p:nvSpPr>
                <p:cNvPr id="3110" name="Oval 1927"/>
                <p:cNvSpPr>
                  <a:spLocks noChangeAspect="1" noChangeArrowheads="1"/>
                </p:cNvSpPr>
                <p:nvPr/>
              </p:nvSpPr>
              <p:spPr bwMode="auto">
                <a:xfrm rot="20240054" flipV="1">
                  <a:off x="1786" y="15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1" name="Oval 1928"/>
                <p:cNvSpPr>
                  <a:spLocks noChangeAspect="1" noChangeArrowheads="1"/>
                </p:cNvSpPr>
                <p:nvPr/>
              </p:nvSpPr>
              <p:spPr bwMode="auto">
                <a:xfrm rot="20240054" flipV="1">
                  <a:off x="1702" y="2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2" name="Oval 1929"/>
                <p:cNvSpPr>
                  <a:spLocks noChangeAspect="1" noChangeArrowheads="1"/>
                </p:cNvSpPr>
                <p:nvPr/>
              </p:nvSpPr>
              <p:spPr bwMode="auto">
                <a:xfrm rot="20240054" flipV="1">
                  <a:off x="1617" y="27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3" name="Oval 1930"/>
                <p:cNvSpPr>
                  <a:spLocks noChangeAspect="1" noChangeArrowheads="1"/>
                </p:cNvSpPr>
                <p:nvPr/>
              </p:nvSpPr>
              <p:spPr bwMode="auto">
                <a:xfrm rot="20240054" flipV="1">
                  <a:off x="1536" y="3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4" name="Oval 1931"/>
                <p:cNvSpPr>
                  <a:spLocks noChangeAspect="1" noChangeArrowheads="1"/>
                </p:cNvSpPr>
                <p:nvPr/>
              </p:nvSpPr>
              <p:spPr bwMode="auto">
                <a:xfrm rot="20240054" flipV="1">
                  <a:off x="1452" y="39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5" name="Oval 1932"/>
                <p:cNvSpPr>
                  <a:spLocks noChangeAspect="1" noChangeArrowheads="1"/>
                </p:cNvSpPr>
                <p:nvPr/>
              </p:nvSpPr>
              <p:spPr bwMode="auto">
                <a:xfrm rot="20240054" flipV="1">
                  <a:off x="1368" y="4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6" name="Oval 1933"/>
                <p:cNvSpPr>
                  <a:spLocks noChangeAspect="1" noChangeArrowheads="1"/>
                </p:cNvSpPr>
                <p:nvPr/>
              </p:nvSpPr>
              <p:spPr bwMode="auto">
                <a:xfrm rot="20240054" flipV="1">
                  <a:off x="1280" y="5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7" name="Oval 1934"/>
                <p:cNvSpPr>
                  <a:spLocks noChangeAspect="1" noChangeArrowheads="1"/>
                </p:cNvSpPr>
                <p:nvPr/>
              </p:nvSpPr>
              <p:spPr bwMode="auto">
                <a:xfrm rot="20240054" flipV="1">
                  <a:off x="1196" y="56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8" name="Oval 1935"/>
                <p:cNvSpPr>
                  <a:spLocks noChangeAspect="1" noChangeArrowheads="1"/>
                </p:cNvSpPr>
                <p:nvPr/>
              </p:nvSpPr>
              <p:spPr bwMode="auto">
                <a:xfrm rot="20240054" flipV="1">
                  <a:off x="1107" y="6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19" name="Oval 1936"/>
                <p:cNvSpPr>
                  <a:spLocks noChangeAspect="1" noChangeArrowheads="1"/>
                </p:cNvSpPr>
                <p:nvPr/>
              </p:nvSpPr>
              <p:spPr bwMode="auto">
                <a:xfrm rot="20240054" flipV="1">
                  <a:off x="1016" y="661"/>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0" name="Oval 1937"/>
                <p:cNvSpPr>
                  <a:spLocks noChangeAspect="1" noChangeArrowheads="1"/>
                </p:cNvSpPr>
                <p:nvPr/>
              </p:nvSpPr>
              <p:spPr bwMode="auto">
                <a:xfrm rot="20240054" flipV="1">
                  <a:off x="927" y="7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1" name="Oval 1938"/>
                <p:cNvSpPr>
                  <a:spLocks noChangeAspect="1" noChangeArrowheads="1"/>
                </p:cNvSpPr>
                <p:nvPr/>
              </p:nvSpPr>
              <p:spPr bwMode="auto">
                <a:xfrm rot="20240054" flipV="1">
                  <a:off x="835" y="76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2" name="Oval 1939"/>
                <p:cNvSpPr>
                  <a:spLocks noChangeAspect="1" noChangeArrowheads="1"/>
                </p:cNvSpPr>
                <p:nvPr/>
              </p:nvSpPr>
              <p:spPr bwMode="auto">
                <a:xfrm rot="20240054" flipV="1">
                  <a:off x="743" y="81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3" name="Oval 1940"/>
                <p:cNvSpPr>
                  <a:spLocks noChangeAspect="1" noChangeArrowheads="1"/>
                </p:cNvSpPr>
                <p:nvPr/>
              </p:nvSpPr>
              <p:spPr bwMode="auto">
                <a:xfrm rot="20240054" flipV="1">
                  <a:off x="650" y="86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4" name="Oval 1941"/>
                <p:cNvSpPr>
                  <a:spLocks noChangeAspect="1" noChangeArrowheads="1"/>
                </p:cNvSpPr>
                <p:nvPr/>
              </p:nvSpPr>
              <p:spPr bwMode="auto">
                <a:xfrm rot="20240054" flipV="1">
                  <a:off x="559" y="9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5" name="Oval 1942"/>
                <p:cNvSpPr>
                  <a:spLocks noChangeAspect="1" noChangeArrowheads="1"/>
                </p:cNvSpPr>
                <p:nvPr/>
              </p:nvSpPr>
              <p:spPr bwMode="auto">
                <a:xfrm rot="20240054" flipV="1">
                  <a:off x="465" y="9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6" name="Oval 1943"/>
                <p:cNvSpPr>
                  <a:spLocks noChangeAspect="1" noChangeArrowheads="1"/>
                </p:cNvSpPr>
                <p:nvPr/>
              </p:nvSpPr>
              <p:spPr bwMode="auto">
                <a:xfrm rot="20240054" flipV="1">
                  <a:off x="376" y="99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7" name="Oval 1944"/>
                <p:cNvSpPr>
                  <a:spLocks noChangeAspect="1" noChangeArrowheads="1"/>
                </p:cNvSpPr>
                <p:nvPr/>
              </p:nvSpPr>
              <p:spPr bwMode="auto">
                <a:xfrm rot="20240054" flipV="1">
                  <a:off x="282" y="103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8" name="Oval 1945"/>
                <p:cNvSpPr>
                  <a:spLocks noChangeAspect="1" noChangeArrowheads="1"/>
                </p:cNvSpPr>
                <p:nvPr/>
              </p:nvSpPr>
              <p:spPr bwMode="auto">
                <a:xfrm rot="20240054" flipV="1">
                  <a:off x="187" y="107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29" name="Oval 1946"/>
                <p:cNvSpPr>
                  <a:spLocks noChangeAspect="1" noChangeArrowheads="1"/>
                </p:cNvSpPr>
                <p:nvPr/>
              </p:nvSpPr>
              <p:spPr bwMode="auto">
                <a:xfrm rot="20240054" flipV="1">
                  <a:off x="91" y="11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30" name="Oval 1947"/>
                <p:cNvSpPr>
                  <a:spLocks noChangeAspect="1" noChangeArrowheads="1"/>
                </p:cNvSpPr>
                <p:nvPr/>
              </p:nvSpPr>
              <p:spPr bwMode="auto">
                <a:xfrm rot="20240054" flipV="1">
                  <a:off x="1864" y="10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31" name="Oval 1948"/>
                <p:cNvSpPr>
                  <a:spLocks noChangeAspect="1" noChangeArrowheads="1"/>
                </p:cNvSpPr>
                <p:nvPr/>
              </p:nvSpPr>
              <p:spPr bwMode="auto">
                <a:xfrm rot="20240054" flipV="1">
                  <a:off x="1936" y="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32" name="Oval 1949"/>
                <p:cNvSpPr>
                  <a:spLocks noChangeAspect="1" noChangeArrowheads="1"/>
                </p:cNvSpPr>
                <p:nvPr/>
              </p:nvSpPr>
              <p:spPr bwMode="auto">
                <a:xfrm rot="20240054" flipV="1">
                  <a:off x="0" y="114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3062" name="Group 1853"/>
              <p:cNvGrpSpPr>
                <a:grpSpLocks/>
              </p:cNvGrpSpPr>
              <p:nvPr/>
            </p:nvGrpSpPr>
            <p:grpSpPr bwMode="auto">
              <a:xfrm>
                <a:off x="-2072" y="92"/>
                <a:ext cx="2045" cy="1218"/>
                <a:chOff x="0" y="36"/>
                <a:chExt cx="2045" cy="1218"/>
              </a:xfrm>
            </p:grpSpPr>
            <p:sp>
              <p:nvSpPr>
                <p:cNvPr id="3087" name="Oval 1854"/>
                <p:cNvSpPr>
                  <a:spLocks noChangeAspect="1" noChangeArrowheads="1"/>
                </p:cNvSpPr>
                <p:nvPr/>
              </p:nvSpPr>
              <p:spPr bwMode="auto">
                <a:xfrm rot="20240054" flipV="1">
                  <a:off x="1786" y="15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8" name="Oval 1855"/>
                <p:cNvSpPr>
                  <a:spLocks noChangeAspect="1" noChangeArrowheads="1"/>
                </p:cNvSpPr>
                <p:nvPr/>
              </p:nvSpPr>
              <p:spPr bwMode="auto">
                <a:xfrm rot="20240054" flipV="1">
                  <a:off x="1702" y="2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9" name="Oval 1856"/>
                <p:cNvSpPr>
                  <a:spLocks noChangeAspect="1" noChangeArrowheads="1"/>
                </p:cNvSpPr>
                <p:nvPr/>
              </p:nvSpPr>
              <p:spPr bwMode="auto">
                <a:xfrm rot="20240054" flipV="1">
                  <a:off x="1617" y="27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0" name="Oval 1857"/>
                <p:cNvSpPr>
                  <a:spLocks noChangeAspect="1" noChangeArrowheads="1"/>
                </p:cNvSpPr>
                <p:nvPr/>
              </p:nvSpPr>
              <p:spPr bwMode="auto">
                <a:xfrm rot="20240054" flipV="1">
                  <a:off x="1536" y="3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1" name="Oval 1858"/>
                <p:cNvSpPr>
                  <a:spLocks noChangeAspect="1" noChangeArrowheads="1"/>
                </p:cNvSpPr>
                <p:nvPr/>
              </p:nvSpPr>
              <p:spPr bwMode="auto">
                <a:xfrm rot="20240054" flipV="1">
                  <a:off x="1452" y="39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2" name="Oval 1859"/>
                <p:cNvSpPr>
                  <a:spLocks noChangeAspect="1" noChangeArrowheads="1"/>
                </p:cNvSpPr>
                <p:nvPr/>
              </p:nvSpPr>
              <p:spPr bwMode="auto">
                <a:xfrm rot="20240054" flipV="1">
                  <a:off x="1368" y="4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3" name="Oval 1860"/>
                <p:cNvSpPr>
                  <a:spLocks noChangeAspect="1" noChangeArrowheads="1"/>
                </p:cNvSpPr>
                <p:nvPr/>
              </p:nvSpPr>
              <p:spPr bwMode="auto">
                <a:xfrm rot="20240054" flipV="1">
                  <a:off x="1280" y="5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4" name="Oval 1861"/>
                <p:cNvSpPr>
                  <a:spLocks noChangeAspect="1" noChangeArrowheads="1"/>
                </p:cNvSpPr>
                <p:nvPr/>
              </p:nvSpPr>
              <p:spPr bwMode="auto">
                <a:xfrm rot="20240054" flipV="1">
                  <a:off x="1196" y="56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5" name="Oval 1862"/>
                <p:cNvSpPr>
                  <a:spLocks noChangeAspect="1" noChangeArrowheads="1"/>
                </p:cNvSpPr>
                <p:nvPr/>
              </p:nvSpPr>
              <p:spPr bwMode="auto">
                <a:xfrm rot="20240054" flipV="1">
                  <a:off x="1107" y="6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6" name="Oval 1863"/>
                <p:cNvSpPr>
                  <a:spLocks noChangeAspect="1" noChangeArrowheads="1"/>
                </p:cNvSpPr>
                <p:nvPr/>
              </p:nvSpPr>
              <p:spPr bwMode="auto">
                <a:xfrm rot="20240054" flipV="1">
                  <a:off x="1016" y="661"/>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7" name="Oval 1864"/>
                <p:cNvSpPr>
                  <a:spLocks noChangeAspect="1" noChangeArrowheads="1"/>
                </p:cNvSpPr>
                <p:nvPr/>
              </p:nvSpPr>
              <p:spPr bwMode="auto">
                <a:xfrm rot="20240054" flipV="1">
                  <a:off x="927" y="7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8" name="Oval 1865"/>
                <p:cNvSpPr>
                  <a:spLocks noChangeAspect="1" noChangeArrowheads="1"/>
                </p:cNvSpPr>
                <p:nvPr/>
              </p:nvSpPr>
              <p:spPr bwMode="auto">
                <a:xfrm rot="20240054" flipV="1">
                  <a:off x="835" y="76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99" name="Oval 1866"/>
                <p:cNvSpPr>
                  <a:spLocks noChangeAspect="1" noChangeArrowheads="1"/>
                </p:cNvSpPr>
                <p:nvPr/>
              </p:nvSpPr>
              <p:spPr bwMode="auto">
                <a:xfrm rot="20240054" flipV="1">
                  <a:off x="743" y="81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0" name="Oval 1867"/>
                <p:cNvSpPr>
                  <a:spLocks noChangeAspect="1" noChangeArrowheads="1"/>
                </p:cNvSpPr>
                <p:nvPr/>
              </p:nvSpPr>
              <p:spPr bwMode="auto">
                <a:xfrm rot="20240054" flipV="1">
                  <a:off x="650" y="86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1" name="Oval 1868"/>
                <p:cNvSpPr>
                  <a:spLocks noChangeAspect="1" noChangeArrowheads="1"/>
                </p:cNvSpPr>
                <p:nvPr/>
              </p:nvSpPr>
              <p:spPr bwMode="auto">
                <a:xfrm rot="20240054" flipV="1">
                  <a:off x="559" y="9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2" name="Oval 1869"/>
                <p:cNvSpPr>
                  <a:spLocks noChangeAspect="1" noChangeArrowheads="1"/>
                </p:cNvSpPr>
                <p:nvPr/>
              </p:nvSpPr>
              <p:spPr bwMode="auto">
                <a:xfrm rot="20240054" flipV="1">
                  <a:off x="465" y="9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3" name="Oval 1870"/>
                <p:cNvSpPr>
                  <a:spLocks noChangeAspect="1" noChangeArrowheads="1"/>
                </p:cNvSpPr>
                <p:nvPr/>
              </p:nvSpPr>
              <p:spPr bwMode="auto">
                <a:xfrm rot="20240054" flipV="1">
                  <a:off x="376" y="99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4" name="Oval 1871"/>
                <p:cNvSpPr>
                  <a:spLocks noChangeAspect="1" noChangeArrowheads="1"/>
                </p:cNvSpPr>
                <p:nvPr/>
              </p:nvSpPr>
              <p:spPr bwMode="auto">
                <a:xfrm rot="20240054" flipV="1">
                  <a:off x="282" y="103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5" name="Oval 1872"/>
                <p:cNvSpPr>
                  <a:spLocks noChangeAspect="1" noChangeArrowheads="1"/>
                </p:cNvSpPr>
                <p:nvPr/>
              </p:nvSpPr>
              <p:spPr bwMode="auto">
                <a:xfrm rot="20240054" flipV="1">
                  <a:off x="187" y="107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6" name="Oval 1873"/>
                <p:cNvSpPr>
                  <a:spLocks noChangeAspect="1" noChangeArrowheads="1"/>
                </p:cNvSpPr>
                <p:nvPr/>
              </p:nvSpPr>
              <p:spPr bwMode="auto">
                <a:xfrm rot="20240054" flipV="1">
                  <a:off x="91" y="11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7" name="Oval 1874"/>
                <p:cNvSpPr>
                  <a:spLocks noChangeAspect="1" noChangeArrowheads="1"/>
                </p:cNvSpPr>
                <p:nvPr/>
              </p:nvSpPr>
              <p:spPr bwMode="auto">
                <a:xfrm rot="20240054" flipV="1">
                  <a:off x="1864" y="10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8" name="Oval 1875"/>
                <p:cNvSpPr>
                  <a:spLocks noChangeAspect="1" noChangeArrowheads="1"/>
                </p:cNvSpPr>
                <p:nvPr/>
              </p:nvSpPr>
              <p:spPr bwMode="auto">
                <a:xfrm rot="20240054" flipV="1">
                  <a:off x="1936" y="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109" name="Oval 1876"/>
                <p:cNvSpPr>
                  <a:spLocks noChangeAspect="1" noChangeArrowheads="1"/>
                </p:cNvSpPr>
                <p:nvPr/>
              </p:nvSpPr>
              <p:spPr bwMode="auto">
                <a:xfrm rot="20240054" flipV="1">
                  <a:off x="0" y="114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3063" name="Group 1631"/>
              <p:cNvGrpSpPr>
                <a:grpSpLocks/>
              </p:cNvGrpSpPr>
              <p:nvPr/>
            </p:nvGrpSpPr>
            <p:grpSpPr bwMode="auto">
              <a:xfrm>
                <a:off x="-2101" y="36"/>
                <a:ext cx="2045" cy="1218"/>
                <a:chOff x="0" y="36"/>
                <a:chExt cx="2045" cy="1218"/>
              </a:xfrm>
            </p:grpSpPr>
            <p:sp>
              <p:nvSpPr>
                <p:cNvPr id="3064" name="Oval 1271"/>
                <p:cNvSpPr>
                  <a:spLocks noChangeAspect="1" noChangeArrowheads="1"/>
                </p:cNvSpPr>
                <p:nvPr/>
              </p:nvSpPr>
              <p:spPr bwMode="auto">
                <a:xfrm rot="20240054" flipV="1">
                  <a:off x="1786" y="15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5" name="Oval 1272"/>
                <p:cNvSpPr>
                  <a:spLocks noChangeAspect="1" noChangeArrowheads="1"/>
                </p:cNvSpPr>
                <p:nvPr/>
              </p:nvSpPr>
              <p:spPr bwMode="auto">
                <a:xfrm rot="20240054" flipV="1">
                  <a:off x="1702" y="2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6" name="Oval 1273"/>
                <p:cNvSpPr>
                  <a:spLocks noChangeAspect="1" noChangeArrowheads="1"/>
                </p:cNvSpPr>
                <p:nvPr/>
              </p:nvSpPr>
              <p:spPr bwMode="auto">
                <a:xfrm rot="20240054" flipV="1">
                  <a:off x="1617" y="27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7" name="Oval 1274"/>
                <p:cNvSpPr>
                  <a:spLocks noChangeAspect="1" noChangeArrowheads="1"/>
                </p:cNvSpPr>
                <p:nvPr/>
              </p:nvSpPr>
              <p:spPr bwMode="auto">
                <a:xfrm rot="20240054" flipV="1">
                  <a:off x="1536" y="3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8" name="Oval 1275"/>
                <p:cNvSpPr>
                  <a:spLocks noChangeAspect="1" noChangeArrowheads="1"/>
                </p:cNvSpPr>
                <p:nvPr/>
              </p:nvSpPr>
              <p:spPr bwMode="auto">
                <a:xfrm rot="20240054" flipV="1">
                  <a:off x="1452" y="39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9" name="Oval 1276"/>
                <p:cNvSpPr>
                  <a:spLocks noChangeAspect="1" noChangeArrowheads="1"/>
                </p:cNvSpPr>
                <p:nvPr/>
              </p:nvSpPr>
              <p:spPr bwMode="auto">
                <a:xfrm rot="20240054" flipV="1">
                  <a:off x="1368" y="4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0" name="Oval 1277"/>
                <p:cNvSpPr>
                  <a:spLocks noChangeAspect="1" noChangeArrowheads="1"/>
                </p:cNvSpPr>
                <p:nvPr/>
              </p:nvSpPr>
              <p:spPr bwMode="auto">
                <a:xfrm rot="20240054" flipV="1">
                  <a:off x="1280" y="5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1" name="Oval 1278"/>
                <p:cNvSpPr>
                  <a:spLocks noChangeAspect="1" noChangeArrowheads="1"/>
                </p:cNvSpPr>
                <p:nvPr/>
              </p:nvSpPr>
              <p:spPr bwMode="auto">
                <a:xfrm rot="20240054" flipV="1">
                  <a:off x="1196" y="56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2" name="Oval 1279"/>
                <p:cNvSpPr>
                  <a:spLocks noChangeAspect="1" noChangeArrowheads="1"/>
                </p:cNvSpPr>
                <p:nvPr/>
              </p:nvSpPr>
              <p:spPr bwMode="auto">
                <a:xfrm rot="20240054" flipV="1">
                  <a:off x="1107" y="6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3" name="Oval 1280"/>
                <p:cNvSpPr>
                  <a:spLocks noChangeAspect="1" noChangeArrowheads="1"/>
                </p:cNvSpPr>
                <p:nvPr/>
              </p:nvSpPr>
              <p:spPr bwMode="auto">
                <a:xfrm rot="20240054" flipV="1">
                  <a:off x="1016" y="661"/>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4" name="Oval 1281"/>
                <p:cNvSpPr>
                  <a:spLocks noChangeAspect="1" noChangeArrowheads="1"/>
                </p:cNvSpPr>
                <p:nvPr/>
              </p:nvSpPr>
              <p:spPr bwMode="auto">
                <a:xfrm rot="20240054" flipV="1">
                  <a:off x="927" y="71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5" name="Oval 1282"/>
                <p:cNvSpPr>
                  <a:spLocks noChangeAspect="1" noChangeArrowheads="1"/>
                </p:cNvSpPr>
                <p:nvPr/>
              </p:nvSpPr>
              <p:spPr bwMode="auto">
                <a:xfrm rot="20240054" flipV="1">
                  <a:off x="835" y="76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6" name="Oval 1283"/>
                <p:cNvSpPr>
                  <a:spLocks noChangeAspect="1" noChangeArrowheads="1"/>
                </p:cNvSpPr>
                <p:nvPr/>
              </p:nvSpPr>
              <p:spPr bwMode="auto">
                <a:xfrm rot="20240054" flipV="1">
                  <a:off x="743" y="81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7" name="Oval 1284"/>
                <p:cNvSpPr>
                  <a:spLocks noChangeAspect="1" noChangeArrowheads="1"/>
                </p:cNvSpPr>
                <p:nvPr/>
              </p:nvSpPr>
              <p:spPr bwMode="auto">
                <a:xfrm rot="20240054" flipV="1">
                  <a:off x="650" y="86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8" name="Oval 1285"/>
                <p:cNvSpPr>
                  <a:spLocks noChangeAspect="1" noChangeArrowheads="1"/>
                </p:cNvSpPr>
                <p:nvPr/>
              </p:nvSpPr>
              <p:spPr bwMode="auto">
                <a:xfrm rot="20240054" flipV="1">
                  <a:off x="559" y="90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79" name="Oval 1286"/>
                <p:cNvSpPr>
                  <a:spLocks noChangeAspect="1" noChangeArrowheads="1"/>
                </p:cNvSpPr>
                <p:nvPr/>
              </p:nvSpPr>
              <p:spPr bwMode="auto">
                <a:xfrm rot="20240054" flipV="1">
                  <a:off x="465" y="9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0" name="Oval 1287"/>
                <p:cNvSpPr>
                  <a:spLocks noChangeAspect="1" noChangeArrowheads="1"/>
                </p:cNvSpPr>
                <p:nvPr/>
              </p:nvSpPr>
              <p:spPr bwMode="auto">
                <a:xfrm rot="20240054" flipV="1">
                  <a:off x="376" y="99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1" name="Oval 1288"/>
                <p:cNvSpPr>
                  <a:spLocks noChangeAspect="1" noChangeArrowheads="1"/>
                </p:cNvSpPr>
                <p:nvPr/>
              </p:nvSpPr>
              <p:spPr bwMode="auto">
                <a:xfrm rot="20240054" flipV="1">
                  <a:off x="282" y="103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2" name="Oval 1289"/>
                <p:cNvSpPr>
                  <a:spLocks noChangeAspect="1" noChangeArrowheads="1"/>
                </p:cNvSpPr>
                <p:nvPr/>
              </p:nvSpPr>
              <p:spPr bwMode="auto">
                <a:xfrm rot="20240054" flipV="1">
                  <a:off x="187" y="107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3" name="Oval 1290"/>
                <p:cNvSpPr>
                  <a:spLocks noChangeAspect="1" noChangeArrowheads="1"/>
                </p:cNvSpPr>
                <p:nvPr/>
              </p:nvSpPr>
              <p:spPr bwMode="auto">
                <a:xfrm rot="20240054" flipV="1">
                  <a:off x="91" y="111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4" name="Oval 1610"/>
                <p:cNvSpPr>
                  <a:spLocks noChangeAspect="1" noChangeArrowheads="1"/>
                </p:cNvSpPr>
                <p:nvPr/>
              </p:nvSpPr>
              <p:spPr bwMode="auto">
                <a:xfrm rot="20240054" flipV="1">
                  <a:off x="1864" y="10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5" name="Oval 1611"/>
                <p:cNvSpPr>
                  <a:spLocks noChangeAspect="1" noChangeArrowheads="1"/>
                </p:cNvSpPr>
                <p:nvPr/>
              </p:nvSpPr>
              <p:spPr bwMode="auto">
                <a:xfrm rot="20240054" flipV="1">
                  <a:off x="1936" y="36"/>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86" name="Oval 1612"/>
                <p:cNvSpPr>
                  <a:spLocks noChangeAspect="1" noChangeArrowheads="1"/>
                </p:cNvSpPr>
                <p:nvPr/>
              </p:nvSpPr>
              <p:spPr bwMode="auto">
                <a:xfrm rot="20240054" flipV="1">
                  <a:off x="0" y="114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grpSp>
          <p:nvGrpSpPr>
            <p:cNvPr id="3040" name="Group 1960"/>
            <p:cNvGrpSpPr>
              <a:grpSpLocks/>
            </p:cNvGrpSpPr>
            <p:nvPr/>
          </p:nvGrpSpPr>
          <p:grpSpPr bwMode="auto">
            <a:xfrm>
              <a:off x="-57" y="-69"/>
              <a:ext cx="1798" cy="1085"/>
              <a:chOff x="-3329" y="217"/>
              <a:chExt cx="1798" cy="1085"/>
            </a:xfrm>
          </p:grpSpPr>
          <p:sp>
            <p:nvSpPr>
              <p:cNvPr id="3041" name="Oval 1336"/>
              <p:cNvSpPr>
                <a:spLocks noChangeAspect="1" noChangeArrowheads="1"/>
              </p:cNvSpPr>
              <p:nvPr/>
            </p:nvSpPr>
            <p:spPr bwMode="auto">
              <a:xfrm rot="20240054" flipV="1">
                <a:off x="-1718" y="29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2" name="Oval 1337"/>
              <p:cNvSpPr>
                <a:spLocks noChangeAspect="1" noChangeArrowheads="1"/>
              </p:cNvSpPr>
              <p:nvPr/>
            </p:nvSpPr>
            <p:spPr bwMode="auto">
              <a:xfrm rot="20240054" flipV="1">
                <a:off x="-1803" y="35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3" name="Oval 1338"/>
              <p:cNvSpPr>
                <a:spLocks noChangeAspect="1" noChangeArrowheads="1"/>
              </p:cNvSpPr>
              <p:nvPr/>
            </p:nvSpPr>
            <p:spPr bwMode="auto">
              <a:xfrm rot="20240054" flipV="1">
                <a:off x="-1884" y="41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4" name="Oval 1339"/>
              <p:cNvSpPr>
                <a:spLocks noChangeAspect="1" noChangeArrowheads="1"/>
              </p:cNvSpPr>
              <p:nvPr/>
            </p:nvSpPr>
            <p:spPr bwMode="auto">
              <a:xfrm rot="20240054" flipV="1">
                <a:off x="-1968" y="47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5" name="Oval 1340"/>
              <p:cNvSpPr>
                <a:spLocks noChangeAspect="1" noChangeArrowheads="1"/>
              </p:cNvSpPr>
              <p:nvPr/>
            </p:nvSpPr>
            <p:spPr bwMode="auto">
              <a:xfrm rot="20240054" flipV="1">
                <a:off x="-2052" y="529"/>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6" name="Oval 1341"/>
              <p:cNvSpPr>
                <a:spLocks noChangeAspect="1" noChangeArrowheads="1"/>
              </p:cNvSpPr>
              <p:nvPr/>
            </p:nvSpPr>
            <p:spPr bwMode="auto">
              <a:xfrm rot="20240054" flipV="1">
                <a:off x="-2140" y="583"/>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7" name="Oval 1342"/>
              <p:cNvSpPr>
                <a:spLocks noChangeAspect="1" noChangeArrowheads="1"/>
              </p:cNvSpPr>
              <p:nvPr/>
            </p:nvSpPr>
            <p:spPr bwMode="auto">
              <a:xfrm rot="20240054" flipV="1">
                <a:off x="-2224" y="63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8" name="Oval 1343"/>
              <p:cNvSpPr>
                <a:spLocks noChangeAspect="1" noChangeArrowheads="1"/>
              </p:cNvSpPr>
              <p:nvPr/>
            </p:nvSpPr>
            <p:spPr bwMode="auto">
              <a:xfrm rot="20240054" flipV="1">
                <a:off x="-2313" y="688"/>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49" name="Oval 1344"/>
              <p:cNvSpPr>
                <a:spLocks noChangeAspect="1" noChangeArrowheads="1"/>
              </p:cNvSpPr>
              <p:nvPr/>
            </p:nvSpPr>
            <p:spPr bwMode="auto">
              <a:xfrm rot="20240054" flipV="1">
                <a:off x="-2404" y="739"/>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0" name="Oval 1345"/>
              <p:cNvSpPr>
                <a:spLocks noChangeAspect="1" noChangeArrowheads="1"/>
              </p:cNvSpPr>
              <p:nvPr/>
            </p:nvSpPr>
            <p:spPr bwMode="auto">
              <a:xfrm rot="20240054" flipV="1">
                <a:off x="-2493" y="791"/>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1" name="Oval 1346"/>
              <p:cNvSpPr>
                <a:spLocks noChangeAspect="1" noChangeArrowheads="1"/>
              </p:cNvSpPr>
              <p:nvPr/>
            </p:nvSpPr>
            <p:spPr bwMode="auto">
              <a:xfrm rot="20240054" flipV="1">
                <a:off x="-2585" y="84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2" name="Oval 1347"/>
              <p:cNvSpPr>
                <a:spLocks noChangeAspect="1" noChangeArrowheads="1"/>
              </p:cNvSpPr>
              <p:nvPr/>
            </p:nvSpPr>
            <p:spPr bwMode="auto">
              <a:xfrm rot="20240054" flipV="1">
                <a:off x="-2677" y="890"/>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3" name="Oval 1348"/>
              <p:cNvSpPr>
                <a:spLocks noChangeAspect="1" noChangeArrowheads="1"/>
              </p:cNvSpPr>
              <p:nvPr/>
            </p:nvSpPr>
            <p:spPr bwMode="auto">
              <a:xfrm rot="20240054" flipV="1">
                <a:off x="-2769" y="939"/>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4" name="Oval 1349"/>
              <p:cNvSpPr>
                <a:spLocks noChangeAspect="1" noChangeArrowheads="1"/>
              </p:cNvSpPr>
              <p:nvPr/>
            </p:nvSpPr>
            <p:spPr bwMode="auto">
              <a:xfrm rot="20240054" flipV="1">
                <a:off x="-2861" y="984"/>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5" name="Oval 1350"/>
              <p:cNvSpPr>
                <a:spLocks noChangeAspect="1" noChangeArrowheads="1"/>
              </p:cNvSpPr>
              <p:nvPr/>
            </p:nvSpPr>
            <p:spPr bwMode="auto">
              <a:xfrm rot="20240054" flipV="1">
                <a:off x="-2955" y="1029"/>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6" name="Oval 1351"/>
              <p:cNvSpPr>
                <a:spLocks noChangeAspect="1" noChangeArrowheads="1"/>
              </p:cNvSpPr>
              <p:nvPr/>
            </p:nvSpPr>
            <p:spPr bwMode="auto">
              <a:xfrm rot="20240054" flipV="1">
                <a:off x="-3044" y="1071"/>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7" name="Oval 1352"/>
              <p:cNvSpPr>
                <a:spLocks noChangeAspect="1" noChangeArrowheads="1"/>
              </p:cNvSpPr>
              <p:nvPr/>
            </p:nvSpPr>
            <p:spPr bwMode="auto">
              <a:xfrm rot="20240054" flipV="1">
                <a:off x="-3138" y="1115"/>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8" name="Oval 1353"/>
              <p:cNvSpPr>
                <a:spLocks noChangeAspect="1" noChangeArrowheads="1"/>
              </p:cNvSpPr>
              <p:nvPr/>
            </p:nvSpPr>
            <p:spPr bwMode="auto">
              <a:xfrm rot="20240054" flipV="1">
                <a:off x="-3233" y="1152"/>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59" name="Oval 1354"/>
              <p:cNvSpPr>
                <a:spLocks noChangeAspect="1" noChangeArrowheads="1"/>
              </p:cNvSpPr>
              <p:nvPr/>
            </p:nvSpPr>
            <p:spPr bwMode="auto">
              <a:xfrm rot="20240054" flipV="1">
                <a:off x="-3329" y="1188"/>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3060" name="Oval 1629"/>
              <p:cNvSpPr>
                <a:spLocks noChangeAspect="1" noChangeArrowheads="1"/>
              </p:cNvSpPr>
              <p:nvPr/>
            </p:nvSpPr>
            <p:spPr bwMode="auto">
              <a:xfrm rot="20240054" flipV="1">
                <a:off x="-1640" y="217"/>
                <a:ext cx="109" cy="114"/>
              </a:xfrm>
              <a:prstGeom prst="ellipse">
                <a:avLst/>
              </a:prstGeom>
              <a:gradFill rotWithShape="1">
                <a:gsLst>
                  <a:gs pos="0">
                    <a:srgbClr val="DA00BB"/>
                  </a:gs>
                  <a:gs pos="100000">
                    <a:srgbClr val="35002D"/>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sp>
        <p:nvSpPr>
          <p:cNvPr id="2119" name="Text Box 1521"/>
          <p:cNvSpPr txBox="1">
            <a:spLocks noChangeArrowheads="1"/>
          </p:cNvSpPr>
          <p:nvPr/>
        </p:nvSpPr>
        <p:spPr bwMode="auto">
          <a:xfrm>
            <a:off x="5221375" y="3659647"/>
            <a:ext cx="775437" cy="213505"/>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981" tIns="6660" rIns="19981" bIns="6660">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1300">
                <a:solidFill>
                  <a:srgbClr val="FFFFFF"/>
                </a:solidFill>
                <a:latin typeface="Arial Black" pitchFamily="34" charset="0"/>
              </a:rPr>
              <a:t>MMP</a:t>
            </a:r>
          </a:p>
        </p:txBody>
      </p:sp>
      <p:sp>
        <p:nvSpPr>
          <p:cNvPr id="2120" name="Freeform 1655"/>
          <p:cNvSpPr>
            <a:spLocks/>
          </p:cNvSpPr>
          <p:nvPr/>
        </p:nvSpPr>
        <p:spPr bwMode="auto">
          <a:xfrm>
            <a:off x="6162452" y="2932051"/>
            <a:ext cx="521844" cy="122771"/>
          </a:xfrm>
          <a:custGeom>
            <a:avLst/>
            <a:gdLst>
              <a:gd name="T0" fmla="*/ 356 w 356"/>
              <a:gd name="T1" fmla="*/ 48 h 136"/>
              <a:gd name="T2" fmla="*/ 0 w 356"/>
              <a:gd name="T3" fmla="*/ 0 h 136"/>
              <a:gd name="T4" fmla="*/ 0 60000 65536"/>
              <a:gd name="T5" fmla="*/ 0 60000 65536"/>
            </a:gdLst>
            <a:ahLst/>
            <a:cxnLst>
              <a:cxn ang="T4">
                <a:pos x="T0" y="T1"/>
              </a:cxn>
              <a:cxn ang="T5">
                <a:pos x="T2" y="T3"/>
              </a:cxn>
            </a:cxnLst>
            <a:rect l="0" t="0" r="r" b="b"/>
            <a:pathLst>
              <a:path w="356" h="136">
                <a:moveTo>
                  <a:pt x="356" y="48"/>
                </a:moveTo>
                <a:cubicBezTo>
                  <a:pt x="252" y="96"/>
                  <a:pt x="120" y="136"/>
                  <a:pt x="0" y="0"/>
                </a:cubicBezTo>
              </a:path>
            </a:pathLst>
          </a:custGeom>
          <a:noFill/>
          <a:ln w="31750" cap="flat" cmpd="sng">
            <a:solidFill>
              <a:srgbClr val="FF0000"/>
            </a:solidFill>
            <a:prstDash val="solid"/>
            <a:round/>
            <a:headEnd type="none" w="med" len="med"/>
            <a:tailEnd type="oval"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21" name="Freeform 1656"/>
          <p:cNvSpPr>
            <a:spLocks/>
          </p:cNvSpPr>
          <p:nvPr/>
        </p:nvSpPr>
        <p:spPr bwMode="auto">
          <a:xfrm>
            <a:off x="4720051" y="3015100"/>
            <a:ext cx="598069" cy="408032"/>
          </a:xfrm>
          <a:custGeom>
            <a:avLst/>
            <a:gdLst>
              <a:gd name="T0" fmla="*/ 228 w 408"/>
              <a:gd name="T1" fmla="*/ 0 h 452"/>
              <a:gd name="T2" fmla="*/ 0 w 408"/>
              <a:gd name="T3" fmla="*/ 276 h 452"/>
              <a:gd name="T4" fmla="*/ 0 60000 65536"/>
              <a:gd name="T5" fmla="*/ 0 60000 65536"/>
            </a:gdLst>
            <a:ahLst/>
            <a:cxnLst>
              <a:cxn ang="T4">
                <a:pos x="T0" y="T1"/>
              </a:cxn>
              <a:cxn ang="T5">
                <a:pos x="T2" y="T3"/>
              </a:cxn>
            </a:cxnLst>
            <a:rect l="0" t="0" r="r" b="b"/>
            <a:pathLst>
              <a:path w="408" h="452">
                <a:moveTo>
                  <a:pt x="228" y="0"/>
                </a:moveTo>
                <a:cubicBezTo>
                  <a:pt x="408" y="148"/>
                  <a:pt x="244" y="452"/>
                  <a:pt x="0" y="276"/>
                </a:cubicBezTo>
              </a:path>
            </a:pathLst>
          </a:custGeom>
          <a:noFill/>
          <a:ln w="31750" cap="flat" cmpd="sng">
            <a:solidFill>
              <a:srgbClr val="FF0000"/>
            </a:solidFill>
            <a:prstDash val="solid"/>
            <a:round/>
            <a:headEnd type="none" w="med" len="med"/>
            <a:tailEnd type="oval" w="med" len="lg"/>
          </a:ln>
          <a:effectLst>
            <a:outerShdw dist="127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22" name="Freeform 1657"/>
          <p:cNvSpPr>
            <a:spLocks/>
          </p:cNvSpPr>
          <p:nvPr/>
        </p:nvSpPr>
        <p:spPr bwMode="auto">
          <a:xfrm>
            <a:off x="6391125" y="3015102"/>
            <a:ext cx="1360313" cy="1000219"/>
          </a:xfrm>
          <a:custGeom>
            <a:avLst/>
            <a:gdLst>
              <a:gd name="T0" fmla="*/ 0 w 928"/>
              <a:gd name="T1" fmla="*/ 1108 h 1108"/>
              <a:gd name="T2" fmla="*/ 876 w 928"/>
              <a:gd name="T3" fmla="*/ 0 h 1108"/>
              <a:gd name="T4" fmla="*/ 0 60000 65536"/>
              <a:gd name="T5" fmla="*/ 0 60000 65536"/>
            </a:gdLst>
            <a:ahLst/>
            <a:cxnLst>
              <a:cxn ang="T4">
                <a:pos x="T0" y="T1"/>
              </a:cxn>
              <a:cxn ang="T5">
                <a:pos x="T2" y="T3"/>
              </a:cxn>
            </a:cxnLst>
            <a:rect l="0" t="0" r="r" b="b"/>
            <a:pathLst>
              <a:path w="928" h="1108">
                <a:moveTo>
                  <a:pt x="0" y="1108"/>
                </a:moveTo>
                <a:cubicBezTo>
                  <a:pt x="80" y="772"/>
                  <a:pt x="928" y="652"/>
                  <a:pt x="876" y="0"/>
                </a:cubicBezTo>
              </a:path>
            </a:pathLst>
          </a:custGeom>
          <a:noFill/>
          <a:ln w="31750" cap="flat" cmpd="sng">
            <a:solidFill>
              <a:srgbClr val="FF0000"/>
            </a:solidFill>
            <a:prstDash val="solid"/>
            <a:round/>
            <a:headEnd type="none" w="med" len="med"/>
            <a:tailEnd type="oval" w="med" len="lg"/>
          </a:ln>
          <a:effectLst>
            <a:outerShdw dist="127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23" name="Freeform 1658"/>
          <p:cNvSpPr>
            <a:spLocks/>
          </p:cNvSpPr>
          <p:nvPr/>
        </p:nvSpPr>
        <p:spPr bwMode="auto">
          <a:xfrm>
            <a:off x="7206141" y="3007879"/>
            <a:ext cx="539434" cy="989386"/>
          </a:xfrm>
          <a:custGeom>
            <a:avLst/>
            <a:gdLst>
              <a:gd name="T0" fmla="*/ 0 w 368"/>
              <a:gd name="T1" fmla="*/ 1096 h 1096"/>
              <a:gd name="T2" fmla="*/ 316 w 368"/>
              <a:gd name="T3" fmla="*/ 0 h 1096"/>
              <a:gd name="T4" fmla="*/ 0 60000 65536"/>
              <a:gd name="T5" fmla="*/ 0 60000 65536"/>
            </a:gdLst>
            <a:ahLst/>
            <a:cxnLst>
              <a:cxn ang="T4">
                <a:pos x="T0" y="T1"/>
              </a:cxn>
              <a:cxn ang="T5">
                <a:pos x="T2" y="T3"/>
              </a:cxn>
            </a:cxnLst>
            <a:rect l="0" t="0" r="r" b="b"/>
            <a:pathLst>
              <a:path w="368" h="1096">
                <a:moveTo>
                  <a:pt x="0" y="1096"/>
                </a:moveTo>
                <a:cubicBezTo>
                  <a:pt x="36" y="816"/>
                  <a:pt x="368" y="652"/>
                  <a:pt x="316" y="0"/>
                </a:cubicBezTo>
              </a:path>
            </a:pathLst>
          </a:custGeom>
          <a:noFill/>
          <a:ln w="31750" cap="flat" cmpd="sng">
            <a:solidFill>
              <a:srgbClr val="FF0000"/>
            </a:solidFill>
            <a:prstDash val="solid"/>
            <a:round/>
            <a:headEnd type="none" w="med" len="med"/>
            <a:tailEnd type="oval"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sp>
        <p:nvSpPr>
          <p:cNvPr id="2124" name="Freeform 1659"/>
          <p:cNvSpPr>
            <a:spLocks/>
          </p:cNvSpPr>
          <p:nvPr/>
        </p:nvSpPr>
        <p:spPr bwMode="auto">
          <a:xfrm>
            <a:off x="7669351" y="3011490"/>
            <a:ext cx="746120" cy="588577"/>
          </a:xfrm>
          <a:custGeom>
            <a:avLst/>
            <a:gdLst>
              <a:gd name="T0" fmla="*/ 509 w 509"/>
              <a:gd name="T1" fmla="*/ 233 h 652"/>
              <a:gd name="T2" fmla="*/ 0 w 509"/>
              <a:gd name="T3" fmla="*/ 0 h 652"/>
              <a:gd name="T4" fmla="*/ 0 60000 65536"/>
              <a:gd name="T5" fmla="*/ 0 60000 65536"/>
            </a:gdLst>
            <a:ahLst/>
            <a:cxnLst>
              <a:cxn ang="T4">
                <a:pos x="T0" y="T1"/>
              </a:cxn>
              <a:cxn ang="T5">
                <a:pos x="T2" y="T3"/>
              </a:cxn>
            </a:cxnLst>
            <a:rect l="0" t="0" r="r" b="b"/>
            <a:pathLst>
              <a:path w="509" h="652">
                <a:moveTo>
                  <a:pt x="509" y="233"/>
                </a:moveTo>
                <a:cubicBezTo>
                  <a:pt x="424" y="366"/>
                  <a:pt x="52" y="652"/>
                  <a:pt x="0" y="0"/>
                </a:cubicBezTo>
              </a:path>
            </a:pathLst>
          </a:custGeom>
          <a:noFill/>
          <a:ln w="31750" cap="flat" cmpd="sng">
            <a:solidFill>
              <a:srgbClr val="FF0000"/>
            </a:solidFill>
            <a:prstDash val="solid"/>
            <a:round/>
            <a:headEnd type="none" w="med" len="med"/>
            <a:tailEnd type="oval" w="med" len="lg"/>
          </a:ln>
          <a:effectLst>
            <a:outerShdw dist="25400" dir="54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125" name="Group 1969"/>
          <p:cNvGrpSpPr>
            <a:grpSpLocks/>
          </p:cNvGrpSpPr>
          <p:nvPr/>
        </p:nvGrpSpPr>
        <p:grpSpPr bwMode="auto">
          <a:xfrm>
            <a:off x="-26384" y="864810"/>
            <a:ext cx="9280325" cy="1087784"/>
            <a:chOff x="-4109" y="958"/>
            <a:chExt cx="6331" cy="1205"/>
          </a:xfrm>
        </p:grpSpPr>
        <p:grpSp>
          <p:nvGrpSpPr>
            <p:cNvPr id="2377" name="Group 883"/>
            <p:cNvGrpSpPr>
              <a:grpSpLocks/>
            </p:cNvGrpSpPr>
            <p:nvPr/>
          </p:nvGrpSpPr>
          <p:grpSpPr bwMode="auto">
            <a:xfrm>
              <a:off x="-4077" y="1010"/>
              <a:ext cx="6259" cy="872"/>
              <a:chOff x="0" y="1765"/>
              <a:chExt cx="6210" cy="872"/>
            </a:xfrm>
          </p:grpSpPr>
          <p:grpSp>
            <p:nvGrpSpPr>
              <p:cNvPr id="2699" name="Group 744"/>
              <p:cNvGrpSpPr>
                <a:grpSpLocks/>
              </p:cNvGrpSpPr>
              <p:nvPr/>
            </p:nvGrpSpPr>
            <p:grpSpPr bwMode="auto">
              <a:xfrm rot="20386544" flipH="1">
                <a:off x="55" y="2244"/>
                <a:ext cx="645" cy="253"/>
                <a:chOff x="2569" y="1765"/>
                <a:chExt cx="645" cy="265"/>
              </a:xfrm>
            </p:grpSpPr>
            <p:grpSp>
              <p:nvGrpSpPr>
                <p:cNvPr id="3005" name="Group 745"/>
                <p:cNvGrpSpPr>
                  <a:grpSpLocks/>
                </p:cNvGrpSpPr>
                <p:nvPr/>
              </p:nvGrpSpPr>
              <p:grpSpPr bwMode="auto">
                <a:xfrm rot="205847">
                  <a:off x="2998" y="1765"/>
                  <a:ext cx="216" cy="265"/>
                  <a:chOff x="2782" y="1765"/>
                  <a:chExt cx="216" cy="265"/>
                </a:xfrm>
              </p:grpSpPr>
              <p:grpSp>
                <p:nvGrpSpPr>
                  <p:cNvPr id="3028" name="Group 746"/>
                  <p:cNvGrpSpPr>
                    <a:grpSpLocks/>
                  </p:cNvGrpSpPr>
                  <p:nvPr/>
                </p:nvGrpSpPr>
                <p:grpSpPr bwMode="auto">
                  <a:xfrm>
                    <a:off x="2782" y="1765"/>
                    <a:ext cx="111" cy="265"/>
                    <a:chOff x="2887" y="1765"/>
                    <a:chExt cx="111" cy="265"/>
                  </a:xfrm>
                </p:grpSpPr>
                <p:sp>
                  <p:nvSpPr>
                    <p:cNvPr id="3034" name="Freeform 74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5" name="Freeform 74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6" name="Freeform 74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7" name="Freeform 75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029" name="Group 751"/>
                  <p:cNvGrpSpPr>
                    <a:grpSpLocks/>
                  </p:cNvGrpSpPr>
                  <p:nvPr/>
                </p:nvGrpSpPr>
                <p:grpSpPr bwMode="auto">
                  <a:xfrm>
                    <a:off x="2887" y="1765"/>
                    <a:ext cx="111" cy="265"/>
                    <a:chOff x="2887" y="1765"/>
                    <a:chExt cx="111" cy="265"/>
                  </a:xfrm>
                </p:grpSpPr>
                <p:sp>
                  <p:nvSpPr>
                    <p:cNvPr id="3030" name="Freeform 75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1" name="Freeform 75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2" name="Freeform 75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33" name="Freeform 75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006" name="Group 756"/>
                <p:cNvGrpSpPr>
                  <a:grpSpLocks/>
                </p:cNvGrpSpPr>
                <p:nvPr/>
              </p:nvGrpSpPr>
              <p:grpSpPr bwMode="auto">
                <a:xfrm rot="-232276">
                  <a:off x="2569" y="1765"/>
                  <a:ext cx="216" cy="265"/>
                  <a:chOff x="2782" y="1765"/>
                  <a:chExt cx="216" cy="265"/>
                </a:xfrm>
              </p:grpSpPr>
              <p:grpSp>
                <p:nvGrpSpPr>
                  <p:cNvPr id="3018" name="Group 757"/>
                  <p:cNvGrpSpPr>
                    <a:grpSpLocks/>
                  </p:cNvGrpSpPr>
                  <p:nvPr/>
                </p:nvGrpSpPr>
                <p:grpSpPr bwMode="auto">
                  <a:xfrm>
                    <a:off x="2782" y="1765"/>
                    <a:ext cx="111" cy="265"/>
                    <a:chOff x="2887" y="1765"/>
                    <a:chExt cx="111" cy="265"/>
                  </a:xfrm>
                </p:grpSpPr>
                <p:sp>
                  <p:nvSpPr>
                    <p:cNvPr id="3024" name="Freeform 75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5" name="Freeform 75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6" name="Freeform 76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7" name="Freeform 76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019" name="Group 762"/>
                  <p:cNvGrpSpPr>
                    <a:grpSpLocks/>
                  </p:cNvGrpSpPr>
                  <p:nvPr/>
                </p:nvGrpSpPr>
                <p:grpSpPr bwMode="auto">
                  <a:xfrm>
                    <a:off x="2887" y="1765"/>
                    <a:ext cx="111" cy="265"/>
                    <a:chOff x="2887" y="1765"/>
                    <a:chExt cx="111" cy="265"/>
                  </a:xfrm>
                </p:grpSpPr>
                <p:sp>
                  <p:nvSpPr>
                    <p:cNvPr id="3020" name="Freeform 76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1" name="Freeform 76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2" name="Freeform 76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23" name="Freeform 76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3007" name="Group 767"/>
                <p:cNvGrpSpPr>
                  <a:grpSpLocks/>
                </p:cNvGrpSpPr>
                <p:nvPr/>
              </p:nvGrpSpPr>
              <p:grpSpPr bwMode="auto">
                <a:xfrm>
                  <a:off x="2782" y="1765"/>
                  <a:ext cx="216" cy="265"/>
                  <a:chOff x="2782" y="1765"/>
                  <a:chExt cx="216" cy="265"/>
                </a:xfrm>
              </p:grpSpPr>
              <p:grpSp>
                <p:nvGrpSpPr>
                  <p:cNvPr id="3008" name="Group 768"/>
                  <p:cNvGrpSpPr>
                    <a:grpSpLocks/>
                  </p:cNvGrpSpPr>
                  <p:nvPr/>
                </p:nvGrpSpPr>
                <p:grpSpPr bwMode="auto">
                  <a:xfrm>
                    <a:off x="2782" y="1765"/>
                    <a:ext cx="111" cy="265"/>
                    <a:chOff x="2887" y="1765"/>
                    <a:chExt cx="111" cy="265"/>
                  </a:xfrm>
                </p:grpSpPr>
                <p:sp>
                  <p:nvSpPr>
                    <p:cNvPr id="3014" name="Freeform 76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5" name="Freeform 77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6" name="Freeform 77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7" name="Freeform 77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3009" name="Group 773"/>
                  <p:cNvGrpSpPr>
                    <a:grpSpLocks/>
                  </p:cNvGrpSpPr>
                  <p:nvPr/>
                </p:nvGrpSpPr>
                <p:grpSpPr bwMode="auto">
                  <a:xfrm>
                    <a:off x="2887" y="1765"/>
                    <a:ext cx="111" cy="265"/>
                    <a:chOff x="2887" y="1765"/>
                    <a:chExt cx="111" cy="265"/>
                  </a:xfrm>
                </p:grpSpPr>
                <p:sp>
                  <p:nvSpPr>
                    <p:cNvPr id="3010" name="Freeform 77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1" name="Freeform 77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2" name="Freeform 77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13" name="Freeform 77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00" name="Group 683"/>
              <p:cNvGrpSpPr>
                <a:grpSpLocks/>
              </p:cNvGrpSpPr>
              <p:nvPr/>
            </p:nvGrpSpPr>
            <p:grpSpPr bwMode="auto">
              <a:xfrm rot="19852452" flipH="1">
                <a:off x="0" y="2396"/>
                <a:ext cx="111" cy="241"/>
                <a:chOff x="2887" y="1765"/>
                <a:chExt cx="111" cy="265"/>
              </a:xfrm>
            </p:grpSpPr>
            <p:sp>
              <p:nvSpPr>
                <p:cNvPr id="3001" name="Freeform 68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02" name="Freeform 68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03" name="Freeform 68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04" name="Freeform 68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01" name="Group 778"/>
              <p:cNvGrpSpPr>
                <a:grpSpLocks/>
              </p:cNvGrpSpPr>
              <p:nvPr/>
            </p:nvGrpSpPr>
            <p:grpSpPr bwMode="auto">
              <a:xfrm rot="20827064" flipH="1">
                <a:off x="669" y="2062"/>
                <a:ext cx="645" cy="253"/>
                <a:chOff x="2569" y="1765"/>
                <a:chExt cx="645" cy="265"/>
              </a:xfrm>
            </p:grpSpPr>
            <p:grpSp>
              <p:nvGrpSpPr>
                <p:cNvPr id="2968" name="Group 779"/>
                <p:cNvGrpSpPr>
                  <a:grpSpLocks/>
                </p:cNvGrpSpPr>
                <p:nvPr/>
              </p:nvGrpSpPr>
              <p:grpSpPr bwMode="auto">
                <a:xfrm rot="205847">
                  <a:off x="2998" y="1765"/>
                  <a:ext cx="216" cy="265"/>
                  <a:chOff x="2782" y="1765"/>
                  <a:chExt cx="216" cy="265"/>
                </a:xfrm>
              </p:grpSpPr>
              <p:grpSp>
                <p:nvGrpSpPr>
                  <p:cNvPr id="2991" name="Group 780"/>
                  <p:cNvGrpSpPr>
                    <a:grpSpLocks/>
                  </p:cNvGrpSpPr>
                  <p:nvPr/>
                </p:nvGrpSpPr>
                <p:grpSpPr bwMode="auto">
                  <a:xfrm>
                    <a:off x="2782" y="1765"/>
                    <a:ext cx="111" cy="265"/>
                    <a:chOff x="2887" y="1765"/>
                    <a:chExt cx="111" cy="265"/>
                  </a:xfrm>
                </p:grpSpPr>
                <p:sp>
                  <p:nvSpPr>
                    <p:cNvPr id="2997" name="Freeform 78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8" name="Freeform 78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9" name="Freeform 78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3000" name="Freeform 78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92" name="Group 785"/>
                  <p:cNvGrpSpPr>
                    <a:grpSpLocks/>
                  </p:cNvGrpSpPr>
                  <p:nvPr/>
                </p:nvGrpSpPr>
                <p:grpSpPr bwMode="auto">
                  <a:xfrm>
                    <a:off x="2887" y="1765"/>
                    <a:ext cx="111" cy="265"/>
                    <a:chOff x="2887" y="1765"/>
                    <a:chExt cx="111" cy="265"/>
                  </a:xfrm>
                </p:grpSpPr>
                <p:sp>
                  <p:nvSpPr>
                    <p:cNvPr id="2993" name="Freeform 78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4" name="Freeform 78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5" name="Freeform 78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6" name="Freeform 78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69" name="Group 790"/>
                <p:cNvGrpSpPr>
                  <a:grpSpLocks/>
                </p:cNvGrpSpPr>
                <p:nvPr/>
              </p:nvGrpSpPr>
              <p:grpSpPr bwMode="auto">
                <a:xfrm rot="-232276">
                  <a:off x="2569" y="1765"/>
                  <a:ext cx="216" cy="265"/>
                  <a:chOff x="2782" y="1765"/>
                  <a:chExt cx="216" cy="265"/>
                </a:xfrm>
              </p:grpSpPr>
              <p:grpSp>
                <p:nvGrpSpPr>
                  <p:cNvPr id="2981" name="Group 791"/>
                  <p:cNvGrpSpPr>
                    <a:grpSpLocks/>
                  </p:cNvGrpSpPr>
                  <p:nvPr/>
                </p:nvGrpSpPr>
                <p:grpSpPr bwMode="auto">
                  <a:xfrm>
                    <a:off x="2782" y="1765"/>
                    <a:ext cx="111" cy="265"/>
                    <a:chOff x="2887" y="1765"/>
                    <a:chExt cx="111" cy="265"/>
                  </a:xfrm>
                </p:grpSpPr>
                <p:sp>
                  <p:nvSpPr>
                    <p:cNvPr id="2987" name="Freeform 79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8" name="Freeform 79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9" name="Freeform 79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90" name="Freeform 79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82" name="Group 796"/>
                  <p:cNvGrpSpPr>
                    <a:grpSpLocks/>
                  </p:cNvGrpSpPr>
                  <p:nvPr/>
                </p:nvGrpSpPr>
                <p:grpSpPr bwMode="auto">
                  <a:xfrm>
                    <a:off x="2887" y="1765"/>
                    <a:ext cx="111" cy="265"/>
                    <a:chOff x="2887" y="1765"/>
                    <a:chExt cx="111" cy="265"/>
                  </a:xfrm>
                </p:grpSpPr>
                <p:sp>
                  <p:nvSpPr>
                    <p:cNvPr id="2983" name="Freeform 79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4" name="Freeform 79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5" name="Freeform 79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6" name="Freeform 80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70" name="Group 801"/>
                <p:cNvGrpSpPr>
                  <a:grpSpLocks/>
                </p:cNvGrpSpPr>
                <p:nvPr/>
              </p:nvGrpSpPr>
              <p:grpSpPr bwMode="auto">
                <a:xfrm>
                  <a:off x="2782" y="1765"/>
                  <a:ext cx="216" cy="265"/>
                  <a:chOff x="2782" y="1765"/>
                  <a:chExt cx="216" cy="265"/>
                </a:xfrm>
              </p:grpSpPr>
              <p:grpSp>
                <p:nvGrpSpPr>
                  <p:cNvPr id="2971" name="Group 802"/>
                  <p:cNvGrpSpPr>
                    <a:grpSpLocks/>
                  </p:cNvGrpSpPr>
                  <p:nvPr/>
                </p:nvGrpSpPr>
                <p:grpSpPr bwMode="auto">
                  <a:xfrm>
                    <a:off x="2782" y="1765"/>
                    <a:ext cx="111" cy="265"/>
                    <a:chOff x="2887" y="1765"/>
                    <a:chExt cx="111" cy="265"/>
                  </a:xfrm>
                </p:grpSpPr>
                <p:sp>
                  <p:nvSpPr>
                    <p:cNvPr id="2977" name="Freeform 80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78" name="Freeform 80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79" name="Freeform 80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80" name="Freeform 80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72" name="Group 807"/>
                  <p:cNvGrpSpPr>
                    <a:grpSpLocks/>
                  </p:cNvGrpSpPr>
                  <p:nvPr/>
                </p:nvGrpSpPr>
                <p:grpSpPr bwMode="auto">
                  <a:xfrm>
                    <a:off x="2887" y="1765"/>
                    <a:ext cx="111" cy="265"/>
                    <a:chOff x="2887" y="1765"/>
                    <a:chExt cx="111" cy="265"/>
                  </a:xfrm>
                </p:grpSpPr>
                <p:sp>
                  <p:nvSpPr>
                    <p:cNvPr id="2973" name="Freeform 80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74" name="Freeform 80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75" name="Freeform 81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76" name="Freeform 81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02" name="Group 812"/>
              <p:cNvGrpSpPr>
                <a:grpSpLocks/>
              </p:cNvGrpSpPr>
              <p:nvPr/>
            </p:nvGrpSpPr>
            <p:grpSpPr bwMode="auto">
              <a:xfrm rot="20981307" flipH="1">
                <a:off x="1293" y="1919"/>
                <a:ext cx="645" cy="253"/>
                <a:chOff x="2569" y="1765"/>
                <a:chExt cx="645" cy="265"/>
              </a:xfrm>
            </p:grpSpPr>
            <p:grpSp>
              <p:nvGrpSpPr>
                <p:cNvPr id="2935" name="Group 813"/>
                <p:cNvGrpSpPr>
                  <a:grpSpLocks/>
                </p:cNvGrpSpPr>
                <p:nvPr/>
              </p:nvGrpSpPr>
              <p:grpSpPr bwMode="auto">
                <a:xfrm rot="205847">
                  <a:off x="2998" y="1765"/>
                  <a:ext cx="216" cy="265"/>
                  <a:chOff x="2782" y="1765"/>
                  <a:chExt cx="216" cy="265"/>
                </a:xfrm>
              </p:grpSpPr>
              <p:grpSp>
                <p:nvGrpSpPr>
                  <p:cNvPr id="2958" name="Group 814"/>
                  <p:cNvGrpSpPr>
                    <a:grpSpLocks/>
                  </p:cNvGrpSpPr>
                  <p:nvPr/>
                </p:nvGrpSpPr>
                <p:grpSpPr bwMode="auto">
                  <a:xfrm>
                    <a:off x="2782" y="1765"/>
                    <a:ext cx="111" cy="265"/>
                    <a:chOff x="2887" y="1765"/>
                    <a:chExt cx="111" cy="265"/>
                  </a:xfrm>
                </p:grpSpPr>
                <p:sp>
                  <p:nvSpPr>
                    <p:cNvPr id="2964" name="Freeform 81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5" name="Freeform 81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6" name="Freeform 81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7" name="Freeform 81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59" name="Group 819"/>
                  <p:cNvGrpSpPr>
                    <a:grpSpLocks/>
                  </p:cNvGrpSpPr>
                  <p:nvPr/>
                </p:nvGrpSpPr>
                <p:grpSpPr bwMode="auto">
                  <a:xfrm>
                    <a:off x="2887" y="1765"/>
                    <a:ext cx="111" cy="265"/>
                    <a:chOff x="2887" y="1765"/>
                    <a:chExt cx="111" cy="265"/>
                  </a:xfrm>
                </p:grpSpPr>
                <p:sp>
                  <p:nvSpPr>
                    <p:cNvPr id="2960" name="Freeform 82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1" name="Freeform 82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2" name="Freeform 82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63" name="Freeform 82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36" name="Group 824"/>
                <p:cNvGrpSpPr>
                  <a:grpSpLocks/>
                </p:cNvGrpSpPr>
                <p:nvPr/>
              </p:nvGrpSpPr>
              <p:grpSpPr bwMode="auto">
                <a:xfrm rot="-232276">
                  <a:off x="2569" y="1765"/>
                  <a:ext cx="216" cy="265"/>
                  <a:chOff x="2782" y="1765"/>
                  <a:chExt cx="216" cy="265"/>
                </a:xfrm>
              </p:grpSpPr>
              <p:grpSp>
                <p:nvGrpSpPr>
                  <p:cNvPr id="2948" name="Group 825"/>
                  <p:cNvGrpSpPr>
                    <a:grpSpLocks/>
                  </p:cNvGrpSpPr>
                  <p:nvPr/>
                </p:nvGrpSpPr>
                <p:grpSpPr bwMode="auto">
                  <a:xfrm>
                    <a:off x="2782" y="1765"/>
                    <a:ext cx="111" cy="265"/>
                    <a:chOff x="2887" y="1765"/>
                    <a:chExt cx="111" cy="265"/>
                  </a:xfrm>
                </p:grpSpPr>
                <p:sp>
                  <p:nvSpPr>
                    <p:cNvPr id="2954" name="Freeform 82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5" name="Freeform 82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6" name="Freeform 82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7" name="Freeform 82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49" name="Group 830"/>
                  <p:cNvGrpSpPr>
                    <a:grpSpLocks/>
                  </p:cNvGrpSpPr>
                  <p:nvPr/>
                </p:nvGrpSpPr>
                <p:grpSpPr bwMode="auto">
                  <a:xfrm>
                    <a:off x="2887" y="1765"/>
                    <a:ext cx="111" cy="265"/>
                    <a:chOff x="2887" y="1765"/>
                    <a:chExt cx="111" cy="265"/>
                  </a:xfrm>
                </p:grpSpPr>
                <p:sp>
                  <p:nvSpPr>
                    <p:cNvPr id="2950" name="Freeform 83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1" name="Freeform 83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2" name="Freeform 83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53" name="Freeform 83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37" name="Group 835"/>
                <p:cNvGrpSpPr>
                  <a:grpSpLocks/>
                </p:cNvGrpSpPr>
                <p:nvPr/>
              </p:nvGrpSpPr>
              <p:grpSpPr bwMode="auto">
                <a:xfrm>
                  <a:off x="2782" y="1765"/>
                  <a:ext cx="216" cy="265"/>
                  <a:chOff x="2782" y="1765"/>
                  <a:chExt cx="216" cy="265"/>
                </a:xfrm>
              </p:grpSpPr>
              <p:grpSp>
                <p:nvGrpSpPr>
                  <p:cNvPr id="2938" name="Group 836"/>
                  <p:cNvGrpSpPr>
                    <a:grpSpLocks/>
                  </p:cNvGrpSpPr>
                  <p:nvPr/>
                </p:nvGrpSpPr>
                <p:grpSpPr bwMode="auto">
                  <a:xfrm>
                    <a:off x="2782" y="1765"/>
                    <a:ext cx="111" cy="265"/>
                    <a:chOff x="2887" y="1765"/>
                    <a:chExt cx="111" cy="265"/>
                  </a:xfrm>
                </p:grpSpPr>
                <p:sp>
                  <p:nvSpPr>
                    <p:cNvPr id="2944" name="Freeform 83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5" name="Freeform 83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6" name="Freeform 83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7" name="Freeform 84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39" name="Group 841"/>
                  <p:cNvGrpSpPr>
                    <a:grpSpLocks/>
                  </p:cNvGrpSpPr>
                  <p:nvPr/>
                </p:nvGrpSpPr>
                <p:grpSpPr bwMode="auto">
                  <a:xfrm>
                    <a:off x="2887" y="1765"/>
                    <a:ext cx="111" cy="265"/>
                    <a:chOff x="2887" y="1765"/>
                    <a:chExt cx="111" cy="265"/>
                  </a:xfrm>
                </p:grpSpPr>
                <p:sp>
                  <p:nvSpPr>
                    <p:cNvPr id="2940" name="Freeform 84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1" name="Freeform 84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2" name="Freeform 84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43" name="Freeform 84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03" name="Group 846"/>
              <p:cNvGrpSpPr>
                <a:grpSpLocks/>
              </p:cNvGrpSpPr>
              <p:nvPr/>
            </p:nvGrpSpPr>
            <p:grpSpPr bwMode="auto">
              <a:xfrm rot="-420166" flipH="1" flipV="1">
                <a:off x="1927" y="1828"/>
                <a:ext cx="645" cy="254"/>
                <a:chOff x="2569" y="1765"/>
                <a:chExt cx="645" cy="265"/>
              </a:xfrm>
            </p:grpSpPr>
            <p:grpSp>
              <p:nvGrpSpPr>
                <p:cNvPr id="2902" name="Group 847"/>
                <p:cNvGrpSpPr>
                  <a:grpSpLocks/>
                </p:cNvGrpSpPr>
                <p:nvPr/>
              </p:nvGrpSpPr>
              <p:grpSpPr bwMode="auto">
                <a:xfrm rot="205847">
                  <a:off x="2998" y="1765"/>
                  <a:ext cx="216" cy="265"/>
                  <a:chOff x="2782" y="1765"/>
                  <a:chExt cx="216" cy="265"/>
                </a:xfrm>
              </p:grpSpPr>
              <p:grpSp>
                <p:nvGrpSpPr>
                  <p:cNvPr id="2925" name="Group 848"/>
                  <p:cNvGrpSpPr>
                    <a:grpSpLocks/>
                  </p:cNvGrpSpPr>
                  <p:nvPr/>
                </p:nvGrpSpPr>
                <p:grpSpPr bwMode="auto">
                  <a:xfrm>
                    <a:off x="2782" y="1765"/>
                    <a:ext cx="111" cy="265"/>
                    <a:chOff x="2887" y="1765"/>
                    <a:chExt cx="111" cy="265"/>
                  </a:xfrm>
                </p:grpSpPr>
                <p:sp>
                  <p:nvSpPr>
                    <p:cNvPr id="2931" name="Freeform 84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32" name="Freeform 85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33" name="Freeform 85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34" name="Freeform 85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26" name="Group 853"/>
                  <p:cNvGrpSpPr>
                    <a:grpSpLocks/>
                  </p:cNvGrpSpPr>
                  <p:nvPr/>
                </p:nvGrpSpPr>
                <p:grpSpPr bwMode="auto">
                  <a:xfrm>
                    <a:off x="2887" y="1765"/>
                    <a:ext cx="111" cy="265"/>
                    <a:chOff x="2887" y="1765"/>
                    <a:chExt cx="111" cy="265"/>
                  </a:xfrm>
                </p:grpSpPr>
                <p:sp>
                  <p:nvSpPr>
                    <p:cNvPr id="2927" name="Freeform 85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8" name="Freeform 85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9" name="Freeform 85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30" name="Freeform 85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03" name="Group 858"/>
                <p:cNvGrpSpPr>
                  <a:grpSpLocks/>
                </p:cNvGrpSpPr>
                <p:nvPr/>
              </p:nvGrpSpPr>
              <p:grpSpPr bwMode="auto">
                <a:xfrm rot="-232276">
                  <a:off x="2569" y="1765"/>
                  <a:ext cx="216" cy="265"/>
                  <a:chOff x="2782" y="1765"/>
                  <a:chExt cx="216" cy="265"/>
                </a:xfrm>
              </p:grpSpPr>
              <p:grpSp>
                <p:nvGrpSpPr>
                  <p:cNvPr id="2915" name="Group 859"/>
                  <p:cNvGrpSpPr>
                    <a:grpSpLocks/>
                  </p:cNvGrpSpPr>
                  <p:nvPr/>
                </p:nvGrpSpPr>
                <p:grpSpPr bwMode="auto">
                  <a:xfrm>
                    <a:off x="2782" y="1765"/>
                    <a:ext cx="111" cy="265"/>
                    <a:chOff x="2887" y="1765"/>
                    <a:chExt cx="111" cy="265"/>
                  </a:xfrm>
                </p:grpSpPr>
                <p:sp>
                  <p:nvSpPr>
                    <p:cNvPr id="2921" name="Freeform 86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2" name="Freeform 86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3" name="Freeform 86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4" name="Freeform 86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16" name="Group 864"/>
                  <p:cNvGrpSpPr>
                    <a:grpSpLocks/>
                  </p:cNvGrpSpPr>
                  <p:nvPr/>
                </p:nvGrpSpPr>
                <p:grpSpPr bwMode="auto">
                  <a:xfrm>
                    <a:off x="2887" y="1765"/>
                    <a:ext cx="111" cy="265"/>
                    <a:chOff x="2887" y="1765"/>
                    <a:chExt cx="111" cy="265"/>
                  </a:xfrm>
                </p:grpSpPr>
                <p:sp>
                  <p:nvSpPr>
                    <p:cNvPr id="2917" name="Freeform 86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8" name="Freeform 86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9" name="Freeform 86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20" name="Freeform 86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904" name="Group 869"/>
                <p:cNvGrpSpPr>
                  <a:grpSpLocks/>
                </p:cNvGrpSpPr>
                <p:nvPr/>
              </p:nvGrpSpPr>
              <p:grpSpPr bwMode="auto">
                <a:xfrm>
                  <a:off x="2782" y="1765"/>
                  <a:ext cx="216" cy="265"/>
                  <a:chOff x="2782" y="1765"/>
                  <a:chExt cx="216" cy="265"/>
                </a:xfrm>
              </p:grpSpPr>
              <p:grpSp>
                <p:nvGrpSpPr>
                  <p:cNvPr id="2905" name="Group 870"/>
                  <p:cNvGrpSpPr>
                    <a:grpSpLocks/>
                  </p:cNvGrpSpPr>
                  <p:nvPr/>
                </p:nvGrpSpPr>
                <p:grpSpPr bwMode="auto">
                  <a:xfrm>
                    <a:off x="2782" y="1765"/>
                    <a:ext cx="111" cy="265"/>
                    <a:chOff x="2887" y="1765"/>
                    <a:chExt cx="111" cy="265"/>
                  </a:xfrm>
                </p:grpSpPr>
                <p:sp>
                  <p:nvSpPr>
                    <p:cNvPr id="2911" name="Freeform 87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2" name="Freeform 87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3" name="Freeform 87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4" name="Freeform 87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906" name="Group 875"/>
                  <p:cNvGrpSpPr>
                    <a:grpSpLocks/>
                  </p:cNvGrpSpPr>
                  <p:nvPr/>
                </p:nvGrpSpPr>
                <p:grpSpPr bwMode="auto">
                  <a:xfrm>
                    <a:off x="2887" y="1765"/>
                    <a:ext cx="111" cy="265"/>
                    <a:chOff x="2887" y="1765"/>
                    <a:chExt cx="111" cy="265"/>
                  </a:xfrm>
                </p:grpSpPr>
                <p:sp>
                  <p:nvSpPr>
                    <p:cNvPr id="2907" name="Freeform 87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08" name="Freeform 87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09" name="Freeform 87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10" name="Freeform 87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04" name="Group 681"/>
              <p:cNvGrpSpPr>
                <a:grpSpLocks/>
              </p:cNvGrpSpPr>
              <p:nvPr/>
            </p:nvGrpSpPr>
            <p:grpSpPr bwMode="auto">
              <a:xfrm>
                <a:off x="2569" y="1765"/>
                <a:ext cx="3641" cy="838"/>
                <a:chOff x="2569" y="1765"/>
                <a:chExt cx="3641" cy="838"/>
              </a:xfrm>
            </p:grpSpPr>
            <p:grpSp>
              <p:nvGrpSpPr>
                <p:cNvPr id="2705" name="Group 649"/>
                <p:cNvGrpSpPr>
                  <a:grpSpLocks/>
                </p:cNvGrpSpPr>
                <p:nvPr/>
              </p:nvGrpSpPr>
              <p:grpSpPr bwMode="auto">
                <a:xfrm rot="1361465">
                  <a:off x="6099" y="2351"/>
                  <a:ext cx="111" cy="252"/>
                  <a:chOff x="2887" y="1765"/>
                  <a:chExt cx="111" cy="265"/>
                </a:xfrm>
              </p:grpSpPr>
              <p:sp>
                <p:nvSpPr>
                  <p:cNvPr id="2898" name="Freeform 65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9" name="Freeform 65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00" name="Freeform 65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901" name="Freeform 65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06" name="Group 659"/>
                <p:cNvGrpSpPr>
                  <a:grpSpLocks/>
                </p:cNvGrpSpPr>
                <p:nvPr/>
              </p:nvGrpSpPr>
              <p:grpSpPr bwMode="auto">
                <a:xfrm rot="923342">
                  <a:off x="5690" y="2231"/>
                  <a:ext cx="216" cy="252"/>
                  <a:chOff x="2782" y="1765"/>
                  <a:chExt cx="216" cy="265"/>
                </a:xfrm>
              </p:grpSpPr>
              <p:grpSp>
                <p:nvGrpSpPr>
                  <p:cNvPr id="2888" name="Group 660"/>
                  <p:cNvGrpSpPr>
                    <a:grpSpLocks/>
                  </p:cNvGrpSpPr>
                  <p:nvPr/>
                </p:nvGrpSpPr>
                <p:grpSpPr bwMode="auto">
                  <a:xfrm>
                    <a:off x="2782" y="1765"/>
                    <a:ext cx="111" cy="265"/>
                    <a:chOff x="2887" y="1765"/>
                    <a:chExt cx="111" cy="265"/>
                  </a:xfrm>
                </p:grpSpPr>
                <p:sp>
                  <p:nvSpPr>
                    <p:cNvPr id="2894" name="Freeform 66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5" name="Freeform 66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6" name="Freeform 66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7" name="Freeform 66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89" name="Group 665"/>
                  <p:cNvGrpSpPr>
                    <a:grpSpLocks/>
                  </p:cNvGrpSpPr>
                  <p:nvPr/>
                </p:nvGrpSpPr>
                <p:grpSpPr bwMode="auto">
                  <a:xfrm>
                    <a:off x="2887" y="1765"/>
                    <a:ext cx="111" cy="265"/>
                    <a:chOff x="2887" y="1765"/>
                    <a:chExt cx="111" cy="265"/>
                  </a:xfrm>
                </p:grpSpPr>
                <p:sp>
                  <p:nvSpPr>
                    <p:cNvPr id="2890" name="Freeform 66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1" name="Freeform 66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2" name="Freeform 66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93" name="Freeform 66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07" name="Group 670"/>
                <p:cNvGrpSpPr>
                  <a:grpSpLocks/>
                </p:cNvGrpSpPr>
                <p:nvPr/>
              </p:nvGrpSpPr>
              <p:grpSpPr bwMode="auto">
                <a:xfrm rot="1155618">
                  <a:off x="5891" y="2301"/>
                  <a:ext cx="216" cy="252"/>
                  <a:chOff x="2782" y="1765"/>
                  <a:chExt cx="216" cy="265"/>
                </a:xfrm>
              </p:grpSpPr>
              <p:grpSp>
                <p:nvGrpSpPr>
                  <p:cNvPr id="2878" name="Group 671"/>
                  <p:cNvGrpSpPr>
                    <a:grpSpLocks/>
                  </p:cNvGrpSpPr>
                  <p:nvPr/>
                </p:nvGrpSpPr>
                <p:grpSpPr bwMode="auto">
                  <a:xfrm>
                    <a:off x="2782" y="1765"/>
                    <a:ext cx="111" cy="265"/>
                    <a:chOff x="2887" y="1765"/>
                    <a:chExt cx="111" cy="265"/>
                  </a:xfrm>
                </p:grpSpPr>
                <p:sp>
                  <p:nvSpPr>
                    <p:cNvPr id="2884" name="Freeform 67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5" name="Freeform 67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6" name="Freeform 67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7" name="Freeform 67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79" name="Group 676"/>
                  <p:cNvGrpSpPr>
                    <a:grpSpLocks/>
                  </p:cNvGrpSpPr>
                  <p:nvPr/>
                </p:nvGrpSpPr>
                <p:grpSpPr bwMode="auto">
                  <a:xfrm>
                    <a:off x="2887" y="1765"/>
                    <a:ext cx="111" cy="265"/>
                    <a:chOff x="2887" y="1765"/>
                    <a:chExt cx="111" cy="265"/>
                  </a:xfrm>
                </p:grpSpPr>
                <p:sp>
                  <p:nvSpPr>
                    <p:cNvPr id="2880" name="Freeform 67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1" name="Freeform 67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2" name="Freeform 67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83" name="Freeform 68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08" name="Group 613"/>
                <p:cNvGrpSpPr>
                  <a:grpSpLocks/>
                </p:cNvGrpSpPr>
                <p:nvPr/>
              </p:nvGrpSpPr>
              <p:grpSpPr bwMode="auto">
                <a:xfrm rot="827374">
                  <a:off x="5099" y="2110"/>
                  <a:ext cx="645" cy="252"/>
                  <a:chOff x="2569" y="1765"/>
                  <a:chExt cx="645" cy="265"/>
                </a:xfrm>
              </p:grpSpPr>
              <p:grpSp>
                <p:nvGrpSpPr>
                  <p:cNvPr id="2845" name="Group 614"/>
                  <p:cNvGrpSpPr>
                    <a:grpSpLocks/>
                  </p:cNvGrpSpPr>
                  <p:nvPr/>
                </p:nvGrpSpPr>
                <p:grpSpPr bwMode="auto">
                  <a:xfrm rot="205847">
                    <a:off x="2998" y="1765"/>
                    <a:ext cx="216" cy="265"/>
                    <a:chOff x="2782" y="1765"/>
                    <a:chExt cx="216" cy="265"/>
                  </a:xfrm>
                </p:grpSpPr>
                <p:grpSp>
                  <p:nvGrpSpPr>
                    <p:cNvPr id="2868" name="Group 615"/>
                    <p:cNvGrpSpPr>
                      <a:grpSpLocks/>
                    </p:cNvGrpSpPr>
                    <p:nvPr/>
                  </p:nvGrpSpPr>
                  <p:grpSpPr bwMode="auto">
                    <a:xfrm>
                      <a:off x="2782" y="1765"/>
                      <a:ext cx="111" cy="265"/>
                      <a:chOff x="2887" y="1765"/>
                      <a:chExt cx="111" cy="265"/>
                    </a:xfrm>
                  </p:grpSpPr>
                  <p:sp>
                    <p:nvSpPr>
                      <p:cNvPr id="2874" name="Freeform 61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5" name="Freeform 61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6" name="Freeform 61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7" name="Freeform 61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69" name="Group 620"/>
                    <p:cNvGrpSpPr>
                      <a:grpSpLocks/>
                    </p:cNvGrpSpPr>
                    <p:nvPr/>
                  </p:nvGrpSpPr>
                  <p:grpSpPr bwMode="auto">
                    <a:xfrm>
                      <a:off x="2887" y="1765"/>
                      <a:ext cx="111" cy="265"/>
                      <a:chOff x="2887" y="1765"/>
                      <a:chExt cx="111" cy="265"/>
                    </a:xfrm>
                  </p:grpSpPr>
                  <p:sp>
                    <p:nvSpPr>
                      <p:cNvPr id="2870" name="Freeform 62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1" name="Freeform 62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2" name="Freeform 62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73" name="Freeform 62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846" name="Group 625"/>
                  <p:cNvGrpSpPr>
                    <a:grpSpLocks/>
                  </p:cNvGrpSpPr>
                  <p:nvPr/>
                </p:nvGrpSpPr>
                <p:grpSpPr bwMode="auto">
                  <a:xfrm rot="-232276">
                    <a:off x="2569" y="1765"/>
                    <a:ext cx="216" cy="265"/>
                    <a:chOff x="2782" y="1765"/>
                    <a:chExt cx="216" cy="265"/>
                  </a:xfrm>
                </p:grpSpPr>
                <p:grpSp>
                  <p:nvGrpSpPr>
                    <p:cNvPr id="2858" name="Group 626"/>
                    <p:cNvGrpSpPr>
                      <a:grpSpLocks/>
                    </p:cNvGrpSpPr>
                    <p:nvPr/>
                  </p:nvGrpSpPr>
                  <p:grpSpPr bwMode="auto">
                    <a:xfrm>
                      <a:off x="2782" y="1765"/>
                      <a:ext cx="111" cy="265"/>
                      <a:chOff x="2887" y="1765"/>
                      <a:chExt cx="111" cy="265"/>
                    </a:xfrm>
                  </p:grpSpPr>
                  <p:sp>
                    <p:nvSpPr>
                      <p:cNvPr id="2864" name="Freeform 62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5" name="Freeform 62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6" name="Freeform 62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7" name="Freeform 63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59" name="Group 631"/>
                    <p:cNvGrpSpPr>
                      <a:grpSpLocks/>
                    </p:cNvGrpSpPr>
                    <p:nvPr/>
                  </p:nvGrpSpPr>
                  <p:grpSpPr bwMode="auto">
                    <a:xfrm>
                      <a:off x="2887" y="1765"/>
                      <a:ext cx="111" cy="265"/>
                      <a:chOff x="2887" y="1765"/>
                      <a:chExt cx="111" cy="265"/>
                    </a:xfrm>
                  </p:grpSpPr>
                  <p:sp>
                    <p:nvSpPr>
                      <p:cNvPr id="2860" name="Freeform 63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1" name="Freeform 63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2" name="Freeform 63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63" name="Freeform 63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847" name="Group 636"/>
                  <p:cNvGrpSpPr>
                    <a:grpSpLocks/>
                  </p:cNvGrpSpPr>
                  <p:nvPr/>
                </p:nvGrpSpPr>
                <p:grpSpPr bwMode="auto">
                  <a:xfrm>
                    <a:off x="2782" y="1765"/>
                    <a:ext cx="216" cy="265"/>
                    <a:chOff x="2782" y="1765"/>
                    <a:chExt cx="216" cy="265"/>
                  </a:xfrm>
                </p:grpSpPr>
                <p:grpSp>
                  <p:nvGrpSpPr>
                    <p:cNvPr id="2848" name="Group 637"/>
                    <p:cNvGrpSpPr>
                      <a:grpSpLocks/>
                    </p:cNvGrpSpPr>
                    <p:nvPr/>
                  </p:nvGrpSpPr>
                  <p:grpSpPr bwMode="auto">
                    <a:xfrm>
                      <a:off x="2782" y="1765"/>
                      <a:ext cx="111" cy="265"/>
                      <a:chOff x="2887" y="1765"/>
                      <a:chExt cx="111" cy="265"/>
                    </a:xfrm>
                  </p:grpSpPr>
                  <p:sp>
                    <p:nvSpPr>
                      <p:cNvPr id="2854" name="Freeform 63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5" name="Freeform 63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6" name="Freeform 64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7" name="Freeform 64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49" name="Group 642"/>
                    <p:cNvGrpSpPr>
                      <a:grpSpLocks/>
                    </p:cNvGrpSpPr>
                    <p:nvPr/>
                  </p:nvGrpSpPr>
                  <p:grpSpPr bwMode="auto">
                    <a:xfrm>
                      <a:off x="2887" y="1765"/>
                      <a:ext cx="111" cy="265"/>
                      <a:chOff x="2887" y="1765"/>
                      <a:chExt cx="111" cy="265"/>
                    </a:xfrm>
                  </p:grpSpPr>
                  <p:sp>
                    <p:nvSpPr>
                      <p:cNvPr id="2850" name="Freeform 64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1" name="Freeform 64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2" name="Freeform 64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53" name="Freeform 64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09" name="Group 579"/>
                <p:cNvGrpSpPr>
                  <a:grpSpLocks/>
                </p:cNvGrpSpPr>
                <p:nvPr/>
              </p:nvGrpSpPr>
              <p:grpSpPr bwMode="auto">
                <a:xfrm rot="827374">
                  <a:off x="4474" y="1960"/>
                  <a:ext cx="645" cy="265"/>
                  <a:chOff x="2569" y="1765"/>
                  <a:chExt cx="645" cy="265"/>
                </a:xfrm>
              </p:grpSpPr>
              <p:grpSp>
                <p:nvGrpSpPr>
                  <p:cNvPr id="2812" name="Group 580"/>
                  <p:cNvGrpSpPr>
                    <a:grpSpLocks/>
                  </p:cNvGrpSpPr>
                  <p:nvPr/>
                </p:nvGrpSpPr>
                <p:grpSpPr bwMode="auto">
                  <a:xfrm rot="205847">
                    <a:off x="2998" y="1765"/>
                    <a:ext cx="216" cy="265"/>
                    <a:chOff x="2782" y="1765"/>
                    <a:chExt cx="216" cy="265"/>
                  </a:xfrm>
                </p:grpSpPr>
                <p:grpSp>
                  <p:nvGrpSpPr>
                    <p:cNvPr id="2835" name="Group 581"/>
                    <p:cNvGrpSpPr>
                      <a:grpSpLocks/>
                    </p:cNvGrpSpPr>
                    <p:nvPr/>
                  </p:nvGrpSpPr>
                  <p:grpSpPr bwMode="auto">
                    <a:xfrm>
                      <a:off x="2782" y="1765"/>
                      <a:ext cx="111" cy="265"/>
                      <a:chOff x="2887" y="1765"/>
                      <a:chExt cx="111" cy="265"/>
                    </a:xfrm>
                  </p:grpSpPr>
                  <p:sp>
                    <p:nvSpPr>
                      <p:cNvPr id="2841" name="Freeform 582"/>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42" name="Freeform 583"/>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43" name="Freeform 584"/>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44" name="Freeform 585"/>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36" name="Group 586"/>
                    <p:cNvGrpSpPr>
                      <a:grpSpLocks/>
                    </p:cNvGrpSpPr>
                    <p:nvPr/>
                  </p:nvGrpSpPr>
                  <p:grpSpPr bwMode="auto">
                    <a:xfrm>
                      <a:off x="2887" y="1765"/>
                      <a:ext cx="111" cy="265"/>
                      <a:chOff x="2887" y="1765"/>
                      <a:chExt cx="111" cy="265"/>
                    </a:xfrm>
                  </p:grpSpPr>
                  <p:sp>
                    <p:nvSpPr>
                      <p:cNvPr id="2837" name="Freeform 587"/>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8" name="Freeform 588"/>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9" name="Freeform 589"/>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40" name="Freeform 590"/>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813" name="Group 591"/>
                  <p:cNvGrpSpPr>
                    <a:grpSpLocks/>
                  </p:cNvGrpSpPr>
                  <p:nvPr/>
                </p:nvGrpSpPr>
                <p:grpSpPr bwMode="auto">
                  <a:xfrm rot="-232276">
                    <a:off x="2569" y="1765"/>
                    <a:ext cx="216" cy="265"/>
                    <a:chOff x="2782" y="1765"/>
                    <a:chExt cx="216" cy="265"/>
                  </a:xfrm>
                </p:grpSpPr>
                <p:grpSp>
                  <p:nvGrpSpPr>
                    <p:cNvPr id="2825" name="Group 592"/>
                    <p:cNvGrpSpPr>
                      <a:grpSpLocks/>
                    </p:cNvGrpSpPr>
                    <p:nvPr/>
                  </p:nvGrpSpPr>
                  <p:grpSpPr bwMode="auto">
                    <a:xfrm>
                      <a:off x="2782" y="1765"/>
                      <a:ext cx="111" cy="265"/>
                      <a:chOff x="2887" y="1765"/>
                      <a:chExt cx="111" cy="265"/>
                    </a:xfrm>
                  </p:grpSpPr>
                  <p:sp>
                    <p:nvSpPr>
                      <p:cNvPr id="2831" name="Freeform 59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2" name="Freeform 59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3" name="Freeform 59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4" name="Freeform 59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26" name="Group 597"/>
                    <p:cNvGrpSpPr>
                      <a:grpSpLocks/>
                    </p:cNvGrpSpPr>
                    <p:nvPr/>
                  </p:nvGrpSpPr>
                  <p:grpSpPr bwMode="auto">
                    <a:xfrm>
                      <a:off x="2887" y="1765"/>
                      <a:ext cx="111" cy="265"/>
                      <a:chOff x="2887" y="1765"/>
                      <a:chExt cx="111" cy="265"/>
                    </a:xfrm>
                  </p:grpSpPr>
                  <p:sp>
                    <p:nvSpPr>
                      <p:cNvPr id="2827" name="Freeform 59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8" name="Freeform 59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9" name="Freeform 60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30" name="Freeform 60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814" name="Group 602"/>
                  <p:cNvGrpSpPr>
                    <a:grpSpLocks/>
                  </p:cNvGrpSpPr>
                  <p:nvPr/>
                </p:nvGrpSpPr>
                <p:grpSpPr bwMode="auto">
                  <a:xfrm>
                    <a:off x="2782" y="1765"/>
                    <a:ext cx="216" cy="265"/>
                    <a:chOff x="2782" y="1765"/>
                    <a:chExt cx="216" cy="265"/>
                  </a:xfrm>
                </p:grpSpPr>
                <p:grpSp>
                  <p:nvGrpSpPr>
                    <p:cNvPr id="2815" name="Group 603"/>
                    <p:cNvGrpSpPr>
                      <a:grpSpLocks/>
                    </p:cNvGrpSpPr>
                    <p:nvPr/>
                  </p:nvGrpSpPr>
                  <p:grpSpPr bwMode="auto">
                    <a:xfrm>
                      <a:off x="2782" y="1765"/>
                      <a:ext cx="111" cy="265"/>
                      <a:chOff x="2887" y="1765"/>
                      <a:chExt cx="111" cy="265"/>
                    </a:xfrm>
                  </p:grpSpPr>
                  <p:sp>
                    <p:nvSpPr>
                      <p:cNvPr id="2821" name="Freeform 60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2" name="Freeform 60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3" name="Freeform 60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4" name="Freeform 60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16" name="Group 608"/>
                    <p:cNvGrpSpPr>
                      <a:grpSpLocks/>
                    </p:cNvGrpSpPr>
                    <p:nvPr/>
                  </p:nvGrpSpPr>
                  <p:grpSpPr bwMode="auto">
                    <a:xfrm>
                      <a:off x="2887" y="1765"/>
                      <a:ext cx="111" cy="265"/>
                      <a:chOff x="2887" y="1765"/>
                      <a:chExt cx="111" cy="265"/>
                    </a:xfrm>
                  </p:grpSpPr>
                  <p:sp>
                    <p:nvSpPr>
                      <p:cNvPr id="2817" name="Freeform 60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18" name="Freeform 61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19" name="Freeform 61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20" name="Freeform 61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10" name="Group 545"/>
                <p:cNvGrpSpPr>
                  <a:grpSpLocks/>
                </p:cNvGrpSpPr>
                <p:nvPr/>
              </p:nvGrpSpPr>
              <p:grpSpPr bwMode="auto">
                <a:xfrm rot="386853">
                  <a:off x="3844" y="1843"/>
                  <a:ext cx="645" cy="265"/>
                  <a:chOff x="2569" y="1765"/>
                  <a:chExt cx="645" cy="265"/>
                </a:xfrm>
              </p:grpSpPr>
              <p:grpSp>
                <p:nvGrpSpPr>
                  <p:cNvPr id="2779" name="Group 546"/>
                  <p:cNvGrpSpPr>
                    <a:grpSpLocks/>
                  </p:cNvGrpSpPr>
                  <p:nvPr/>
                </p:nvGrpSpPr>
                <p:grpSpPr bwMode="auto">
                  <a:xfrm rot="205847">
                    <a:off x="2998" y="1765"/>
                    <a:ext cx="216" cy="265"/>
                    <a:chOff x="2782" y="1765"/>
                    <a:chExt cx="216" cy="265"/>
                  </a:xfrm>
                </p:grpSpPr>
                <p:grpSp>
                  <p:nvGrpSpPr>
                    <p:cNvPr id="2802" name="Group 547"/>
                    <p:cNvGrpSpPr>
                      <a:grpSpLocks/>
                    </p:cNvGrpSpPr>
                    <p:nvPr/>
                  </p:nvGrpSpPr>
                  <p:grpSpPr bwMode="auto">
                    <a:xfrm>
                      <a:off x="2782" y="1765"/>
                      <a:ext cx="111" cy="265"/>
                      <a:chOff x="2887" y="1765"/>
                      <a:chExt cx="111" cy="265"/>
                    </a:xfrm>
                  </p:grpSpPr>
                  <p:sp>
                    <p:nvSpPr>
                      <p:cNvPr id="2808" name="Freeform 548"/>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9" name="Freeform 549"/>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10" name="Freeform 550"/>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11" name="Freeform 551"/>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803" name="Group 552"/>
                    <p:cNvGrpSpPr>
                      <a:grpSpLocks/>
                    </p:cNvGrpSpPr>
                    <p:nvPr/>
                  </p:nvGrpSpPr>
                  <p:grpSpPr bwMode="auto">
                    <a:xfrm>
                      <a:off x="2887" y="1765"/>
                      <a:ext cx="111" cy="265"/>
                      <a:chOff x="2887" y="1765"/>
                      <a:chExt cx="111" cy="265"/>
                    </a:xfrm>
                  </p:grpSpPr>
                  <p:sp>
                    <p:nvSpPr>
                      <p:cNvPr id="2804" name="Freeform 55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5" name="Freeform 55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6" name="Freeform 55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7" name="Freeform 55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80" name="Group 557"/>
                  <p:cNvGrpSpPr>
                    <a:grpSpLocks/>
                  </p:cNvGrpSpPr>
                  <p:nvPr/>
                </p:nvGrpSpPr>
                <p:grpSpPr bwMode="auto">
                  <a:xfrm rot="-232276">
                    <a:off x="2569" y="1765"/>
                    <a:ext cx="216" cy="265"/>
                    <a:chOff x="2782" y="1765"/>
                    <a:chExt cx="216" cy="265"/>
                  </a:xfrm>
                </p:grpSpPr>
                <p:grpSp>
                  <p:nvGrpSpPr>
                    <p:cNvPr id="2792" name="Group 558"/>
                    <p:cNvGrpSpPr>
                      <a:grpSpLocks/>
                    </p:cNvGrpSpPr>
                    <p:nvPr/>
                  </p:nvGrpSpPr>
                  <p:grpSpPr bwMode="auto">
                    <a:xfrm>
                      <a:off x="2782" y="1765"/>
                      <a:ext cx="111" cy="265"/>
                      <a:chOff x="2887" y="1765"/>
                      <a:chExt cx="111" cy="265"/>
                    </a:xfrm>
                  </p:grpSpPr>
                  <p:sp>
                    <p:nvSpPr>
                      <p:cNvPr id="2798" name="Freeform 55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9" name="Freeform 56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0" name="Freeform 56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801" name="Freeform 56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93" name="Group 563"/>
                    <p:cNvGrpSpPr>
                      <a:grpSpLocks/>
                    </p:cNvGrpSpPr>
                    <p:nvPr/>
                  </p:nvGrpSpPr>
                  <p:grpSpPr bwMode="auto">
                    <a:xfrm>
                      <a:off x="2887" y="1765"/>
                      <a:ext cx="111" cy="265"/>
                      <a:chOff x="2887" y="1765"/>
                      <a:chExt cx="111" cy="265"/>
                    </a:xfrm>
                  </p:grpSpPr>
                  <p:sp>
                    <p:nvSpPr>
                      <p:cNvPr id="2794" name="Freeform 56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5" name="Freeform 56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6" name="Freeform 56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7" name="Freeform 56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81" name="Group 568"/>
                  <p:cNvGrpSpPr>
                    <a:grpSpLocks/>
                  </p:cNvGrpSpPr>
                  <p:nvPr/>
                </p:nvGrpSpPr>
                <p:grpSpPr bwMode="auto">
                  <a:xfrm>
                    <a:off x="2782" y="1765"/>
                    <a:ext cx="216" cy="265"/>
                    <a:chOff x="2782" y="1765"/>
                    <a:chExt cx="216" cy="265"/>
                  </a:xfrm>
                </p:grpSpPr>
                <p:grpSp>
                  <p:nvGrpSpPr>
                    <p:cNvPr id="2782" name="Group 569"/>
                    <p:cNvGrpSpPr>
                      <a:grpSpLocks/>
                    </p:cNvGrpSpPr>
                    <p:nvPr/>
                  </p:nvGrpSpPr>
                  <p:grpSpPr bwMode="auto">
                    <a:xfrm>
                      <a:off x="2782" y="1765"/>
                      <a:ext cx="111" cy="265"/>
                      <a:chOff x="2887" y="1765"/>
                      <a:chExt cx="111" cy="265"/>
                    </a:xfrm>
                  </p:grpSpPr>
                  <p:sp>
                    <p:nvSpPr>
                      <p:cNvPr id="2788" name="Freeform 57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89" name="Freeform 57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0" name="Freeform 57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91" name="Freeform 57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83" name="Group 574"/>
                    <p:cNvGrpSpPr>
                      <a:grpSpLocks/>
                    </p:cNvGrpSpPr>
                    <p:nvPr/>
                  </p:nvGrpSpPr>
                  <p:grpSpPr bwMode="auto">
                    <a:xfrm>
                      <a:off x="2887" y="1765"/>
                      <a:ext cx="111" cy="265"/>
                      <a:chOff x="2887" y="1765"/>
                      <a:chExt cx="111" cy="265"/>
                    </a:xfrm>
                  </p:grpSpPr>
                  <p:sp>
                    <p:nvSpPr>
                      <p:cNvPr id="2784" name="Freeform 57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85" name="Freeform 57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86" name="Freeform 57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87" name="Freeform 57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11" name="Group 511"/>
                <p:cNvGrpSpPr>
                  <a:grpSpLocks/>
                </p:cNvGrpSpPr>
                <p:nvPr/>
              </p:nvGrpSpPr>
              <p:grpSpPr bwMode="auto">
                <a:xfrm rot="232611">
                  <a:off x="3208" y="1768"/>
                  <a:ext cx="645" cy="265"/>
                  <a:chOff x="2569" y="1765"/>
                  <a:chExt cx="645" cy="265"/>
                </a:xfrm>
              </p:grpSpPr>
              <p:grpSp>
                <p:nvGrpSpPr>
                  <p:cNvPr id="2746" name="Group 512"/>
                  <p:cNvGrpSpPr>
                    <a:grpSpLocks/>
                  </p:cNvGrpSpPr>
                  <p:nvPr/>
                </p:nvGrpSpPr>
                <p:grpSpPr bwMode="auto">
                  <a:xfrm rot="205847">
                    <a:off x="2998" y="1765"/>
                    <a:ext cx="216" cy="265"/>
                    <a:chOff x="2782" y="1765"/>
                    <a:chExt cx="216" cy="265"/>
                  </a:xfrm>
                </p:grpSpPr>
                <p:grpSp>
                  <p:nvGrpSpPr>
                    <p:cNvPr id="2769" name="Group 513"/>
                    <p:cNvGrpSpPr>
                      <a:grpSpLocks/>
                    </p:cNvGrpSpPr>
                    <p:nvPr/>
                  </p:nvGrpSpPr>
                  <p:grpSpPr bwMode="auto">
                    <a:xfrm>
                      <a:off x="2782" y="1765"/>
                      <a:ext cx="111" cy="265"/>
                      <a:chOff x="2887" y="1765"/>
                      <a:chExt cx="111" cy="265"/>
                    </a:xfrm>
                  </p:grpSpPr>
                  <p:sp>
                    <p:nvSpPr>
                      <p:cNvPr id="2775" name="Freeform 514"/>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6" name="Freeform 515"/>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7" name="Freeform 516"/>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8" name="Freeform 517"/>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70" name="Group 518"/>
                    <p:cNvGrpSpPr>
                      <a:grpSpLocks/>
                    </p:cNvGrpSpPr>
                    <p:nvPr/>
                  </p:nvGrpSpPr>
                  <p:grpSpPr bwMode="auto">
                    <a:xfrm>
                      <a:off x="2887" y="1765"/>
                      <a:ext cx="111" cy="265"/>
                      <a:chOff x="2887" y="1765"/>
                      <a:chExt cx="111" cy="265"/>
                    </a:xfrm>
                  </p:grpSpPr>
                  <p:sp>
                    <p:nvSpPr>
                      <p:cNvPr id="2771" name="Freeform 519"/>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2" name="Freeform 520"/>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3" name="Freeform 521"/>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74" name="Freeform 522"/>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47" name="Group 523"/>
                  <p:cNvGrpSpPr>
                    <a:grpSpLocks/>
                  </p:cNvGrpSpPr>
                  <p:nvPr/>
                </p:nvGrpSpPr>
                <p:grpSpPr bwMode="auto">
                  <a:xfrm rot="-232276">
                    <a:off x="2569" y="1765"/>
                    <a:ext cx="216" cy="265"/>
                    <a:chOff x="2782" y="1765"/>
                    <a:chExt cx="216" cy="265"/>
                  </a:xfrm>
                </p:grpSpPr>
                <p:grpSp>
                  <p:nvGrpSpPr>
                    <p:cNvPr id="2759" name="Group 524"/>
                    <p:cNvGrpSpPr>
                      <a:grpSpLocks/>
                    </p:cNvGrpSpPr>
                    <p:nvPr/>
                  </p:nvGrpSpPr>
                  <p:grpSpPr bwMode="auto">
                    <a:xfrm>
                      <a:off x="2782" y="1765"/>
                      <a:ext cx="111" cy="265"/>
                      <a:chOff x="2887" y="1765"/>
                      <a:chExt cx="111" cy="265"/>
                    </a:xfrm>
                  </p:grpSpPr>
                  <p:sp>
                    <p:nvSpPr>
                      <p:cNvPr id="2765" name="Freeform 52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6" name="Freeform 52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7" name="Freeform 52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8" name="Freeform 52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60" name="Group 529"/>
                    <p:cNvGrpSpPr>
                      <a:grpSpLocks/>
                    </p:cNvGrpSpPr>
                    <p:nvPr/>
                  </p:nvGrpSpPr>
                  <p:grpSpPr bwMode="auto">
                    <a:xfrm>
                      <a:off x="2887" y="1765"/>
                      <a:ext cx="111" cy="265"/>
                      <a:chOff x="2887" y="1765"/>
                      <a:chExt cx="111" cy="265"/>
                    </a:xfrm>
                  </p:grpSpPr>
                  <p:sp>
                    <p:nvSpPr>
                      <p:cNvPr id="2761" name="Freeform 53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2" name="Freeform 53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3" name="Freeform 53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64" name="Freeform 53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48" name="Group 534"/>
                  <p:cNvGrpSpPr>
                    <a:grpSpLocks/>
                  </p:cNvGrpSpPr>
                  <p:nvPr/>
                </p:nvGrpSpPr>
                <p:grpSpPr bwMode="auto">
                  <a:xfrm>
                    <a:off x="2782" y="1765"/>
                    <a:ext cx="216" cy="265"/>
                    <a:chOff x="2782" y="1765"/>
                    <a:chExt cx="216" cy="265"/>
                  </a:xfrm>
                </p:grpSpPr>
                <p:grpSp>
                  <p:nvGrpSpPr>
                    <p:cNvPr id="2749" name="Group 535"/>
                    <p:cNvGrpSpPr>
                      <a:grpSpLocks/>
                    </p:cNvGrpSpPr>
                    <p:nvPr/>
                  </p:nvGrpSpPr>
                  <p:grpSpPr bwMode="auto">
                    <a:xfrm>
                      <a:off x="2782" y="1765"/>
                      <a:ext cx="111" cy="265"/>
                      <a:chOff x="2887" y="1765"/>
                      <a:chExt cx="111" cy="265"/>
                    </a:xfrm>
                  </p:grpSpPr>
                  <p:sp>
                    <p:nvSpPr>
                      <p:cNvPr id="2755" name="Freeform 53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6" name="Freeform 53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7" name="Freeform 53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8" name="Freeform 53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50" name="Group 540"/>
                    <p:cNvGrpSpPr>
                      <a:grpSpLocks/>
                    </p:cNvGrpSpPr>
                    <p:nvPr/>
                  </p:nvGrpSpPr>
                  <p:grpSpPr bwMode="auto">
                    <a:xfrm>
                      <a:off x="2887" y="1765"/>
                      <a:ext cx="111" cy="265"/>
                      <a:chOff x="2887" y="1765"/>
                      <a:chExt cx="111" cy="265"/>
                    </a:xfrm>
                  </p:grpSpPr>
                  <p:sp>
                    <p:nvSpPr>
                      <p:cNvPr id="2751" name="Freeform 54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2" name="Freeform 54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3" name="Freeform 54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54" name="Freeform 54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nvGrpSpPr>
                <p:cNvPr id="2712" name="Group 510"/>
                <p:cNvGrpSpPr>
                  <a:grpSpLocks/>
                </p:cNvGrpSpPr>
                <p:nvPr/>
              </p:nvGrpSpPr>
              <p:grpSpPr bwMode="auto">
                <a:xfrm rot="-154920">
                  <a:off x="2569" y="1765"/>
                  <a:ext cx="645" cy="265"/>
                  <a:chOff x="2569" y="1765"/>
                  <a:chExt cx="645" cy="265"/>
                </a:xfrm>
              </p:grpSpPr>
              <p:grpSp>
                <p:nvGrpSpPr>
                  <p:cNvPr id="2713" name="Group 499"/>
                  <p:cNvGrpSpPr>
                    <a:grpSpLocks/>
                  </p:cNvGrpSpPr>
                  <p:nvPr/>
                </p:nvGrpSpPr>
                <p:grpSpPr bwMode="auto">
                  <a:xfrm rot="205847">
                    <a:off x="2998" y="1765"/>
                    <a:ext cx="216" cy="265"/>
                    <a:chOff x="2782" y="1765"/>
                    <a:chExt cx="216" cy="265"/>
                  </a:xfrm>
                </p:grpSpPr>
                <p:grpSp>
                  <p:nvGrpSpPr>
                    <p:cNvPr id="2736" name="Group 500"/>
                    <p:cNvGrpSpPr>
                      <a:grpSpLocks/>
                    </p:cNvGrpSpPr>
                    <p:nvPr/>
                  </p:nvGrpSpPr>
                  <p:grpSpPr bwMode="auto">
                    <a:xfrm>
                      <a:off x="2782" y="1765"/>
                      <a:ext cx="111" cy="265"/>
                      <a:chOff x="2887" y="1765"/>
                      <a:chExt cx="111" cy="265"/>
                    </a:xfrm>
                  </p:grpSpPr>
                  <p:sp>
                    <p:nvSpPr>
                      <p:cNvPr id="2742" name="Freeform 501"/>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43" name="Freeform 502"/>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44" name="Freeform 503"/>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45" name="Freeform 504"/>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37" name="Group 505"/>
                    <p:cNvGrpSpPr>
                      <a:grpSpLocks/>
                    </p:cNvGrpSpPr>
                    <p:nvPr/>
                  </p:nvGrpSpPr>
                  <p:grpSpPr bwMode="auto">
                    <a:xfrm>
                      <a:off x="2887" y="1765"/>
                      <a:ext cx="111" cy="265"/>
                      <a:chOff x="2887" y="1765"/>
                      <a:chExt cx="111" cy="265"/>
                    </a:xfrm>
                  </p:grpSpPr>
                  <p:sp>
                    <p:nvSpPr>
                      <p:cNvPr id="2738" name="Freeform 506"/>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9" name="Freeform 507"/>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40" name="Freeform 508"/>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41" name="Freeform 509"/>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14" name="Group 488"/>
                  <p:cNvGrpSpPr>
                    <a:grpSpLocks/>
                  </p:cNvGrpSpPr>
                  <p:nvPr/>
                </p:nvGrpSpPr>
                <p:grpSpPr bwMode="auto">
                  <a:xfrm rot="-232276">
                    <a:off x="2569" y="1765"/>
                    <a:ext cx="216" cy="265"/>
                    <a:chOff x="2782" y="1765"/>
                    <a:chExt cx="216" cy="265"/>
                  </a:xfrm>
                </p:grpSpPr>
                <p:grpSp>
                  <p:nvGrpSpPr>
                    <p:cNvPr id="2726" name="Group 489"/>
                    <p:cNvGrpSpPr>
                      <a:grpSpLocks/>
                    </p:cNvGrpSpPr>
                    <p:nvPr/>
                  </p:nvGrpSpPr>
                  <p:grpSpPr bwMode="auto">
                    <a:xfrm>
                      <a:off x="2782" y="1765"/>
                      <a:ext cx="111" cy="265"/>
                      <a:chOff x="2887" y="1765"/>
                      <a:chExt cx="111" cy="265"/>
                    </a:xfrm>
                  </p:grpSpPr>
                  <p:sp>
                    <p:nvSpPr>
                      <p:cNvPr id="2732" name="Freeform 49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3" name="Freeform 491"/>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4" name="Freeform 492"/>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5" name="Freeform 493"/>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27" name="Group 494"/>
                    <p:cNvGrpSpPr>
                      <a:grpSpLocks/>
                    </p:cNvGrpSpPr>
                    <p:nvPr/>
                  </p:nvGrpSpPr>
                  <p:grpSpPr bwMode="auto">
                    <a:xfrm>
                      <a:off x="2887" y="1765"/>
                      <a:ext cx="111" cy="265"/>
                      <a:chOff x="2887" y="1765"/>
                      <a:chExt cx="111" cy="265"/>
                    </a:xfrm>
                  </p:grpSpPr>
                  <p:sp>
                    <p:nvSpPr>
                      <p:cNvPr id="2728" name="Freeform 495"/>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9" name="Freeform 496"/>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0" name="Freeform 497"/>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31" name="Freeform 498"/>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nvGrpSpPr>
                  <p:cNvPr id="2715" name="Group 487"/>
                  <p:cNvGrpSpPr>
                    <a:grpSpLocks/>
                  </p:cNvGrpSpPr>
                  <p:nvPr/>
                </p:nvGrpSpPr>
                <p:grpSpPr bwMode="auto">
                  <a:xfrm>
                    <a:off x="2782" y="1765"/>
                    <a:ext cx="216" cy="265"/>
                    <a:chOff x="2782" y="1765"/>
                    <a:chExt cx="216" cy="265"/>
                  </a:xfrm>
                </p:grpSpPr>
                <p:grpSp>
                  <p:nvGrpSpPr>
                    <p:cNvPr id="2716" name="Group 482"/>
                    <p:cNvGrpSpPr>
                      <a:grpSpLocks/>
                    </p:cNvGrpSpPr>
                    <p:nvPr/>
                  </p:nvGrpSpPr>
                  <p:grpSpPr bwMode="auto">
                    <a:xfrm>
                      <a:off x="2782" y="1765"/>
                      <a:ext cx="111" cy="265"/>
                      <a:chOff x="2887" y="1765"/>
                      <a:chExt cx="111" cy="265"/>
                    </a:xfrm>
                  </p:grpSpPr>
                  <p:sp>
                    <p:nvSpPr>
                      <p:cNvPr id="2722" name="Freeform 483"/>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3" name="Freeform 48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4" name="Freeform 48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5" name="Freeform 48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nvGrpSpPr>
                    <p:cNvPr id="2717" name="Group 481"/>
                    <p:cNvGrpSpPr>
                      <a:grpSpLocks/>
                    </p:cNvGrpSpPr>
                    <p:nvPr/>
                  </p:nvGrpSpPr>
                  <p:grpSpPr bwMode="auto">
                    <a:xfrm>
                      <a:off x="2887" y="1765"/>
                      <a:ext cx="111" cy="265"/>
                      <a:chOff x="2887" y="1765"/>
                      <a:chExt cx="111" cy="265"/>
                    </a:xfrm>
                  </p:grpSpPr>
                  <p:sp>
                    <p:nvSpPr>
                      <p:cNvPr id="2718" name="Freeform 480"/>
                      <p:cNvSpPr>
                        <a:spLocks/>
                      </p:cNvSpPr>
                      <p:nvPr/>
                    </p:nvSpPr>
                    <p:spPr bwMode="auto">
                      <a:xfrm rot="10800000">
                        <a:off x="2952" y="1781"/>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19" name="Freeform 234"/>
                      <p:cNvSpPr>
                        <a:spLocks/>
                      </p:cNvSpPr>
                      <p:nvPr/>
                    </p:nvSpPr>
                    <p:spPr bwMode="auto">
                      <a:xfrm>
                        <a:off x="2887" y="1878"/>
                        <a:ext cx="46" cy="152"/>
                      </a:xfrm>
                      <a:custGeom>
                        <a:avLst/>
                        <a:gdLst>
                          <a:gd name="T0" fmla="*/ 17 w 46"/>
                          <a:gd name="T1" fmla="*/ 0 h 152"/>
                          <a:gd name="T2" fmla="*/ 18 w 46"/>
                          <a:gd name="T3" fmla="*/ 88 h 152"/>
                          <a:gd name="T4" fmla="*/ 46 w 46"/>
                          <a:gd name="T5" fmla="*/ 152 h 152"/>
                          <a:gd name="T6" fmla="*/ 0 60000 65536"/>
                          <a:gd name="T7" fmla="*/ 0 60000 65536"/>
                          <a:gd name="T8" fmla="*/ 0 60000 65536"/>
                          <a:gd name="T9" fmla="*/ 0 w 46"/>
                          <a:gd name="T10" fmla="*/ 0 h 152"/>
                          <a:gd name="T11" fmla="*/ 46 w 46"/>
                          <a:gd name="T12" fmla="*/ 152 h 152"/>
                        </a:gdLst>
                        <a:ahLst/>
                        <a:cxnLst>
                          <a:cxn ang="T6">
                            <a:pos x="T0" y="T1"/>
                          </a:cxn>
                          <a:cxn ang="T7">
                            <a:pos x="T2" y="T3"/>
                          </a:cxn>
                          <a:cxn ang="T8">
                            <a:pos x="T4" y="T5"/>
                          </a:cxn>
                        </a:cxnLst>
                        <a:rect l="T9" t="T10" r="T11" b="T12"/>
                        <a:pathLst>
                          <a:path w="46" h="152">
                            <a:moveTo>
                              <a:pt x="17" y="0"/>
                            </a:moveTo>
                            <a:cubicBezTo>
                              <a:pt x="8" y="47"/>
                              <a:pt x="28" y="20"/>
                              <a:pt x="18" y="88"/>
                            </a:cubicBezTo>
                            <a:cubicBezTo>
                              <a:pt x="28" y="122"/>
                              <a:pt x="0" y="143"/>
                              <a:pt x="46" y="152"/>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0" name="Freeform 235"/>
                      <p:cNvSpPr>
                        <a:spLocks/>
                      </p:cNvSpPr>
                      <p:nvPr/>
                    </p:nvSpPr>
                    <p:spPr bwMode="auto">
                      <a:xfrm>
                        <a:off x="2917" y="1765"/>
                        <a:ext cx="20" cy="155"/>
                      </a:xfrm>
                      <a:custGeom>
                        <a:avLst/>
                        <a:gdLst>
                          <a:gd name="T0" fmla="*/ 0 w 20"/>
                          <a:gd name="T1" fmla="*/ 0 h 155"/>
                          <a:gd name="T2" fmla="*/ 18 w 20"/>
                          <a:gd name="T3" fmla="*/ 80 h 155"/>
                          <a:gd name="T4" fmla="*/ 12 w 20"/>
                          <a:gd name="T5" fmla="*/ 116 h 155"/>
                          <a:gd name="T6" fmla="*/ 15 w 20"/>
                          <a:gd name="T7" fmla="*/ 155 h 155"/>
                          <a:gd name="T8" fmla="*/ 0 60000 65536"/>
                          <a:gd name="T9" fmla="*/ 0 60000 65536"/>
                          <a:gd name="T10" fmla="*/ 0 60000 65536"/>
                          <a:gd name="T11" fmla="*/ 0 60000 65536"/>
                          <a:gd name="T12" fmla="*/ 0 w 20"/>
                          <a:gd name="T13" fmla="*/ 0 h 155"/>
                          <a:gd name="T14" fmla="*/ 20 w 20"/>
                          <a:gd name="T15" fmla="*/ 155 h 155"/>
                        </a:gdLst>
                        <a:ahLst/>
                        <a:cxnLst>
                          <a:cxn ang="T8">
                            <a:pos x="T0" y="T1"/>
                          </a:cxn>
                          <a:cxn ang="T9">
                            <a:pos x="T2" y="T3"/>
                          </a:cxn>
                          <a:cxn ang="T10">
                            <a:pos x="T4" y="T5"/>
                          </a:cxn>
                          <a:cxn ang="T11">
                            <a:pos x="T6" y="T7"/>
                          </a:cxn>
                        </a:cxnLst>
                        <a:rect l="T12" t="T13" r="T14" b="T15"/>
                        <a:pathLst>
                          <a:path w="20" h="155">
                            <a:moveTo>
                              <a:pt x="0" y="0"/>
                            </a:moveTo>
                            <a:cubicBezTo>
                              <a:pt x="4" y="13"/>
                              <a:pt x="15" y="60"/>
                              <a:pt x="18" y="80"/>
                            </a:cubicBezTo>
                            <a:cubicBezTo>
                              <a:pt x="20" y="99"/>
                              <a:pt x="12" y="104"/>
                              <a:pt x="12" y="116"/>
                            </a:cubicBezTo>
                            <a:cubicBezTo>
                              <a:pt x="12" y="128"/>
                              <a:pt x="13" y="146"/>
                              <a:pt x="15" y="155"/>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sp>
                    <p:nvSpPr>
                      <p:cNvPr id="2721" name="Freeform 236"/>
                      <p:cNvSpPr>
                        <a:spLocks/>
                      </p:cNvSpPr>
                      <p:nvPr/>
                    </p:nvSpPr>
                    <p:spPr bwMode="auto">
                      <a:xfrm>
                        <a:off x="2938" y="1887"/>
                        <a:ext cx="46" cy="138"/>
                      </a:xfrm>
                      <a:custGeom>
                        <a:avLst/>
                        <a:gdLst>
                          <a:gd name="T0" fmla="*/ 14 w 46"/>
                          <a:gd name="T1" fmla="*/ 0 h 138"/>
                          <a:gd name="T2" fmla="*/ 18 w 46"/>
                          <a:gd name="T3" fmla="*/ 74 h 138"/>
                          <a:gd name="T4" fmla="*/ 46 w 46"/>
                          <a:gd name="T5" fmla="*/ 138 h 138"/>
                          <a:gd name="T6" fmla="*/ 0 60000 65536"/>
                          <a:gd name="T7" fmla="*/ 0 60000 65536"/>
                          <a:gd name="T8" fmla="*/ 0 60000 65536"/>
                          <a:gd name="T9" fmla="*/ 0 w 46"/>
                          <a:gd name="T10" fmla="*/ 0 h 138"/>
                          <a:gd name="T11" fmla="*/ 46 w 46"/>
                          <a:gd name="T12" fmla="*/ 138 h 138"/>
                        </a:gdLst>
                        <a:ahLst/>
                        <a:cxnLst>
                          <a:cxn ang="T6">
                            <a:pos x="T0" y="T1"/>
                          </a:cxn>
                          <a:cxn ang="T7">
                            <a:pos x="T2" y="T3"/>
                          </a:cxn>
                          <a:cxn ang="T8">
                            <a:pos x="T4" y="T5"/>
                          </a:cxn>
                        </a:cxnLst>
                        <a:rect l="T9" t="T10" r="T11" b="T12"/>
                        <a:pathLst>
                          <a:path w="46" h="138">
                            <a:moveTo>
                              <a:pt x="14" y="0"/>
                            </a:moveTo>
                            <a:cubicBezTo>
                              <a:pt x="14" y="45"/>
                              <a:pt x="28" y="6"/>
                              <a:pt x="18" y="74"/>
                            </a:cubicBezTo>
                            <a:cubicBezTo>
                              <a:pt x="28" y="108"/>
                              <a:pt x="0" y="129"/>
                              <a:pt x="46" y="138"/>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66140" fontAlgn="base">
                          <a:spcBef>
                            <a:spcPct val="0"/>
                          </a:spcBef>
                          <a:spcAft>
                            <a:spcPct val="0"/>
                          </a:spcAft>
                        </a:pPr>
                        <a:endParaRPr lang="hr-HR" sz="900">
                          <a:solidFill>
                            <a:srgbClr val="000000"/>
                          </a:solidFill>
                        </a:endParaRPr>
                      </a:p>
                    </p:txBody>
                  </p:sp>
                </p:grpSp>
              </p:grpSp>
            </p:grpSp>
          </p:grpSp>
        </p:grpSp>
        <p:grpSp>
          <p:nvGrpSpPr>
            <p:cNvPr id="2378" name="Group 415"/>
            <p:cNvGrpSpPr>
              <a:grpSpLocks/>
            </p:cNvGrpSpPr>
            <p:nvPr/>
          </p:nvGrpSpPr>
          <p:grpSpPr bwMode="auto">
            <a:xfrm>
              <a:off x="-4079" y="958"/>
              <a:ext cx="6289" cy="728"/>
              <a:chOff x="-2" y="1713"/>
              <a:chExt cx="6240" cy="728"/>
            </a:xfrm>
          </p:grpSpPr>
          <p:sp>
            <p:nvSpPr>
              <p:cNvPr id="2636" name="Oval 352"/>
              <p:cNvSpPr>
                <a:spLocks noChangeAspect="1" noChangeArrowheads="1"/>
              </p:cNvSpPr>
              <p:nvPr/>
            </p:nvSpPr>
            <p:spPr bwMode="auto">
              <a:xfrm>
                <a:off x="6033" y="22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7" name="Oval 353"/>
              <p:cNvSpPr>
                <a:spLocks noChangeAspect="1" noChangeArrowheads="1"/>
              </p:cNvSpPr>
              <p:nvPr/>
            </p:nvSpPr>
            <p:spPr bwMode="auto">
              <a:xfrm>
                <a:off x="5935" y="22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8" name="Oval 354"/>
              <p:cNvSpPr>
                <a:spLocks noChangeAspect="1" noChangeArrowheads="1"/>
              </p:cNvSpPr>
              <p:nvPr/>
            </p:nvSpPr>
            <p:spPr bwMode="auto">
              <a:xfrm>
                <a:off x="5833" y="22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9" name="Oval 355"/>
              <p:cNvSpPr>
                <a:spLocks noChangeAspect="1" noChangeArrowheads="1"/>
              </p:cNvSpPr>
              <p:nvPr/>
            </p:nvSpPr>
            <p:spPr bwMode="auto">
              <a:xfrm>
                <a:off x="573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0" name="Oval 356"/>
              <p:cNvSpPr>
                <a:spLocks noChangeAspect="1" noChangeArrowheads="1"/>
              </p:cNvSpPr>
              <p:nvPr/>
            </p:nvSpPr>
            <p:spPr bwMode="auto">
              <a:xfrm>
                <a:off x="5629"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1" name="Oval 357"/>
              <p:cNvSpPr>
                <a:spLocks noChangeAspect="1" noChangeArrowheads="1"/>
              </p:cNvSpPr>
              <p:nvPr/>
            </p:nvSpPr>
            <p:spPr bwMode="auto">
              <a:xfrm>
                <a:off x="5525" y="21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2" name="Oval 358"/>
              <p:cNvSpPr>
                <a:spLocks noChangeAspect="1" noChangeArrowheads="1"/>
              </p:cNvSpPr>
              <p:nvPr/>
            </p:nvSpPr>
            <p:spPr bwMode="auto">
              <a:xfrm>
                <a:off x="5417" y="20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3" name="Oval 359"/>
              <p:cNvSpPr>
                <a:spLocks noChangeAspect="1" noChangeArrowheads="1"/>
              </p:cNvSpPr>
              <p:nvPr/>
            </p:nvSpPr>
            <p:spPr bwMode="auto">
              <a:xfrm>
                <a:off x="5313" y="20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4" name="Oval 145"/>
              <p:cNvSpPr>
                <a:spLocks noChangeAspect="1" noChangeArrowheads="1"/>
              </p:cNvSpPr>
              <p:nvPr/>
            </p:nvSpPr>
            <p:spPr bwMode="auto">
              <a:xfrm>
                <a:off x="6129" y="23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5" name="Oval 360"/>
              <p:cNvSpPr>
                <a:spLocks noChangeAspect="1" noChangeArrowheads="1"/>
              </p:cNvSpPr>
              <p:nvPr/>
            </p:nvSpPr>
            <p:spPr bwMode="auto">
              <a:xfrm>
                <a:off x="5209" y="202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6" name="Oval 361"/>
              <p:cNvSpPr>
                <a:spLocks noChangeAspect="1" noChangeArrowheads="1"/>
              </p:cNvSpPr>
              <p:nvPr/>
            </p:nvSpPr>
            <p:spPr bwMode="auto">
              <a:xfrm>
                <a:off x="5115" y="19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7" name="Oval 362"/>
              <p:cNvSpPr>
                <a:spLocks noChangeAspect="1" noChangeArrowheads="1"/>
              </p:cNvSpPr>
              <p:nvPr/>
            </p:nvSpPr>
            <p:spPr bwMode="auto">
              <a:xfrm>
                <a:off x="5013" y="19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8" name="Oval 363"/>
              <p:cNvSpPr>
                <a:spLocks noChangeAspect="1" noChangeArrowheads="1"/>
              </p:cNvSpPr>
              <p:nvPr/>
            </p:nvSpPr>
            <p:spPr bwMode="auto">
              <a:xfrm>
                <a:off x="4909" y="194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49" name="Oval 364"/>
              <p:cNvSpPr>
                <a:spLocks noChangeAspect="1" noChangeArrowheads="1"/>
              </p:cNvSpPr>
              <p:nvPr/>
            </p:nvSpPr>
            <p:spPr bwMode="auto">
              <a:xfrm>
                <a:off x="4809" y="19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0" name="Oval 365"/>
              <p:cNvSpPr>
                <a:spLocks noChangeAspect="1" noChangeArrowheads="1"/>
              </p:cNvSpPr>
              <p:nvPr/>
            </p:nvSpPr>
            <p:spPr bwMode="auto">
              <a:xfrm>
                <a:off x="4707" y="19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1" name="Oval 366"/>
              <p:cNvSpPr>
                <a:spLocks noChangeAspect="1" noChangeArrowheads="1"/>
              </p:cNvSpPr>
              <p:nvPr/>
            </p:nvSpPr>
            <p:spPr bwMode="auto">
              <a:xfrm>
                <a:off x="4609"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2" name="Oval 367"/>
              <p:cNvSpPr>
                <a:spLocks noChangeAspect="1" noChangeArrowheads="1"/>
              </p:cNvSpPr>
              <p:nvPr/>
            </p:nvSpPr>
            <p:spPr bwMode="auto">
              <a:xfrm>
                <a:off x="4509" y="185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3" name="Oval 368"/>
              <p:cNvSpPr>
                <a:spLocks noChangeAspect="1" noChangeArrowheads="1"/>
              </p:cNvSpPr>
              <p:nvPr/>
            </p:nvSpPr>
            <p:spPr bwMode="auto">
              <a:xfrm>
                <a:off x="4409" y="183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4" name="Oval 369"/>
              <p:cNvSpPr>
                <a:spLocks noChangeAspect="1" noChangeArrowheads="1"/>
              </p:cNvSpPr>
              <p:nvPr/>
            </p:nvSpPr>
            <p:spPr bwMode="auto">
              <a:xfrm>
                <a:off x="4307" y="18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5" name="Oval 370"/>
              <p:cNvSpPr>
                <a:spLocks noChangeAspect="1" noChangeArrowheads="1"/>
              </p:cNvSpPr>
              <p:nvPr/>
            </p:nvSpPr>
            <p:spPr bwMode="auto">
              <a:xfrm>
                <a:off x="4209" y="18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6" name="Oval 371"/>
              <p:cNvSpPr>
                <a:spLocks noChangeAspect="1" noChangeArrowheads="1"/>
              </p:cNvSpPr>
              <p:nvPr/>
            </p:nvSpPr>
            <p:spPr bwMode="auto">
              <a:xfrm>
                <a:off x="4107" y="178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7" name="Oval 372"/>
              <p:cNvSpPr>
                <a:spLocks noChangeAspect="1" noChangeArrowheads="1"/>
              </p:cNvSpPr>
              <p:nvPr/>
            </p:nvSpPr>
            <p:spPr bwMode="auto">
              <a:xfrm>
                <a:off x="4003" y="17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8" name="Oval 373"/>
              <p:cNvSpPr>
                <a:spLocks noChangeAspect="1" noChangeArrowheads="1"/>
              </p:cNvSpPr>
              <p:nvPr/>
            </p:nvSpPr>
            <p:spPr bwMode="auto">
              <a:xfrm>
                <a:off x="3901" y="17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59" name="Oval 374"/>
              <p:cNvSpPr>
                <a:spLocks noChangeAspect="1" noChangeArrowheads="1"/>
              </p:cNvSpPr>
              <p:nvPr/>
            </p:nvSpPr>
            <p:spPr bwMode="auto">
              <a:xfrm>
                <a:off x="3797" y="17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0" name="Oval 375"/>
              <p:cNvSpPr>
                <a:spLocks noChangeAspect="1" noChangeArrowheads="1"/>
              </p:cNvSpPr>
              <p:nvPr/>
            </p:nvSpPr>
            <p:spPr bwMode="auto">
              <a:xfrm>
                <a:off x="3693" y="174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1" name="Oval 376"/>
              <p:cNvSpPr>
                <a:spLocks noChangeAspect="1" noChangeArrowheads="1"/>
              </p:cNvSpPr>
              <p:nvPr/>
            </p:nvSpPr>
            <p:spPr bwMode="auto">
              <a:xfrm>
                <a:off x="3589" y="173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2" name="Oval 377"/>
              <p:cNvSpPr>
                <a:spLocks noChangeAspect="1" noChangeArrowheads="1"/>
              </p:cNvSpPr>
              <p:nvPr/>
            </p:nvSpPr>
            <p:spPr bwMode="auto">
              <a:xfrm>
                <a:off x="3487" y="17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3" name="Oval 378"/>
              <p:cNvSpPr>
                <a:spLocks noChangeAspect="1" noChangeArrowheads="1"/>
              </p:cNvSpPr>
              <p:nvPr/>
            </p:nvSpPr>
            <p:spPr bwMode="auto">
              <a:xfrm>
                <a:off x="3383" y="17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4" name="Oval 379"/>
              <p:cNvSpPr>
                <a:spLocks noChangeAspect="1" noChangeArrowheads="1"/>
              </p:cNvSpPr>
              <p:nvPr/>
            </p:nvSpPr>
            <p:spPr bwMode="auto">
              <a:xfrm>
                <a:off x="3285" y="17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5" name="Oval 380"/>
              <p:cNvSpPr>
                <a:spLocks noChangeAspect="1" noChangeArrowheads="1"/>
              </p:cNvSpPr>
              <p:nvPr/>
            </p:nvSpPr>
            <p:spPr bwMode="auto">
              <a:xfrm>
                <a:off x="3181" y="17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6" name="Oval 381"/>
              <p:cNvSpPr>
                <a:spLocks noChangeAspect="1" noChangeArrowheads="1"/>
              </p:cNvSpPr>
              <p:nvPr/>
            </p:nvSpPr>
            <p:spPr bwMode="auto">
              <a:xfrm>
                <a:off x="3079" y="17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7" name="Oval 382"/>
              <p:cNvSpPr>
                <a:spLocks noChangeAspect="1" noChangeArrowheads="1"/>
              </p:cNvSpPr>
              <p:nvPr/>
            </p:nvSpPr>
            <p:spPr bwMode="auto">
              <a:xfrm>
                <a:off x="2977"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8" name="Oval 383"/>
              <p:cNvSpPr>
                <a:spLocks noChangeAspect="1" noChangeArrowheads="1"/>
              </p:cNvSpPr>
              <p:nvPr/>
            </p:nvSpPr>
            <p:spPr bwMode="auto">
              <a:xfrm>
                <a:off x="2875"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69" name="Oval 384"/>
              <p:cNvSpPr>
                <a:spLocks noChangeAspect="1" noChangeArrowheads="1"/>
              </p:cNvSpPr>
              <p:nvPr/>
            </p:nvSpPr>
            <p:spPr bwMode="auto">
              <a:xfrm>
                <a:off x="2771" y="17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0" name="Oval 385"/>
              <p:cNvSpPr>
                <a:spLocks noChangeAspect="1" noChangeArrowheads="1"/>
              </p:cNvSpPr>
              <p:nvPr/>
            </p:nvSpPr>
            <p:spPr bwMode="auto">
              <a:xfrm>
                <a:off x="2667" y="172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1" name="Oval 386"/>
              <p:cNvSpPr>
                <a:spLocks noChangeAspect="1" noChangeArrowheads="1"/>
              </p:cNvSpPr>
              <p:nvPr/>
            </p:nvSpPr>
            <p:spPr bwMode="auto">
              <a:xfrm>
                <a:off x="2565" y="17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2" name="Oval 387"/>
              <p:cNvSpPr>
                <a:spLocks noChangeAspect="1" noChangeArrowheads="1"/>
              </p:cNvSpPr>
              <p:nvPr/>
            </p:nvSpPr>
            <p:spPr bwMode="auto">
              <a:xfrm>
                <a:off x="2461" y="174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3" name="Oval 388"/>
              <p:cNvSpPr>
                <a:spLocks noChangeAspect="1" noChangeArrowheads="1"/>
              </p:cNvSpPr>
              <p:nvPr/>
            </p:nvSpPr>
            <p:spPr bwMode="auto">
              <a:xfrm>
                <a:off x="2359" y="175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4" name="Oval 389"/>
              <p:cNvSpPr>
                <a:spLocks noChangeAspect="1" noChangeArrowheads="1"/>
              </p:cNvSpPr>
              <p:nvPr/>
            </p:nvSpPr>
            <p:spPr bwMode="auto">
              <a:xfrm>
                <a:off x="2257" y="176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5" name="Oval 390"/>
              <p:cNvSpPr>
                <a:spLocks noChangeAspect="1" noChangeArrowheads="1"/>
              </p:cNvSpPr>
              <p:nvPr/>
            </p:nvSpPr>
            <p:spPr bwMode="auto">
              <a:xfrm>
                <a:off x="2155" y="17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6" name="Oval 391"/>
              <p:cNvSpPr>
                <a:spLocks noChangeAspect="1" noChangeArrowheads="1"/>
              </p:cNvSpPr>
              <p:nvPr/>
            </p:nvSpPr>
            <p:spPr bwMode="auto">
              <a:xfrm>
                <a:off x="2057" y="17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7" name="Oval 392"/>
              <p:cNvSpPr>
                <a:spLocks noChangeAspect="1" noChangeArrowheads="1"/>
              </p:cNvSpPr>
              <p:nvPr/>
            </p:nvSpPr>
            <p:spPr bwMode="auto">
              <a:xfrm>
                <a:off x="1957" y="180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8" name="Oval 393"/>
              <p:cNvSpPr>
                <a:spLocks noChangeAspect="1" noChangeArrowheads="1"/>
              </p:cNvSpPr>
              <p:nvPr/>
            </p:nvSpPr>
            <p:spPr bwMode="auto">
              <a:xfrm>
                <a:off x="1861" y="18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79" name="Oval 394"/>
              <p:cNvSpPr>
                <a:spLocks noChangeAspect="1" noChangeArrowheads="1"/>
              </p:cNvSpPr>
              <p:nvPr/>
            </p:nvSpPr>
            <p:spPr bwMode="auto">
              <a:xfrm>
                <a:off x="1765" y="183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0" name="Oval 395"/>
              <p:cNvSpPr>
                <a:spLocks noChangeAspect="1" noChangeArrowheads="1"/>
              </p:cNvSpPr>
              <p:nvPr/>
            </p:nvSpPr>
            <p:spPr bwMode="auto">
              <a:xfrm>
                <a:off x="1665" y="185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1" name="Oval 396"/>
              <p:cNvSpPr>
                <a:spLocks noChangeAspect="1" noChangeArrowheads="1"/>
              </p:cNvSpPr>
              <p:nvPr/>
            </p:nvSpPr>
            <p:spPr bwMode="auto">
              <a:xfrm>
                <a:off x="1565"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2" name="Oval 397"/>
              <p:cNvSpPr>
                <a:spLocks noChangeAspect="1" noChangeArrowheads="1"/>
              </p:cNvSpPr>
              <p:nvPr/>
            </p:nvSpPr>
            <p:spPr bwMode="auto">
              <a:xfrm>
                <a:off x="1465" y="18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3" name="Oval 398"/>
              <p:cNvSpPr>
                <a:spLocks noChangeAspect="1" noChangeArrowheads="1"/>
              </p:cNvSpPr>
              <p:nvPr/>
            </p:nvSpPr>
            <p:spPr bwMode="auto">
              <a:xfrm>
                <a:off x="1369" y="19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4" name="Oval 399"/>
              <p:cNvSpPr>
                <a:spLocks noChangeAspect="1" noChangeArrowheads="1"/>
              </p:cNvSpPr>
              <p:nvPr/>
            </p:nvSpPr>
            <p:spPr bwMode="auto">
              <a:xfrm>
                <a:off x="1275" y="19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5" name="Oval 400"/>
              <p:cNvSpPr>
                <a:spLocks noChangeAspect="1" noChangeArrowheads="1"/>
              </p:cNvSpPr>
              <p:nvPr/>
            </p:nvSpPr>
            <p:spPr bwMode="auto">
              <a:xfrm>
                <a:off x="1179" y="19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6" name="Oval 401"/>
              <p:cNvSpPr>
                <a:spLocks noChangeAspect="1" noChangeArrowheads="1"/>
              </p:cNvSpPr>
              <p:nvPr/>
            </p:nvSpPr>
            <p:spPr bwMode="auto">
              <a:xfrm>
                <a:off x="1083" y="199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7" name="Oval 402"/>
              <p:cNvSpPr>
                <a:spLocks noChangeAspect="1" noChangeArrowheads="1"/>
              </p:cNvSpPr>
              <p:nvPr/>
            </p:nvSpPr>
            <p:spPr bwMode="auto">
              <a:xfrm>
                <a:off x="985" y="20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8" name="Oval 403"/>
              <p:cNvSpPr>
                <a:spLocks noChangeAspect="1" noChangeArrowheads="1"/>
              </p:cNvSpPr>
              <p:nvPr/>
            </p:nvSpPr>
            <p:spPr bwMode="auto">
              <a:xfrm>
                <a:off x="889" y="204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89" name="Oval 404"/>
              <p:cNvSpPr>
                <a:spLocks noChangeAspect="1" noChangeArrowheads="1"/>
              </p:cNvSpPr>
              <p:nvPr/>
            </p:nvSpPr>
            <p:spPr bwMode="auto">
              <a:xfrm>
                <a:off x="797" y="20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0" name="Oval 405"/>
              <p:cNvSpPr>
                <a:spLocks noChangeAspect="1" noChangeArrowheads="1"/>
              </p:cNvSpPr>
              <p:nvPr/>
            </p:nvSpPr>
            <p:spPr bwMode="auto">
              <a:xfrm>
                <a:off x="699" y="20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1" name="Oval 406"/>
              <p:cNvSpPr>
                <a:spLocks noChangeAspect="1" noChangeArrowheads="1"/>
              </p:cNvSpPr>
              <p:nvPr/>
            </p:nvSpPr>
            <p:spPr bwMode="auto">
              <a:xfrm>
                <a:off x="609" y="21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2" name="Oval 407"/>
              <p:cNvSpPr>
                <a:spLocks noChangeAspect="1" noChangeArrowheads="1"/>
              </p:cNvSpPr>
              <p:nvPr/>
            </p:nvSpPr>
            <p:spPr bwMode="auto">
              <a:xfrm>
                <a:off x="515"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3" name="Oval 408"/>
              <p:cNvSpPr>
                <a:spLocks noChangeAspect="1" noChangeArrowheads="1"/>
              </p:cNvSpPr>
              <p:nvPr/>
            </p:nvSpPr>
            <p:spPr bwMode="auto">
              <a:xfrm>
                <a:off x="42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4" name="Oval 409"/>
              <p:cNvSpPr>
                <a:spLocks noChangeAspect="1" noChangeArrowheads="1"/>
              </p:cNvSpPr>
              <p:nvPr/>
            </p:nvSpPr>
            <p:spPr bwMode="auto">
              <a:xfrm>
                <a:off x="331" y="220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5" name="Oval 410"/>
              <p:cNvSpPr>
                <a:spLocks noChangeAspect="1" noChangeArrowheads="1"/>
              </p:cNvSpPr>
              <p:nvPr/>
            </p:nvSpPr>
            <p:spPr bwMode="auto">
              <a:xfrm>
                <a:off x="241" y="22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6" name="Oval 411"/>
              <p:cNvSpPr>
                <a:spLocks noChangeAspect="1" noChangeArrowheads="1"/>
              </p:cNvSpPr>
              <p:nvPr/>
            </p:nvSpPr>
            <p:spPr bwMode="auto">
              <a:xfrm>
                <a:off x="149" y="22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7" name="Oval 412"/>
              <p:cNvSpPr>
                <a:spLocks noChangeAspect="1" noChangeArrowheads="1"/>
              </p:cNvSpPr>
              <p:nvPr/>
            </p:nvSpPr>
            <p:spPr bwMode="auto">
              <a:xfrm>
                <a:off x="63" y="229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98" name="Oval 413"/>
              <p:cNvSpPr>
                <a:spLocks noChangeAspect="1" noChangeArrowheads="1"/>
              </p:cNvSpPr>
              <p:nvPr/>
            </p:nvSpPr>
            <p:spPr bwMode="auto">
              <a:xfrm>
                <a:off x="-2" y="23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2379" name="Group 1968"/>
            <p:cNvGrpSpPr>
              <a:grpSpLocks/>
            </p:cNvGrpSpPr>
            <p:nvPr/>
          </p:nvGrpSpPr>
          <p:grpSpPr bwMode="auto">
            <a:xfrm>
              <a:off x="-4109" y="1264"/>
              <a:ext cx="6331" cy="899"/>
              <a:chOff x="-30" y="1264"/>
              <a:chExt cx="6331" cy="899"/>
            </a:xfrm>
          </p:grpSpPr>
          <p:grpSp>
            <p:nvGrpSpPr>
              <p:cNvPr id="2380" name="Group 1789"/>
              <p:cNvGrpSpPr>
                <a:grpSpLocks/>
              </p:cNvGrpSpPr>
              <p:nvPr/>
            </p:nvGrpSpPr>
            <p:grpSpPr bwMode="auto">
              <a:xfrm>
                <a:off x="-24" y="1435"/>
                <a:ext cx="6289" cy="728"/>
                <a:chOff x="-2" y="1713"/>
                <a:chExt cx="6240" cy="728"/>
              </a:xfrm>
            </p:grpSpPr>
            <p:sp>
              <p:nvSpPr>
                <p:cNvPr id="2573" name="Oval 1790"/>
                <p:cNvSpPr>
                  <a:spLocks noChangeAspect="1" noChangeArrowheads="1"/>
                </p:cNvSpPr>
                <p:nvPr/>
              </p:nvSpPr>
              <p:spPr bwMode="auto">
                <a:xfrm>
                  <a:off x="6033" y="22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4" name="Oval 1791"/>
                <p:cNvSpPr>
                  <a:spLocks noChangeAspect="1" noChangeArrowheads="1"/>
                </p:cNvSpPr>
                <p:nvPr/>
              </p:nvSpPr>
              <p:spPr bwMode="auto">
                <a:xfrm>
                  <a:off x="5935" y="22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5" name="Oval 1792"/>
                <p:cNvSpPr>
                  <a:spLocks noChangeAspect="1" noChangeArrowheads="1"/>
                </p:cNvSpPr>
                <p:nvPr/>
              </p:nvSpPr>
              <p:spPr bwMode="auto">
                <a:xfrm>
                  <a:off x="5833" y="22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6" name="Oval 1793"/>
                <p:cNvSpPr>
                  <a:spLocks noChangeAspect="1" noChangeArrowheads="1"/>
                </p:cNvSpPr>
                <p:nvPr/>
              </p:nvSpPr>
              <p:spPr bwMode="auto">
                <a:xfrm>
                  <a:off x="573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7" name="Oval 1794"/>
                <p:cNvSpPr>
                  <a:spLocks noChangeAspect="1" noChangeArrowheads="1"/>
                </p:cNvSpPr>
                <p:nvPr/>
              </p:nvSpPr>
              <p:spPr bwMode="auto">
                <a:xfrm>
                  <a:off x="5629"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8" name="Oval 1795"/>
                <p:cNvSpPr>
                  <a:spLocks noChangeAspect="1" noChangeArrowheads="1"/>
                </p:cNvSpPr>
                <p:nvPr/>
              </p:nvSpPr>
              <p:spPr bwMode="auto">
                <a:xfrm>
                  <a:off x="5525" y="21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9" name="Oval 1796"/>
                <p:cNvSpPr>
                  <a:spLocks noChangeAspect="1" noChangeArrowheads="1"/>
                </p:cNvSpPr>
                <p:nvPr/>
              </p:nvSpPr>
              <p:spPr bwMode="auto">
                <a:xfrm>
                  <a:off x="5417" y="20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0" name="Oval 1797"/>
                <p:cNvSpPr>
                  <a:spLocks noChangeAspect="1" noChangeArrowheads="1"/>
                </p:cNvSpPr>
                <p:nvPr/>
              </p:nvSpPr>
              <p:spPr bwMode="auto">
                <a:xfrm>
                  <a:off x="5313" y="20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1" name="Oval 1798"/>
                <p:cNvSpPr>
                  <a:spLocks noChangeAspect="1" noChangeArrowheads="1"/>
                </p:cNvSpPr>
                <p:nvPr/>
              </p:nvSpPr>
              <p:spPr bwMode="auto">
                <a:xfrm>
                  <a:off x="6129" y="23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2" name="Oval 1799"/>
                <p:cNvSpPr>
                  <a:spLocks noChangeAspect="1" noChangeArrowheads="1"/>
                </p:cNvSpPr>
                <p:nvPr/>
              </p:nvSpPr>
              <p:spPr bwMode="auto">
                <a:xfrm>
                  <a:off x="5209" y="202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3" name="Oval 1800"/>
                <p:cNvSpPr>
                  <a:spLocks noChangeAspect="1" noChangeArrowheads="1"/>
                </p:cNvSpPr>
                <p:nvPr/>
              </p:nvSpPr>
              <p:spPr bwMode="auto">
                <a:xfrm>
                  <a:off x="5115" y="19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4" name="Oval 1801"/>
                <p:cNvSpPr>
                  <a:spLocks noChangeAspect="1" noChangeArrowheads="1"/>
                </p:cNvSpPr>
                <p:nvPr/>
              </p:nvSpPr>
              <p:spPr bwMode="auto">
                <a:xfrm>
                  <a:off x="5013" y="19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5" name="Oval 1802"/>
                <p:cNvSpPr>
                  <a:spLocks noChangeAspect="1" noChangeArrowheads="1"/>
                </p:cNvSpPr>
                <p:nvPr/>
              </p:nvSpPr>
              <p:spPr bwMode="auto">
                <a:xfrm>
                  <a:off x="4909" y="194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6" name="Oval 1803"/>
                <p:cNvSpPr>
                  <a:spLocks noChangeAspect="1" noChangeArrowheads="1"/>
                </p:cNvSpPr>
                <p:nvPr/>
              </p:nvSpPr>
              <p:spPr bwMode="auto">
                <a:xfrm>
                  <a:off x="4809" y="19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7" name="Oval 1804"/>
                <p:cNvSpPr>
                  <a:spLocks noChangeAspect="1" noChangeArrowheads="1"/>
                </p:cNvSpPr>
                <p:nvPr/>
              </p:nvSpPr>
              <p:spPr bwMode="auto">
                <a:xfrm>
                  <a:off x="4707" y="19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8" name="Oval 1805"/>
                <p:cNvSpPr>
                  <a:spLocks noChangeAspect="1" noChangeArrowheads="1"/>
                </p:cNvSpPr>
                <p:nvPr/>
              </p:nvSpPr>
              <p:spPr bwMode="auto">
                <a:xfrm>
                  <a:off x="4609"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89" name="Oval 1806"/>
                <p:cNvSpPr>
                  <a:spLocks noChangeAspect="1" noChangeArrowheads="1"/>
                </p:cNvSpPr>
                <p:nvPr/>
              </p:nvSpPr>
              <p:spPr bwMode="auto">
                <a:xfrm>
                  <a:off x="4509" y="185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0" name="Oval 1807"/>
                <p:cNvSpPr>
                  <a:spLocks noChangeAspect="1" noChangeArrowheads="1"/>
                </p:cNvSpPr>
                <p:nvPr/>
              </p:nvSpPr>
              <p:spPr bwMode="auto">
                <a:xfrm>
                  <a:off x="4409" y="183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1" name="Oval 1808"/>
                <p:cNvSpPr>
                  <a:spLocks noChangeAspect="1" noChangeArrowheads="1"/>
                </p:cNvSpPr>
                <p:nvPr/>
              </p:nvSpPr>
              <p:spPr bwMode="auto">
                <a:xfrm>
                  <a:off x="4307" y="18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2" name="Oval 1809"/>
                <p:cNvSpPr>
                  <a:spLocks noChangeAspect="1" noChangeArrowheads="1"/>
                </p:cNvSpPr>
                <p:nvPr/>
              </p:nvSpPr>
              <p:spPr bwMode="auto">
                <a:xfrm>
                  <a:off x="4209" y="18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3" name="Oval 1810"/>
                <p:cNvSpPr>
                  <a:spLocks noChangeAspect="1" noChangeArrowheads="1"/>
                </p:cNvSpPr>
                <p:nvPr/>
              </p:nvSpPr>
              <p:spPr bwMode="auto">
                <a:xfrm>
                  <a:off x="4107" y="178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4" name="Oval 1811"/>
                <p:cNvSpPr>
                  <a:spLocks noChangeAspect="1" noChangeArrowheads="1"/>
                </p:cNvSpPr>
                <p:nvPr/>
              </p:nvSpPr>
              <p:spPr bwMode="auto">
                <a:xfrm>
                  <a:off x="4003" y="17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5" name="Oval 1812"/>
                <p:cNvSpPr>
                  <a:spLocks noChangeAspect="1" noChangeArrowheads="1"/>
                </p:cNvSpPr>
                <p:nvPr/>
              </p:nvSpPr>
              <p:spPr bwMode="auto">
                <a:xfrm>
                  <a:off x="3901" y="17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6" name="Oval 1813"/>
                <p:cNvSpPr>
                  <a:spLocks noChangeAspect="1" noChangeArrowheads="1"/>
                </p:cNvSpPr>
                <p:nvPr/>
              </p:nvSpPr>
              <p:spPr bwMode="auto">
                <a:xfrm>
                  <a:off x="3797" y="17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7" name="Oval 1814"/>
                <p:cNvSpPr>
                  <a:spLocks noChangeAspect="1" noChangeArrowheads="1"/>
                </p:cNvSpPr>
                <p:nvPr/>
              </p:nvSpPr>
              <p:spPr bwMode="auto">
                <a:xfrm>
                  <a:off x="3693" y="174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8" name="Oval 1815"/>
                <p:cNvSpPr>
                  <a:spLocks noChangeAspect="1" noChangeArrowheads="1"/>
                </p:cNvSpPr>
                <p:nvPr/>
              </p:nvSpPr>
              <p:spPr bwMode="auto">
                <a:xfrm>
                  <a:off x="3589" y="173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99" name="Oval 1816"/>
                <p:cNvSpPr>
                  <a:spLocks noChangeAspect="1" noChangeArrowheads="1"/>
                </p:cNvSpPr>
                <p:nvPr/>
              </p:nvSpPr>
              <p:spPr bwMode="auto">
                <a:xfrm>
                  <a:off x="3487" y="17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0" name="Oval 1817"/>
                <p:cNvSpPr>
                  <a:spLocks noChangeAspect="1" noChangeArrowheads="1"/>
                </p:cNvSpPr>
                <p:nvPr/>
              </p:nvSpPr>
              <p:spPr bwMode="auto">
                <a:xfrm>
                  <a:off x="3383" y="17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1" name="Oval 1818"/>
                <p:cNvSpPr>
                  <a:spLocks noChangeAspect="1" noChangeArrowheads="1"/>
                </p:cNvSpPr>
                <p:nvPr/>
              </p:nvSpPr>
              <p:spPr bwMode="auto">
                <a:xfrm>
                  <a:off x="3285" y="17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2" name="Oval 1819"/>
                <p:cNvSpPr>
                  <a:spLocks noChangeAspect="1" noChangeArrowheads="1"/>
                </p:cNvSpPr>
                <p:nvPr/>
              </p:nvSpPr>
              <p:spPr bwMode="auto">
                <a:xfrm>
                  <a:off x="3181" y="17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3" name="Oval 1820"/>
                <p:cNvSpPr>
                  <a:spLocks noChangeAspect="1" noChangeArrowheads="1"/>
                </p:cNvSpPr>
                <p:nvPr/>
              </p:nvSpPr>
              <p:spPr bwMode="auto">
                <a:xfrm>
                  <a:off x="3079" y="17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4" name="Oval 1821"/>
                <p:cNvSpPr>
                  <a:spLocks noChangeAspect="1" noChangeArrowheads="1"/>
                </p:cNvSpPr>
                <p:nvPr/>
              </p:nvSpPr>
              <p:spPr bwMode="auto">
                <a:xfrm>
                  <a:off x="2977"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5" name="Oval 1822"/>
                <p:cNvSpPr>
                  <a:spLocks noChangeAspect="1" noChangeArrowheads="1"/>
                </p:cNvSpPr>
                <p:nvPr/>
              </p:nvSpPr>
              <p:spPr bwMode="auto">
                <a:xfrm>
                  <a:off x="2875"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6" name="Oval 1823"/>
                <p:cNvSpPr>
                  <a:spLocks noChangeAspect="1" noChangeArrowheads="1"/>
                </p:cNvSpPr>
                <p:nvPr/>
              </p:nvSpPr>
              <p:spPr bwMode="auto">
                <a:xfrm>
                  <a:off x="2771" y="17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7" name="Oval 1824"/>
                <p:cNvSpPr>
                  <a:spLocks noChangeAspect="1" noChangeArrowheads="1"/>
                </p:cNvSpPr>
                <p:nvPr/>
              </p:nvSpPr>
              <p:spPr bwMode="auto">
                <a:xfrm>
                  <a:off x="2667" y="172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8" name="Oval 1825"/>
                <p:cNvSpPr>
                  <a:spLocks noChangeAspect="1" noChangeArrowheads="1"/>
                </p:cNvSpPr>
                <p:nvPr/>
              </p:nvSpPr>
              <p:spPr bwMode="auto">
                <a:xfrm>
                  <a:off x="2565" y="17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09" name="Oval 1826"/>
                <p:cNvSpPr>
                  <a:spLocks noChangeAspect="1" noChangeArrowheads="1"/>
                </p:cNvSpPr>
                <p:nvPr/>
              </p:nvSpPr>
              <p:spPr bwMode="auto">
                <a:xfrm>
                  <a:off x="2461" y="174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0" name="Oval 1827"/>
                <p:cNvSpPr>
                  <a:spLocks noChangeAspect="1" noChangeArrowheads="1"/>
                </p:cNvSpPr>
                <p:nvPr/>
              </p:nvSpPr>
              <p:spPr bwMode="auto">
                <a:xfrm>
                  <a:off x="2359" y="175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1" name="Oval 1828"/>
                <p:cNvSpPr>
                  <a:spLocks noChangeAspect="1" noChangeArrowheads="1"/>
                </p:cNvSpPr>
                <p:nvPr/>
              </p:nvSpPr>
              <p:spPr bwMode="auto">
                <a:xfrm>
                  <a:off x="2257" y="176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2" name="Oval 1829"/>
                <p:cNvSpPr>
                  <a:spLocks noChangeAspect="1" noChangeArrowheads="1"/>
                </p:cNvSpPr>
                <p:nvPr/>
              </p:nvSpPr>
              <p:spPr bwMode="auto">
                <a:xfrm>
                  <a:off x="2155" y="17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3" name="Oval 1830"/>
                <p:cNvSpPr>
                  <a:spLocks noChangeAspect="1" noChangeArrowheads="1"/>
                </p:cNvSpPr>
                <p:nvPr/>
              </p:nvSpPr>
              <p:spPr bwMode="auto">
                <a:xfrm>
                  <a:off x="2057" y="17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4" name="Oval 1831"/>
                <p:cNvSpPr>
                  <a:spLocks noChangeAspect="1" noChangeArrowheads="1"/>
                </p:cNvSpPr>
                <p:nvPr/>
              </p:nvSpPr>
              <p:spPr bwMode="auto">
                <a:xfrm>
                  <a:off x="1957" y="180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5" name="Oval 1832"/>
                <p:cNvSpPr>
                  <a:spLocks noChangeAspect="1" noChangeArrowheads="1"/>
                </p:cNvSpPr>
                <p:nvPr/>
              </p:nvSpPr>
              <p:spPr bwMode="auto">
                <a:xfrm>
                  <a:off x="1861" y="18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6" name="Oval 1833"/>
                <p:cNvSpPr>
                  <a:spLocks noChangeAspect="1" noChangeArrowheads="1"/>
                </p:cNvSpPr>
                <p:nvPr/>
              </p:nvSpPr>
              <p:spPr bwMode="auto">
                <a:xfrm>
                  <a:off x="1765" y="183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7" name="Oval 1834"/>
                <p:cNvSpPr>
                  <a:spLocks noChangeAspect="1" noChangeArrowheads="1"/>
                </p:cNvSpPr>
                <p:nvPr/>
              </p:nvSpPr>
              <p:spPr bwMode="auto">
                <a:xfrm>
                  <a:off x="1665" y="185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8" name="Oval 1835"/>
                <p:cNvSpPr>
                  <a:spLocks noChangeAspect="1" noChangeArrowheads="1"/>
                </p:cNvSpPr>
                <p:nvPr/>
              </p:nvSpPr>
              <p:spPr bwMode="auto">
                <a:xfrm>
                  <a:off x="1565"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19" name="Oval 1836"/>
                <p:cNvSpPr>
                  <a:spLocks noChangeAspect="1" noChangeArrowheads="1"/>
                </p:cNvSpPr>
                <p:nvPr/>
              </p:nvSpPr>
              <p:spPr bwMode="auto">
                <a:xfrm>
                  <a:off x="1465" y="18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0" name="Oval 1837"/>
                <p:cNvSpPr>
                  <a:spLocks noChangeAspect="1" noChangeArrowheads="1"/>
                </p:cNvSpPr>
                <p:nvPr/>
              </p:nvSpPr>
              <p:spPr bwMode="auto">
                <a:xfrm>
                  <a:off x="1369" y="19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1" name="Oval 1838"/>
                <p:cNvSpPr>
                  <a:spLocks noChangeAspect="1" noChangeArrowheads="1"/>
                </p:cNvSpPr>
                <p:nvPr/>
              </p:nvSpPr>
              <p:spPr bwMode="auto">
                <a:xfrm>
                  <a:off x="1275" y="19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2" name="Oval 1839"/>
                <p:cNvSpPr>
                  <a:spLocks noChangeAspect="1" noChangeArrowheads="1"/>
                </p:cNvSpPr>
                <p:nvPr/>
              </p:nvSpPr>
              <p:spPr bwMode="auto">
                <a:xfrm>
                  <a:off x="1179" y="19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3" name="Oval 1840"/>
                <p:cNvSpPr>
                  <a:spLocks noChangeAspect="1" noChangeArrowheads="1"/>
                </p:cNvSpPr>
                <p:nvPr/>
              </p:nvSpPr>
              <p:spPr bwMode="auto">
                <a:xfrm>
                  <a:off x="1083" y="199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4" name="Oval 1841"/>
                <p:cNvSpPr>
                  <a:spLocks noChangeAspect="1" noChangeArrowheads="1"/>
                </p:cNvSpPr>
                <p:nvPr/>
              </p:nvSpPr>
              <p:spPr bwMode="auto">
                <a:xfrm>
                  <a:off x="985" y="20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5" name="Oval 1842"/>
                <p:cNvSpPr>
                  <a:spLocks noChangeAspect="1" noChangeArrowheads="1"/>
                </p:cNvSpPr>
                <p:nvPr/>
              </p:nvSpPr>
              <p:spPr bwMode="auto">
                <a:xfrm>
                  <a:off x="889" y="204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6" name="Oval 1843"/>
                <p:cNvSpPr>
                  <a:spLocks noChangeAspect="1" noChangeArrowheads="1"/>
                </p:cNvSpPr>
                <p:nvPr/>
              </p:nvSpPr>
              <p:spPr bwMode="auto">
                <a:xfrm>
                  <a:off x="797" y="20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7" name="Oval 1844"/>
                <p:cNvSpPr>
                  <a:spLocks noChangeAspect="1" noChangeArrowheads="1"/>
                </p:cNvSpPr>
                <p:nvPr/>
              </p:nvSpPr>
              <p:spPr bwMode="auto">
                <a:xfrm>
                  <a:off x="699" y="20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8" name="Oval 1845"/>
                <p:cNvSpPr>
                  <a:spLocks noChangeAspect="1" noChangeArrowheads="1"/>
                </p:cNvSpPr>
                <p:nvPr/>
              </p:nvSpPr>
              <p:spPr bwMode="auto">
                <a:xfrm>
                  <a:off x="609" y="21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29" name="Oval 1846"/>
                <p:cNvSpPr>
                  <a:spLocks noChangeAspect="1" noChangeArrowheads="1"/>
                </p:cNvSpPr>
                <p:nvPr/>
              </p:nvSpPr>
              <p:spPr bwMode="auto">
                <a:xfrm>
                  <a:off x="515"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0" name="Oval 1847"/>
                <p:cNvSpPr>
                  <a:spLocks noChangeAspect="1" noChangeArrowheads="1"/>
                </p:cNvSpPr>
                <p:nvPr/>
              </p:nvSpPr>
              <p:spPr bwMode="auto">
                <a:xfrm>
                  <a:off x="42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1" name="Oval 1848"/>
                <p:cNvSpPr>
                  <a:spLocks noChangeAspect="1" noChangeArrowheads="1"/>
                </p:cNvSpPr>
                <p:nvPr/>
              </p:nvSpPr>
              <p:spPr bwMode="auto">
                <a:xfrm>
                  <a:off x="331" y="220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2" name="Oval 1849"/>
                <p:cNvSpPr>
                  <a:spLocks noChangeAspect="1" noChangeArrowheads="1"/>
                </p:cNvSpPr>
                <p:nvPr/>
              </p:nvSpPr>
              <p:spPr bwMode="auto">
                <a:xfrm>
                  <a:off x="241" y="22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3" name="Oval 1850"/>
                <p:cNvSpPr>
                  <a:spLocks noChangeAspect="1" noChangeArrowheads="1"/>
                </p:cNvSpPr>
                <p:nvPr/>
              </p:nvSpPr>
              <p:spPr bwMode="auto">
                <a:xfrm>
                  <a:off x="149" y="22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4" name="Oval 1851"/>
                <p:cNvSpPr>
                  <a:spLocks noChangeAspect="1" noChangeArrowheads="1"/>
                </p:cNvSpPr>
                <p:nvPr/>
              </p:nvSpPr>
              <p:spPr bwMode="auto">
                <a:xfrm>
                  <a:off x="63" y="229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635" name="Oval 1852"/>
                <p:cNvSpPr>
                  <a:spLocks noChangeAspect="1" noChangeArrowheads="1"/>
                </p:cNvSpPr>
                <p:nvPr/>
              </p:nvSpPr>
              <p:spPr bwMode="auto">
                <a:xfrm>
                  <a:off x="-2" y="23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2381" name="Group 1725"/>
              <p:cNvGrpSpPr>
                <a:grpSpLocks/>
              </p:cNvGrpSpPr>
              <p:nvPr/>
            </p:nvGrpSpPr>
            <p:grpSpPr bwMode="auto">
              <a:xfrm>
                <a:off x="0" y="1387"/>
                <a:ext cx="6289" cy="728"/>
                <a:chOff x="-2" y="1713"/>
                <a:chExt cx="6240" cy="728"/>
              </a:xfrm>
            </p:grpSpPr>
            <p:sp>
              <p:nvSpPr>
                <p:cNvPr id="2510" name="Oval 1726"/>
                <p:cNvSpPr>
                  <a:spLocks noChangeAspect="1" noChangeArrowheads="1"/>
                </p:cNvSpPr>
                <p:nvPr/>
              </p:nvSpPr>
              <p:spPr bwMode="auto">
                <a:xfrm>
                  <a:off x="6033" y="22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1" name="Oval 1727"/>
                <p:cNvSpPr>
                  <a:spLocks noChangeAspect="1" noChangeArrowheads="1"/>
                </p:cNvSpPr>
                <p:nvPr/>
              </p:nvSpPr>
              <p:spPr bwMode="auto">
                <a:xfrm>
                  <a:off x="5935" y="22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2" name="Oval 1728"/>
                <p:cNvSpPr>
                  <a:spLocks noChangeAspect="1" noChangeArrowheads="1"/>
                </p:cNvSpPr>
                <p:nvPr/>
              </p:nvSpPr>
              <p:spPr bwMode="auto">
                <a:xfrm>
                  <a:off x="5833" y="22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3" name="Oval 1729"/>
                <p:cNvSpPr>
                  <a:spLocks noChangeAspect="1" noChangeArrowheads="1"/>
                </p:cNvSpPr>
                <p:nvPr/>
              </p:nvSpPr>
              <p:spPr bwMode="auto">
                <a:xfrm>
                  <a:off x="573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4" name="Oval 1730"/>
                <p:cNvSpPr>
                  <a:spLocks noChangeAspect="1" noChangeArrowheads="1"/>
                </p:cNvSpPr>
                <p:nvPr/>
              </p:nvSpPr>
              <p:spPr bwMode="auto">
                <a:xfrm>
                  <a:off x="5629"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5" name="Oval 1731"/>
                <p:cNvSpPr>
                  <a:spLocks noChangeAspect="1" noChangeArrowheads="1"/>
                </p:cNvSpPr>
                <p:nvPr/>
              </p:nvSpPr>
              <p:spPr bwMode="auto">
                <a:xfrm>
                  <a:off x="5525" y="21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6" name="Oval 1732"/>
                <p:cNvSpPr>
                  <a:spLocks noChangeAspect="1" noChangeArrowheads="1"/>
                </p:cNvSpPr>
                <p:nvPr/>
              </p:nvSpPr>
              <p:spPr bwMode="auto">
                <a:xfrm>
                  <a:off x="5417" y="20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7" name="Oval 1733"/>
                <p:cNvSpPr>
                  <a:spLocks noChangeAspect="1" noChangeArrowheads="1"/>
                </p:cNvSpPr>
                <p:nvPr/>
              </p:nvSpPr>
              <p:spPr bwMode="auto">
                <a:xfrm>
                  <a:off x="5313" y="20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8" name="Oval 1734"/>
                <p:cNvSpPr>
                  <a:spLocks noChangeAspect="1" noChangeArrowheads="1"/>
                </p:cNvSpPr>
                <p:nvPr/>
              </p:nvSpPr>
              <p:spPr bwMode="auto">
                <a:xfrm>
                  <a:off x="6129" y="23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19" name="Oval 1735"/>
                <p:cNvSpPr>
                  <a:spLocks noChangeAspect="1" noChangeArrowheads="1"/>
                </p:cNvSpPr>
                <p:nvPr/>
              </p:nvSpPr>
              <p:spPr bwMode="auto">
                <a:xfrm>
                  <a:off x="5209" y="202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0" name="Oval 1736"/>
                <p:cNvSpPr>
                  <a:spLocks noChangeAspect="1" noChangeArrowheads="1"/>
                </p:cNvSpPr>
                <p:nvPr/>
              </p:nvSpPr>
              <p:spPr bwMode="auto">
                <a:xfrm>
                  <a:off x="5115" y="19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1" name="Oval 1737"/>
                <p:cNvSpPr>
                  <a:spLocks noChangeAspect="1" noChangeArrowheads="1"/>
                </p:cNvSpPr>
                <p:nvPr/>
              </p:nvSpPr>
              <p:spPr bwMode="auto">
                <a:xfrm>
                  <a:off x="5013" y="19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2" name="Oval 1738"/>
                <p:cNvSpPr>
                  <a:spLocks noChangeAspect="1" noChangeArrowheads="1"/>
                </p:cNvSpPr>
                <p:nvPr/>
              </p:nvSpPr>
              <p:spPr bwMode="auto">
                <a:xfrm>
                  <a:off x="4909" y="194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3" name="Oval 1739"/>
                <p:cNvSpPr>
                  <a:spLocks noChangeAspect="1" noChangeArrowheads="1"/>
                </p:cNvSpPr>
                <p:nvPr/>
              </p:nvSpPr>
              <p:spPr bwMode="auto">
                <a:xfrm>
                  <a:off x="4809" y="19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4" name="Oval 1740"/>
                <p:cNvSpPr>
                  <a:spLocks noChangeAspect="1" noChangeArrowheads="1"/>
                </p:cNvSpPr>
                <p:nvPr/>
              </p:nvSpPr>
              <p:spPr bwMode="auto">
                <a:xfrm>
                  <a:off x="4707" y="19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5" name="Oval 1741"/>
                <p:cNvSpPr>
                  <a:spLocks noChangeAspect="1" noChangeArrowheads="1"/>
                </p:cNvSpPr>
                <p:nvPr/>
              </p:nvSpPr>
              <p:spPr bwMode="auto">
                <a:xfrm>
                  <a:off x="4609"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6" name="Oval 1742"/>
                <p:cNvSpPr>
                  <a:spLocks noChangeAspect="1" noChangeArrowheads="1"/>
                </p:cNvSpPr>
                <p:nvPr/>
              </p:nvSpPr>
              <p:spPr bwMode="auto">
                <a:xfrm>
                  <a:off x="4509" y="185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7" name="Oval 1743"/>
                <p:cNvSpPr>
                  <a:spLocks noChangeAspect="1" noChangeArrowheads="1"/>
                </p:cNvSpPr>
                <p:nvPr/>
              </p:nvSpPr>
              <p:spPr bwMode="auto">
                <a:xfrm>
                  <a:off x="4409" y="183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8" name="Oval 1744"/>
                <p:cNvSpPr>
                  <a:spLocks noChangeAspect="1" noChangeArrowheads="1"/>
                </p:cNvSpPr>
                <p:nvPr/>
              </p:nvSpPr>
              <p:spPr bwMode="auto">
                <a:xfrm>
                  <a:off x="4307" y="18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29" name="Oval 1745"/>
                <p:cNvSpPr>
                  <a:spLocks noChangeAspect="1" noChangeArrowheads="1"/>
                </p:cNvSpPr>
                <p:nvPr/>
              </p:nvSpPr>
              <p:spPr bwMode="auto">
                <a:xfrm>
                  <a:off x="4209" y="18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0" name="Oval 1746"/>
                <p:cNvSpPr>
                  <a:spLocks noChangeAspect="1" noChangeArrowheads="1"/>
                </p:cNvSpPr>
                <p:nvPr/>
              </p:nvSpPr>
              <p:spPr bwMode="auto">
                <a:xfrm>
                  <a:off x="4107" y="178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1" name="Oval 1747"/>
                <p:cNvSpPr>
                  <a:spLocks noChangeAspect="1" noChangeArrowheads="1"/>
                </p:cNvSpPr>
                <p:nvPr/>
              </p:nvSpPr>
              <p:spPr bwMode="auto">
                <a:xfrm>
                  <a:off x="4003" y="17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2" name="Oval 1748"/>
                <p:cNvSpPr>
                  <a:spLocks noChangeAspect="1" noChangeArrowheads="1"/>
                </p:cNvSpPr>
                <p:nvPr/>
              </p:nvSpPr>
              <p:spPr bwMode="auto">
                <a:xfrm>
                  <a:off x="3901" y="17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3" name="Oval 1749"/>
                <p:cNvSpPr>
                  <a:spLocks noChangeAspect="1" noChangeArrowheads="1"/>
                </p:cNvSpPr>
                <p:nvPr/>
              </p:nvSpPr>
              <p:spPr bwMode="auto">
                <a:xfrm>
                  <a:off x="3797" y="17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4" name="Oval 1750"/>
                <p:cNvSpPr>
                  <a:spLocks noChangeAspect="1" noChangeArrowheads="1"/>
                </p:cNvSpPr>
                <p:nvPr/>
              </p:nvSpPr>
              <p:spPr bwMode="auto">
                <a:xfrm>
                  <a:off x="3693" y="174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5" name="Oval 1751"/>
                <p:cNvSpPr>
                  <a:spLocks noChangeAspect="1" noChangeArrowheads="1"/>
                </p:cNvSpPr>
                <p:nvPr/>
              </p:nvSpPr>
              <p:spPr bwMode="auto">
                <a:xfrm>
                  <a:off x="3589" y="173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6" name="Oval 1752"/>
                <p:cNvSpPr>
                  <a:spLocks noChangeAspect="1" noChangeArrowheads="1"/>
                </p:cNvSpPr>
                <p:nvPr/>
              </p:nvSpPr>
              <p:spPr bwMode="auto">
                <a:xfrm>
                  <a:off x="3487" y="17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7" name="Oval 1753"/>
                <p:cNvSpPr>
                  <a:spLocks noChangeAspect="1" noChangeArrowheads="1"/>
                </p:cNvSpPr>
                <p:nvPr/>
              </p:nvSpPr>
              <p:spPr bwMode="auto">
                <a:xfrm>
                  <a:off x="3383" y="17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8" name="Oval 1754"/>
                <p:cNvSpPr>
                  <a:spLocks noChangeAspect="1" noChangeArrowheads="1"/>
                </p:cNvSpPr>
                <p:nvPr/>
              </p:nvSpPr>
              <p:spPr bwMode="auto">
                <a:xfrm>
                  <a:off x="3285" y="17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39" name="Oval 1755"/>
                <p:cNvSpPr>
                  <a:spLocks noChangeAspect="1" noChangeArrowheads="1"/>
                </p:cNvSpPr>
                <p:nvPr/>
              </p:nvSpPr>
              <p:spPr bwMode="auto">
                <a:xfrm>
                  <a:off x="3181" y="17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0" name="Oval 1756"/>
                <p:cNvSpPr>
                  <a:spLocks noChangeAspect="1" noChangeArrowheads="1"/>
                </p:cNvSpPr>
                <p:nvPr/>
              </p:nvSpPr>
              <p:spPr bwMode="auto">
                <a:xfrm>
                  <a:off x="3079" y="17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1" name="Oval 1757"/>
                <p:cNvSpPr>
                  <a:spLocks noChangeAspect="1" noChangeArrowheads="1"/>
                </p:cNvSpPr>
                <p:nvPr/>
              </p:nvSpPr>
              <p:spPr bwMode="auto">
                <a:xfrm>
                  <a:off x="2977"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2" name="Oval 1758"/>
                <p:cNvSpPr>
                  <a:spLocks noChangeAspect="1" noChangeArrowheads="1"/>
                </p:cNvSpPr>
                <p:nvPr/>
              </p:nvSpPr>
              <p:spPr bwMode="auto">
                <a:xfrm>
                  <a:off x="2875"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3" name="Oval 1759"/>
                <p:cNvSpPr>
                  <a:spLocks noChangeAspect="1" noChangeArrowheads="1"/>
                </p:cNvSpPr>
                <p:nvPr/>
              </p:nvSpPr>
              <p:spPr bwMode="auto">
                <a:xfrm>
                  <a:off x="2771" y="17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4" name="Oval 1760"/>
                <p:cNvSpPr>
                  <a:spLocks noChangeAspect="1" noChangeArrowheads="1"/>
                </p:cNvSpPr>
                <p:nvPr/>
              </p:nvSpPr>
              <p:spPr bwMode="auto">
                <a:xfrm>
                  <a:off x="2667" y="172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5" name="Oval 1761"/>
                <p:cNvSpPr>
                  <a:spLocks noChangeAspect="1" noChangeArrowheads="1"/>
                </p:cNvSpPr>
                <p:nvPr/>
              </p:nvSpPr>
              <p:spPr bwMode="auto">
                <a:xfrm>
                  <a:off x="2565" y="17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6" name="Oval 1762"/>
                <p:cNvSpPr>
                  <a:spLocks noChangeAspect="1" noChangeArrowheads="1"/>
                </p:cNvSpPr>
                <p:nvPr/>
              </p:nvSpPr>
              <p:spPr bwMode="auto">
                <a:xfrm>
                  <a:off x="2461" y="174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7" name="Oval 1763"/>
                <p:cNvSpPr>
                  <a:spLocks noChangeAspect="1" noChangeArrowheads="1"/>
                </p:cNvSpPr>
                <p:nvPr/>
              </p:nvSpPr>
              <p:spPr bwMode="auto">
                <a:xfrm>
                  <a:off x="2359" y="175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8" name="Oval 1764"/>
                <p:cNvSpPr>
                  <a:spLocks noChangeAspect="1" noChangeArrowheads="1"/>
                </p:cNvSpPr>
                <p:nvPr/>
              </p:nvSpPr>
              <p:spPr bwMode="auto">
                <a:xfrm>
                  <a:off x="2257" y="176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49" name="Oval 1765"/>
                <p:cNvSpPr>
                  <a:spLocks noChangeAspect="1" noChangeArrowheads="1"/>
                </p:cNvSpPr>
                <p:nvPr/>
              </p:nvSpPr>
              <p:spPr bwMode="auto">
                <a:xfrm>
                  <a:off x="2155" y="17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0" name="Oval 1766"/>
                <p:cNvSpPr>
                  <a:spLocks noChangeAspect="1" noChangeArrowheads="1"/>
                </p:cNvSpPr>
                <p:nvPr/>
              </p:nvSpPr>
              <p:spPr bwMode="auto">
                <a:xfrm>
                  <a:off x="2057" y="17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1" name="Oval 1767"/>
                <p:cNvSpPr>
                  <a:spLocks noChangeAspect="1" noChangeArrowheads="1"/>
                </p:cNvSpPr>
                <p:nvPr/>
              </p:nvSpPr>
              <p:spPr bwMode="auto">
                <a:xfrm>
                  <a:off x="1957" y="180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2" name="Oval 1768"/>
                <p:cNvSpPr>
                  <a:spLocks noChangeAspect="1" noChangeArrowheads="1"/>
                </p:cNvSpPr>
                <p:nvPr/>
              </p:nvSpPr>
              <p:spPr bwMode="auto">
                <a:xfrm>
                  <a:off x="1861" y="18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3" name="Oval 1769"/>
                <p:cNvSpPr>
                  <a:spLocks noChangeAspect="1" noChangeArrowheads="1"/>
                </p:cNvSpPr>
                <p:nvPr/>
              </p:nvSpPr>
              <p:spPr bwMode="auto">
                <a:xfrm>
                  <a:off x="1765" y="183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4" name="Oval 1770"/>
                <p:cNvSpPr>
                  <a:spLocks noChangeAspect="1" noChangeArrowheads="1"/>
                </p:cNvSpPr>
                <p:nvPr/>
              </p:nvSpPr>
              <p:spPr bwMode="auto">
                <a:xfrm>
                  <a:off x="1665" y="185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5" name="Oval 1771"/>
                <p:cNvSpPr>
                  <a:spLocks noChangeAspect="1" noChangeArrowheads="1"/>
                </p:cNvSpPr>
                <p:nvPr/>
              </p:nvSpPr>
              <p:spPr bwMode="auto">
                <a:xfrm>
                  <a:off x="1565"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6" name="Oval 1772"/>
                <p:cNvSpPr>
                  <a:spLocks noChangeAspect="1" noChangeArrowheads="1"/>
                </p:cNvSpPr>
                <p:nvPr/>
              </p:nvSpPr>
              <p:spPr bwMode="auto">
                <a:xfrm>
                  <a:off x="1465" y="18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7" name="Oval 1773"/>
                <p:cNvSpPr>
                  <a:spLocks noChangeAspect="1" noChangeArrowheads="1"/>
                </p:cNvSpPr>
                <p:nvPr/>
              </p:nvSpPr>
              <p:spPr bwMode="auto">
                <a:xfrm>
                  <a:off x="1369" y="19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8" name="Oval 1774"/>
                <p:cNvSpPr>
                  <a:spLocks noChangeAspect="1" noChangeArrowheads="1"/>
                </p:cNvSpPr>
                <p:nvPr/>
              </p:nvSpPr>
              <p:spPr bwMode="auto">
                <a:xfrm>
                  <a:off x="1275" y="19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59" name="Oval 1775"/>
                <p:cNvSpPr>
                  <a:spLocks noChangeAspect="1" noChangeArrowheads="1"/>
                </p:cNvSpPr>
                <p:nvPr/>
              </p:nvSpPr>
              <p:spPr bwMode="auto">
                <a:xfrm>
                  <a:off x="1179" y="19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0" name="Oval 1776"/>
                <p:cNvSpPr>
                  <a:spLocks noChangeAspect="1" noChangeArrowheads="1"/>
                </p:cNvSpPr>
                <p:nvPr/>
              </p:nvSpPr>
              <p:spPr bwMode="auto">
                <a:xfrm>
                  <a:off x="1083" y="199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1" name="Oval 1777"/>
                <p:cNvSpPr>
                  <a:spLocks noChangeAspect="1" noChangeArrowheads="1"/>
                </p:cNvSpPr>
                <p:nvPr/>
              </p:nvSpPr>
              <p:spPr bwMode="auto">
                <a:xfrm>
                  <a:off x="985" y="20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2" name="Oval 1778"/>
                <p:cNvSpPr>
                  <a:spLocks noChangeAspect="1" noChangeArrowheads="1"/>
                </p:cNvSpPr>
                <p:nvPr/>
              </p:nvSpPr>
              <p:spPr bwMode="auto">
                <a:xfrm>
                  <a:off x="889" y="204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3" name="Oval 1779"/>
                <p:cNvSpPr>
                  <a:spLocks noChangeAspect="1" noChangeArrowheads="1"/>
                </p:cNvSpPr>
                <p:nvPr/>
              </p:nvSpPr>
              <p:spPr bwMode="auto">
                <a:xfrm>
                  <a:off x="797" y="20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4" name="Oval 1780"/>
                <p:cNvSpPr>
                  <a:spLocks noChangeAspect="1" noChangeArrowheads="1"/>
                </p:cNvSpPr>
                <p:nvPr/>
              </p:nvSpPr>
              <p:spPr bwMode="auto">
                <a:xfrm>
                  <a:off x="699" y="20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5" name="Oval 1781"/>
                <p:cNvSpPr>
                  <a:spLocks noChangeAspect="1" noChangeArrowheads="1"/>
                </p:cNvSpPr>
                <p:nvPr/>
              </p:nvSpPr>
              <p:spPr bwMode="auto">
                <a:xfrm>
                  <a:off x="609" y="21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6" name="Oval 1782"/>
                <p:cNvSpPr>
                  <a:spLocks noChangeAspect="1" noChangeArrowheads="1"/>
                </p:cNvSpPr>
                <p:nvPr/>
              </p:nvSpPr>
              <p:spPr bwMode="auto">
                <a:xfrm>
                  <a:off x="515"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7" name="Oval 1783"/>
                <p:cNvSpPr>
                  <a:spLocks noChangeAspect="1" noChangeArrowheads="1"/>
                </p:cNvSpPr>
                <p:nvPr/>
              </p:nvSpPr>
              <p:spPr bwMode="auto">
                <a:xfrm>
                  <a:off x="42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8" name="Oval 1784"/>
                <p:cNvSpPr>
                  <a:spLocks noChangeAspect="1" noChangeArrowheads="1"/>
                </p:cNvSpPr>
                <p:nvPr/>
              </p:nvSpPr>
              <p:spPr bwMode="auto">
                <a:xfrm>
                  <a:off x="331" y="220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69" name="Oval 1785"/>
                <p:cNvSpPr>
                  <a:spLocks noChangeAspect="1" noChangeArrowheads="1"/>
                </p:cNvSpPr>
                <p:nvPr/>
              </p:nvSpPr>
              <p:spPr bwMode="auto">
                <a:xfrm>
                  <a:off x="241" y="22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0" name="Oval 1786"/>
                <p:cNvSpPr>
                  <a:spLocks noChangeAspect="1" noChangeArrowheads="1"/>
                </p:cNvSpPr>
                <p:nvPr/>
              </p:nvSpPr>
              <p:spPr bwMode="auto">
                <a:xfrm>
                  <a:off x="149" y="22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1" name="Oval 1787"/>
                <p:cNvSpPr>
                  <a:spLocks noChangeAspect="1" noChangeArrowheads="1"/>
                </p:cNvSpPr>
                <p:nvPr/>
              </p:nvSpPr>
              <p:spPr bwMode="auto">
                <a:xfrm>
                  <a:off x="63" y="229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72" name="Oval 1788"/>
                <p:cNvSpPr>
                  <a:spLocks noChangeAspect="1" noChangeArrowheads="1"/>
                </p:cNvSpPr>
                <p:nvPr/>
              </p:nvSpPr>
              <p:spPr bwMode="auto">
                <a:xfrm>
                  <a:off x="-2" y="23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2382" name="Group 1661"/>
              <p:cNvGrpSpPr>
                <a:grpSpLocks/>
              </p:cNvGrpSpPr>
              <p:nvPr/>
            </p:nvGrpSpPr>
            <p:grpSpPr bwMode="auto">
              <a:xfrm>
                <a:off x="12" y="1329"/>
                <a:ext cx="6289" cy="728"/>
                <a:chOff x="-2" y="1713"/>
                <a:chExt cx="6240" cy="728"/>
              </a:xfrm>
            </p:grpSpPr>
            <p:sp>
              <p:nvSpPr>
                <p:cNvPr id="2447" name="Oval 1662"/>
                <p:cNvSpPr>
                  <a:spLocks noChangeAspect="1" noChangeArrowheads="1"/>
                </p:cNvSpPr>
                <p:nvPr/>
              </p:nvSpPr>
              <p:spPr bwMode="auto">
                <a:xfrm>
                  <a:off x="6033" y="22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8" name="Oval 1663"/>
                <p:cNvSpPr>
                  <a:spLocks noChangeAspect="1" noChangeArrowheads="1"/>
                </p:cNvSpPr>
                <p:nvPr/>
              </p:nvSpPr>
              <p:spPr bwMode="auto">
                <a:xfrm>
                  <a:off x="5935" y="22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9" name="Oval 1664"/>
                <p:cNvSpPr>
                  <a:spLocks noChangeAspect="1" noChangeArrowheads="1"/>
                </p:cNvSpPr>
                <p:nvPr/>
              </p:nvSpPr>
              <p:spPr bwMode="auto">
                <a:xfrm>
                  <a:off x="5833" y="22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0" name="Oval 1665"/>
                <p:cNvSpPr>
                  <a:spLocks noChangeAspect="1" noChangeArrowheads="1"/>
                </p:cNvSpPr>
                <p:nvPr/>
              </p:nvSpPr>
              <p:spPr bwMode="auto">
                <a:xfrm>
                  <a:off x="573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1" name="Oval 1666"/>
                <p:cNvSpPr>
                  <a:spLocks noChangeAspect="1" noChangeArrowheads="1"/>
                </p:cNvSpPr>
                <p:nvPr/>
              </p:nvSpPr>
              <p:spPr bwMode="auto">
                <a:xfrm>
                  <a:off x="5629"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2" name="Oval 1667"/>
                <p:cNvSpPr>
                  <a:spLocks noChangeAspect="1" noChangeArrowheads="1"/>
                </p:cNvSpPr>
                <p:nvPr/>
              </p:nvSpPr>
              <p:spPr bwMode="auto">
                <a:xfrm>
                  <a:off x="5525" y="21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3" name="Oval 1668"/>
                <p:cNvSpPr>
                  <a:spLocks noChangeAspect="1" noChangeArrowheads="1"/>
                </p:cNvSpPr>
                <p:nvPr/>
              </p:nvSpPr>
              <p:spPr bwMode="auto">
                <a:xfrm>
                  <a:off x="5417" y="20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4" name="Oval 1669"/>
                <p:cNvSpPr>
                  <a:spLocks noChangeAspect="1" noChangeArrowheads="1"/>
                </p:cNvSpPr>
                <p:nvPr/>
              </p:nvSpPr>
              <p:spPr bwMode="auto">
                <a:xfrm>
                  <a:off x="5313" y="20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5" name="Oval 1670"/>
                <p:cNvSpPr>
                  <a:spLocks noChangeAspect="1" noChangeArrowheads="1"/>
                </p:cNvSpPr>
                <p:nvPr/>
              </p:nvSpPr>
              <p:spPr bwMode="auto">
                <a:xfrm>
                  <a:off x="6129" y="23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6" name="Oval 1671"/>
                <p:cNvSpPr>
                  <a:spLocks noChangeAspect="1" noChangeArrowheads="1"/>
                </p:cNvSpPr>
                <p:nvPr/>
              </p:nvSpPr>
              <p:spPr bwMode="auto">
                <a:xfrm>
                  <a:off x="5209" y="202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7" name="Oval 1672"/>
                <p:cNvSpPr>
                  <a:spLocks noChangeAspect="1" noChangeArrowheads="1"/>
                </p:cNvSpPr>
                <p:nvPr/>
              </p:nvSpPr>
              <p:spPr bwMode="auto">
                <a:xfrm>
                  <a:off x="5115" y="19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8" name="Oval 1673"/>
                <p:cNvSpPr>
                  <a:spLocks noChangeAspect="1" noChangeArrowheads="1"/>
                </p:cNvSpPr>
                <p:nvPr/>
              </p:nvSpPr>
              <p:spPr bwMode="auto">
                <a:xfrm>
                  <a:off x="5013" y="19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59" name="Oval 1674"/>
                <p:cNvSpPr>
                  <a:spLocks noChangeAspect="1" noChangeArrowheads="1"/>
                </p:cNvSpPr>
                <p:nvPr/>
              </p:nvSpPr>
              <p:spPr bwMode="auto">
                <a:xfrm>
                  <a:off x="4909" y="194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0" name="Oval 1675"/>
                <p:cNvSpPr>
                  <a:spLocks noChangeAspect="1" noChangeArrowheads="1"/>
                </p:cNvSpPr>
                <p:nvPr/>
              </p:nvSpPr>
              <p:spPr bwMode="auto">
                <a:xfrm>
                  <a:off x="4809" y="19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1" name="Oval 1676"/>
                <p:cNvSpPr>
                  <a:spLocks noChangeAspect="1" noChangeArrowheads="1"/>
                </p:cNvSpPr>
                <p:nvPr/>
              </p:nvSpPr>
              <p:spPr bwMode="auto">
                <a:xfrm>
                  <a:off x="4707" y="19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2" name="Oval 1677"/>
                <p:cNvSpPr>
                  <a:spLocks noChangeAspect="1" noChangeArrowheads="1"/>
                </p:cNvSpPr>
                <p:nvPr/>
              </p:nvSpPr>
              <p:spPr bwMode="auto">
                <a:xfrm>
                  <a:off x="4609"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3" name="Oval 1678"/>
                <p:cNvSpPr>
                  <a:spLocks noChangeAspect="1" noChangeArrowheads="1"/>
                </p:cNvSpPr>
                <p:nvPr/>
              </p:nvSpPr>
              <p:spPr bwMode="auto">
                <a:xfrm>
                  <a:off x="4509" y="185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4" name="Oval 1679"/>
                <p:cNvSpPr>
                  <a:spLocks noChangeAspect="1" noChangeArrowheads="1"/>
                </p:cNvSpPr>
                <p:nvPr/>
              </p:nvSpPr>
              <p:spPr bwMode="auto">
                <a:xfrm>
                  <a:off x="4409" y="183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5" name="Oval 1680"/>
                <p:cNvSpPr>
                  <a:spLocks noChangeAspect="1" noChangeArrowheads="1"/>
                </p:cNvSpPr>
                <p:nvPr/>
              </p:nvSpPr>
              <p:spPr bwMode="auto">
                <a:xfrm>
                  <a:off x="4307" y="18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6" name="Oval 1681"/>
                <p:cNvSpPr>
                  <a:spLocks noChangeAspect="1" noChangeArrowheads="1"/>
                </p:cNvSpPr>
                <p:nvPr/>
              </p:nvSpPr>
              <p:spPr bwMode="auto">
                <a:xfrm>
                  <a:off x="4209" y="18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7" name="Oval 1682"/>
                <p:cNvSpPr>
                  <a:spLocks noChangeAspect="1" noChangeArrowheads="1"/>
                </p:cNvSpPr>
                <p:nvPr/>
              </p:nvSpPr>
              <p:spPr bwMode="auto">
                <a:xfrm>
                  <a:off x="4107" y="178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8" name="Oval 1683"/>
                <p:cNvSpPr>
                  <a:spLocks noChangeAspect="1" noChangeArrowheads="1"/>
                </p:cNvSpPr>
                <p:nvPr/>
              </p:nvSpPr>
              <p:spPr bwMode="auto">
                <a:xfrm>
                  <a:off x="4003" y="17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69" name="Oval 1684"/>
                <p:cNvSpPr>
                  <a:spLocks noChangeAspect="1" noChangeArrowheads="1"/>
                </p:cNvSpPr>
                <p:nvPr/>
              </p:nvSpPr>
              <p:spPr bwMode="auto">
                <a:xfrm>
                  <a:off x="3901" y="17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0" name="Oval 1685"/>
                <p:cNvSpPr>
                  <a:spLocks noChangeAspect="1" noChangeArrowheads="1"/>
                </p:cNvSpPr>
                <p:nvPr/>
              </p:nvSpPr>
              <p:spPr bwMode="auto">
                <a:xfrm>
                  <a:off x="3797" y="17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1" name="Oval 1686"/>
                <p:cNvSpPr>
                  <a:spLocks noChangeAspect="1" noChangeArrowheads="1"/>
                </p:cNvSpPr>
                <p:nvPr/>
              </p:nvSpPr>
              <p:spPr bwMode="auto">
                <a:xfrm>
                  <a:off x="3693" y="174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2" name="Oval 1687"/>
                <p:cNvSpPr>
                  <a:spLocks noChangeAspect="1" noChangeArrowheads="1"/>
                </p:cNvSpPr>
                <p:nvPr/>
              </p:nvSpPr>
              <p:spPr bwMode="auto">
                <a:xfrm>
                  <a:off x="3589" y="173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3" name="Oval 1688"/>
                <p:cNvSpPr>
                  <a:spLocks noChangeAspect="1" noChangeArrowheads="1"/>
                </p:cNvSpPr>
                <p:nvPr/>
              </p:nvSpPr>
              <p:spPr bwMode="auto">
                <a:xfrm>
                  <a:off x="3487" y="17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4" name="Oval 1689"/>
                <p:cNvSpPr>
                  <a:spLocks noChangeAspect="1" noChangeArrowheads="1"/>
                </p:cNvSpPr>
                <p:nvPr/>
              </p:nvSpPr>
              <p:spPr bwMode="auto">
                <a:xfrm>
                  <a:off x="3383" y="17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5" name="Oval 1690"/>
                <p:cNvSpPr>
                  <a:spLocks noChangeAspect="1" noChangeArrowheads="1"/>
                </p:cNvSpPr>
                <p:nvPr/>
              </p:nvSpPr>
              <p:spPr bwMode="auto">
                <a:xfrm>
                  <a:off x="3285" y="17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6" name="Oval 1691"/>
                <p:cNvSpPr>
                  <a:spLocks noChangeAspect="1" noChangeArrowheads="1"/>
                </p:cNvSpPr>
                <p:nvPr/>
              </p:nvSpPr>
              <p:spPr bwMode="auto">
                <a:xfrm>
                  <a:off x="3181" y="17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7" name="Oval 1692"/>
                <p:cNvSpPr>
                  <a:spLocks noChangeAspect="1" noChangeArrowheads="1"/>
                </p:cNvSpPr>
                <p:nvPr/>
              </p:nvSpPr>
              <p:spPr bwMode="auto">
                <a:xfrm>
                  <a:off x="3079" y="17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8" name="Oval 1693"/>
                <p:cNvSpPr>
                  <a:spLocks noChangeAspect="1" noChangeArrowheads="1"/>
                </p:cNvSpPr>
                <p:nvPr/>
              </p:nvSpPr>
              <p:spPr bwMode="auto">
                <a:xfrm>
                  <a:off x="2977"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79" name="Oval 1694"/>
                <p:cNvSpPr>
                  <a:spLocks noChangeAspect="1" noChangeArrowheads="1"/>
                </p:cNvSpPr>
                <p:nvPr/>
              </p:nvSpPr>
              <p:spPr bwMode="auto">
                <a:xfrm>
                  <a:off x="2875"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0" name="Oval 1695"/>
                <p:cNvSpPr>
                  <a:spLocks noChangeAspect="1" noChangeArrowheads="1"/>
                </p:cNvSpPr>
                <p:nvPr/>
              </p:nvSpPr>
              <p:spPr bwMode="auto">
                <a:xfrm>
                  <a:off x="2771" y="17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1" name="Oval 1696"/>
                <p:cNvSpPr>
                  <a:spLocks noChangeAspect="1" noChangeArrowheads="1"/>
                </p:cNvSpPr>
                <p:nvPr/>
              </p:nvSpPr>
              <p:spPr bwMode="auto">
                <a:xfrm>
                  <a:off x="2667" y="172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2" name="Oval 1697"/>
                <p:cNvSpPr>
                  <a:spLocks noChangeAspect="1" noChangeArrowheads="1"/>
                </p:cNvSpPr>
                <p:nvPr/>
              </p:nvSpPr>
              <p:spPr bwMode="auto">
                <a:xfrm>
                  <a:off x="2565" y="17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3" name="Oval 1698"/>
                <p:cNvSpPr>
                  <a:spLocks noChangeAspect="1" noChangeArrowheads="1"/>
                </p:cNvSpPr>
                <p:nvPr/>
              </p:nvSpPr>
              <p:spPr bwMode="auto">
                <a:xfrm>
                  <a:off x="2461" y="174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4" name="Oval 1699"/>
                <p:cNvSpPr>
                  <a:spLocks noChangeAspect="1" noChangeArrowheads="1"/>
                </p:cNvSpPr>
                <p:nvPr/>
              </p:nvSpPr>
              <p:spPr bwMode="auto">
                <a:xfrm>
                  <a:off x="2359" y="175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5" name="Oval 1700"/>
                <p:cNvSpPr>
                  <a:spLocks noChangeAspect="1" noChangeArrowheads="1"/>
                </p:cNvSpPr>
                <p:nvPr/>
              </p:nvSpPr>
              <p:spPr bwMode="auto">
                <a:xfrm>
                  <a:off x="2257" y="176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6" name="Oval 1701"/>
                <p:cNvSpPr>
                  <a:spLocks noChangeAspect="1" noChangeArrowheads="1"/>
                </p:cNvSpPr>
                <p:nvPr/>
              </p:nvSpPr>
              <p:spPr bwMode="auto">
                <a:xfrm>
                  <a:off x="2155" y="17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7" name="Oval 1702"/>
                <p:cNvSpPr>
                  <a:spLocks noChangeAspect="1" noChangeArrowheads="1"/>
                </p:cNvSpPr>
                <p:nvPr/>
              </p:nvSpPr>
              <p:spPr bwMode="auto">
                <a:xfrm>
                  <a:off x="2057" y="17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8" name="Oval 1703"/>
                <p:cNvSpPr>
                  <a:spLocks noChangeAspect="1" noChangeArrowheads="1"/>
                </p:cNvSpPr>
                <p:nvPr/>
              </p:nvSpPr>
              <p:spPr bwMode="auto">
                <a:xfrm>
                  <a:off x="1957" y="180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89" name="Oval 1704"/>
                <p:cNvSpPr>
                  <a:spLocks noChangeAspect="1" noChangeArrowheads="1"/>
                </p:cNvSpPr>
                <p:nvPr/>
              </p:nvSpPr>
              <p:spPr bwMode="auto">
                <a:xfrm>
                  <a:off x="1861" y="18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0" name="Oval 1705"/>
                <p:cNvSpPr>
                  <a:spLocks noChangeAspect="1" noChangeArrowheads="1"/>
                </p:cNvSpPr>
                <p:nvPr/>
              </p:nvSpPr>
              <p:spPr bwMode="auto">
                <a:xfrm>
                  <a:off x="1765" y="183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1" name="Oval 1706"/>
                <p:cNvSpPr>
                  <a:spLocks noChangeAspect="1" noChangeArrowheads="1"/>
                </p:cNvSpPr>
                <p:nvPr/>
              </p:nvSpPr>
              <p:spPr bwMode="auto">
                <a:xfrm>
                  <a:off x="1665" y="185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2" name="Oval 1707"/>
                <p:cNvSpPr>
                  <a:spLocks noChangeAspect="1" noChangeArrowheads="1"/>
                </p:cNvSpPr>
                <p:nvPr/>
              </p:nvSpPr>
              <p:spPr bwMode="auto">
                <a:xfrm>
                  <a:off x="1565"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3" name="Oval 1708"/>
                <p:cNvSpPr>
                  <a:spLocks noChangeAspect="1" noChangeArrowheads="1"/>
                </p:cNvSpPr>
                <p:nvPr/>
              </p:nvSpPr>
              <p:spPr bwMode="auto">
                <a:xfrm>
                  <a:off x="1465" y="18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4" name="Oval 1709"/>
                <p:cNvSpPr>
                  <a:spLocks noChangeAspect="1" noChangeArrowheads="1"/>
                </p:cNvSpPr>
                <p:nvPr/>
              </p:nvSpPr>
              <p:spPr bwMode="auto">
                <a:xfrm>
                  <a:off x="1369" y="19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5" name="Oval 1710"/>
                <p:cNvSpPr>
                  <a:spLocks noChangeAspect="1" noChangeArrowheads="1"/>
                </p:cNvSpPr>
                <p:nvPr/>
              </p:nvSpPr>
              <p:spPr bwMode="auto">
                <a:xfrm>
                  <a:off x="1275" y="19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6" name="Oval 1711"/>
                <p:cNvSpPr>
                  <a:spLocks noChangeAspect="1" noChangeArrowheads="1"/>
                </p:cNvSpPr>
                <p:nvPr/>
              </p:nvSpPr>
              <p:spPr bwMode="auto">
                <a:xfrm>
                  <a:off x="1179" y="19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7" name="Oval 1712"/>
                <p:cNvSpPr>
                  <a:spLocks noChangeAspect="1" noChangeArrowheads="1"/>
                </p:cNvSpPr>
                <p:nvPr/>
              </p:nvSpPr>
              <p:spPr bwMode="auto">
                <a:xfrm>
                  <a:off x="1083" y="199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8" name="Oval 1713"/>
                <p:cNvSpPr>
                  <a:spLocks noChangeAspect="1" noChangeArrowheads="1"/>
                </p:cNvSpPr>
                <p:nvPr/>
              </p:nvSpPr>
              <p:spPr bwMode="auto">
                <a:xfrm>
                  <a:off x="985" y="20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99" name="Oval 1714"/>
                <p:cNvSpPr>
                  <a:spLocks noChangeAspect="1" noChangeArrowheads="1"/>
                </p:cNvSpPr>
                <p:nvPr/>
              </p:nvSpPr>
              <p:spPr bwMode="auto">
                <a:xfrm>
                  <a:off x="889" y="204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0" name="Oval 1715"/>
                <p:cNvSpPr>
                  <a:spLocks noChangeAspect="1" noChangeArrowheads="1"/>
                </p:cNvSpPr>
                <p:nvPr/>
              </p:nvSpPr>
              <p:spPr bwMode="auto">
                <a:xfrm>
                  <a:off x="797" y="20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1" name="Oval 1716"/>
                <p:cNvSpPr>
                  <a:spLocks noChangeAspect="1" noChangeArrowheads="1"/>
                </p:cNvSpPr>
                <p:nvPr/>
              </p:nvSpPr>
              <p:spPr bwMode="auto">
                <a:xfrm>
                  <a:off x="699" y="20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2" name="Oval 1717"/>
                <p:cNvSpPr>
                  <a:spLocks noChangeAspect="1" noChangeArrowheads="1"/>
                </p:cNvSpPr>
                <p:nvPr/>
              </p:nvSpPr>
              <p:spPr bwMode="auto">
                <a:xfrm>
                  <a:off x="609" y="21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3" name="Oval 1718"/>
                <p:cNvSpPr>
                  <a:spLocks noChangeAspect="1" noChangeArrowheads="1"/>
                </p:cNvSpPr>
                <p:nvPr/>
              </p:nvSpPr>
              <p:spPr bwMode="auto">
                <a:xfrm>
                  <a:off x="515"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4" name="Oval 1719"/>
                <p:cNvSpPr>
                  <a:spLocks noChangeAspect="1" noChangeArrowheads="1"/>
                </p:cNvSpPr>
                <p:nvPr/>
              </p:nvSpPr>
              <p:spPr bwMode="auto">
                <a:xfrm>
                  <a:off x="42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5" name="Oval 1720"/>
                <p:cNvSpPr>
                  <a:spLocks noChangeAspect="1" noChangeArrowheads="1"/>
                </p:cNvSpPr>
                <p:nvPr/>
              </p:nvSpPr>
              <p:spPr bwMode="auto">
                <a:xfrm>
                  <a:off x="331" y="220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6" name="Oval 1721"/>
                <p:cNvSpPr>
                  <a:spLocks noChangeAspect="1" noChangeArrowheads="1"/>
                </p:cNvSpPr>
                <p:nvPr/>
              </p:nvSpPr>
              <p:spPr bwMode="auto">
                <a:xfrm>
                  <a:off x="241" y="22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7" name="Oval 1722"/>
                <p:cNvSpPr>
                  <a:spLocks noChangeAspect="1" noChangeArrowheads="1"/>
                </p:cNvSpPr>
                <p:nvPr/>
              </p:nvSpPr>
              <p:spPr bwMode="auto">
                <a:xfrm>
                  <a:off x="149" y="22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8" name="Oval 1723"/>
                <p:cNvSpPr>
                  <a:spLocks noChangeAspect="1" noChangeArrowheads="1"/>
                </p:cNvSpPr>
                <p:nvPr/>
              </p:nvSpPr>
              <p:spPr bwMode="auto">
                <a:xfrm>
                  <a:off x="63" y="229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509" name="Oval 1724"/>
                <p:cNvSpPr>
                  <a:spLocks noChangeAspect="1" noChangeArrowheads="1"/>
                </p:cNvSpPr>
                <p:nvPr/>
              </p:nvSpPr>
              <p:spPr bwMode="auto">
                <a:xfrm>
                  <a:off x="-2" y="23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nvGrpSpPr>
              <p:cNvPr id="2383" name="Group 416"/>
              <p:cNvGrpSpPr>
                <a:grpSpLocks/>
              </p:cNvGrpSpPr>
              <p:nvPr/>
            </p:nvGrpSpPr>
            <p:grpSpPr bwMode="auto">
              <a:xfrm>
                <a:off x="-30" y="1264"/>
                <a:ext cx="6289" cy="728"/>
                <a:chOff x="-2" y="1713"/>
                <a:chExt cx="6240" cy="728"/>
              </a:xfrm>
            </p:grpSpPr>
            <p:sp>
              <p:nvSpPr>
                <p:cNvPr id="2384" name="Oval 417"/>
                <p:cNvSpPr>
                  <a:spLocks noChangeAspect="1" noChangeArrowheads="1"/>
                </p:cNvSpPr>
                <p:nvPr/>
              </p:nvSpPr>
              <p:spPr bwMode="auto">
                <a:xfrm>
                  <a:off x="6033" y="22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85" name="Oval 418"/>
                <p:cNvSpPr>
                  <a:spLocks noChangeAspect="1" noChangeArrowheads="1"/>
                </p:cNvSpPr>
                <p:nvPr/>
              </p:nvSpPr>
              <p:spPr bwMode="auto">
                <a:xfrm>
                  <a:off x="5935" y="22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86" name="Oval 419"/>
                <p:cNvSpPr>
                  <a:spLocks noChangeAspect="1" noChangeArrowheads="1"/>
                </p:cNvSpPr>
                <p:nvPr/>
              </p:nvSpPr>
              <p:spPr bwMode="auto">
                <a:xfrm>
                  <a:off x="5833" y="22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87" name="Oval 420"/>
                <p:cNvSpPr>
                  <a:spLocks noChangeAspect="1" noChangeArrowheads="1"/>
                </p:cNvSpPr>
                <p:nvPr/>
              </p:nvSpPr>
              <p:spPr bwMode="auto">
                <a:xfrm>
                  <a:off x="573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88" name="Oval 421"/>
                <p:cNvSpPr>
                  <a:spLocks noChangeAspect="1" noChangeArrowheads="1"/>
                </p:cNvSpPr>
                <p:nvPr/>
              </p:nvSpPr>
              <p:spPr bwMode="auto">
                <a:xfrm>
                  <a:off x="5629"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89" name="Oval 422"/>
                <p:cNvSpPr>
                  <a:spLocks noChangeAspect="1" noChangeArrowheads="1"/>
                </p:cNvSpPr>
                <p:nvPr/>
              </p:nvSpPr>
              <p:spPr bwMode="auto">
                <a:xfrm>
                  <a:off x="5525" y="21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0" name="Oval 423"/>
                <p:cNvSpPr>
                  <a:spLocks noChangeAspect="1" noChangeArrowheads="1"/>
                </p:cNvSpPr>
                <p:nvPr/>
              </p:nvSpPr>
              <p:spPr bwMode="auto">
                <a:xfrm>
                  <a:off x="5417" y="20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1" name="Oval 424"/>
                <p:cNvSpPr>
                  <a:spLocks noChangeAspect="1" noChangeArrowheads="1"/>
                </p:cNvSpPr>
                <p:nvPr/>
              </p:nvSpPr>
              <p:spPr bwMode="auto">
                <a:xfrm>
                  <a:off x="5313" y="20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2" name="Oval 425"/>
                <p:cNvSpPr>
                  <a:spLocks noChangeAspect="1" noChangeArrowheads="1"/>
                </p:cNvSpPr>
                <p:nvPr/>
              </p:nvSpPr>
              <p:spPr bwMode="auto">
                <a:xfrm>
                  <a:off x="6129" y="23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3" name="Oval 426"/>
                <p:cNvSpPr>
                  <a:spLocks noChangeAspect="1" noChangeArrowheads="1"/>
                </p:cNvSpPr>
                <p:nvPr/>
              </p:nvSpPr>
              <p:spPr bwMode="auto">
                <a:xfrm>
                  <a:off x="5209" y="202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4" name="Oval 427"/>
                <p:cNvSpPr>
                  <a:spLocks noChangeAspect="1" noChangeArrowheads="1"/>
                </p:cNvSpPr>
                <p:nvPr/>
              </p:nvSpPr>
              <p:spPr bwMode="auto">
                <a:xfrm>
                  <a:off x="5115" y="19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5" name="Oval 428"/>
                <p:cNvSpPr>
                  <a:spLocks noChangeAspect="1" noChangeArrowheads="1"/>
                </p:cNvSpPr>
                <p:nvPr/>
              </p:nvSpPr>
              <p:spPr bwMode="auto">
                <a:xfrm>
                  <a:off x="5013" y="19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6" name="Oval 429"/>
                <p:cNvSpPr>
                  <a:spLocks noChangeAspect="1" noChangeArrowheads="1"/>
                </p:cNvSpPr>
                <p:nvPr/>
              </p:nvSpPr>
              <p:spPr bwMode="auto">
                <a:xfrm>
                  <a:off x="4909" y="194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7" name="Oval 430"/>
                <p:cNvSpPr>
                  <a:spLocks noChangeAspect="1" noChangeArrowheads="1"/>
                </p:cNvSpPr>
                <p:nvPr/>
              </p:nvSpPr>
              <p:spPr bwMode="auto">
                <a:xfrm>
                  <a:off x="4809" y="19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8" name="Oval 431"/>
                <p:cNvSpPr>
                  <a:spLocks noChangeAspect="1" noChangeArrowheads="1"/>
                </p:cNvSpPr>
                <p:nvPr/>
              </p:nvSpPr>
              <p:spPr bwMode="auto">
                <a:xfrm>
                  <a:off x="4707" y="19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99" name="Oval 432"/>
                <p:cNvSpPr>
                  <a:spLocks noChangeAspect="1" noChangeArrowheads="1"/>
                </p:cNvSpPr>
                <p:nvPr/>
              </p:nvSpPr>
              <p:spPr bwMode="auto">
                <a:xfrm>
                  <a:off x="4609"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0" name="Oval 433"/>
                <p:cNvSpPr>
                  <a:spLocks noChangeAspect="1" noChangeArrowheads="1"/>
                </p:cNvSpPr>
                <p:nvPr/>
              </p:nvSpPr>
              <p:spPr bwMode="auto">
                <a:xfrm>
                  <a:off x="4509" y="185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1" name="Oval 434"/>
                <p:cNvSpPr>
                  <a:spLocks noChangeAspect="1" noChangeArrowheads="1"/>
                </p:cNvSpPr>
                <p:nvPr/>
              </p:nvSpPr>
              <p:spPr bwMode="auto">
                <a:xfrm>
                  <a:off x="4409" y="183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2" name="Oval 435"/>
                <p:cNvSpPr>
                  <a:spLocks noChangeAspect="1" noChangeArrowheads="1"/>
                </p:cNvSpPr>
                <p:nvPr/>
              </p:nvSpPr>
              <p:spPr bwMode="auto">
                <a:xfrm>
                  <a:off x="4307" y="18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3" name="Oval 436"/>
                <p:cNvSpPr>
                  <a:spLocks noChangeAspect="1" noChangeArrowheads="1"/>
                </p:cNvSpPr>
                <p:nvPr/>
              </p:nvSpPr>
              <p:spPr bwMode="auto">
                <a:xfrm>
                  <a:off x="4209" y="180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4" name="Oval 437"/>
                <p:cNvSpPr>
                  <a:spLocks noChangeAspect="1" noChangeArrowheads="1"/>
                </p:cNvSpPr>
                <p:nvPr/>
              </p:nvSpPr>
              <p:spPr bwMode="auto">
                <a:xfrm>
                  <a:off x="4107" y="178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5" name="Oval 438"/>
                <p:cNvSpPr>
                  <a:spLocks noChangeAspect="1" noChangeArrowheads="1"/>
                </p:cNvSpPr>
                <p:nvPr/>
              </p:nvSpPr>
              <p:spPr bwMode="auto">
                <a:xfrm>
                  <a:off x="4003" y="17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6" name="Oval 439"/>
                <p:cNvSpPr>
                  <a:spLocks noChangeAspect="1" noChangeArrowheads="1"/>
                </p:cNvSpPr>
                <p:nvPr/>
              </p:nvSpPr>
              <p:spPr bwMode="auto">
                <a:xfrm>
                  <a:off x="3901" y="17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7" name="Oval 440"/>
                <p:cNvSpPr>
                  <a:spLocks noChangeAspect="1" noChangeArrowheads="1"/>
                </p:cNvSpPr>
                <p:nvPr/>
              </p:nvSpPr>
              <p:spPr bwMode="auto">
                <a:xfrm>
                  <a:off x="3797" y="175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8" name="Oval 441"/>
                <p:cNvSpPr>
                  <a:spLocks noChangeAspect="1" noChangeArrowheads="1"/>
                </p:cNvSpPr>
                <p:nvPr/>
              </p:nvSpPr>
              <p:spPr bwMode="auto">
                <a:xfrm>
                  <a:off x="3693" y="174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09" name="Oval 442"/>
                <p:cNvSpPr>
                  <a:spLocks noChangeAspect="1" noChangeArrowheads="1"/>
                </p:cNvSpPr>
                <p:nvPr/>
              </p:nvSpPr>
              <p:spPr bwMode="auto">
                <a:xfrm>
                  <a:off x="3589" y="173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0" name="Oval 443"/>
                <p:cNvSpPr>
                  <a:spLocks noChangeAspect="1" noChangeArrowheads="1"/>
                </p:cNvSpPr>
                <p:nvPr/>
              </p:nvSpPr>
              <p:spPr bwMode="auto">
                <a:xfrm>
                  <a:off x="3487" y="172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1" name="Oval 444"/>
                <p:cNvSpPr>
                  <a:spLocks noChangeAspect="1" noChangeArrowheads="1"/>
                </p:cNvSpPr>
                <p:nvPr/>
              </p:nvSpPr>
              <p:spPr bwMode="auto">
                <a:xfrm>
                  <a:off x="3383" y="17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2" name="Oval 445"/>
                <p:cNvSpPr>
                  <a:spLocks noChangeAspect="1" noChangeArrowheads="1"/>
                </p:cNvSpPr>
                <p:nvPr/>
              </p:nvSpPr>
              <p:spPr bwMode="auto">
                <a:xfrm>
                  <a:off x="3285" y="171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3" name="Oval 446"/>
                <p:cNvSpPr>
                  <a:spLocks noChangeAspect="1" noChangeArrowheads="1"/>
                </p:cNvSpPr>
                <p:nvPr/>
              </p:nvSpPr>
              <p:spPr bwMode="auto">
                <a:xfrm>
                  <a:off x="3181" y="171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4" name="Oval 447"/>
                <p:cNvSpPr>
                  <a:spLocks noChangeAspect="1" noChangeArrowheads="1"/>
                </p:cNvSpPr>
                <p:nvPr/>
              </p:nvSpPr>
              <p:spPr bwMode="auto">
                <a:xfrm>
                  <a:off x="3079" y="17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5" name="Oval 448"/>
                <p:cNvSpPr>
                  <a:spLocks noChangeAspect="1" noChangeArrowheads="1"/>
                </p:cNvSpPr>
                <p:nvPr/>
              </p:nvSpPr>
              <p:spPr bwMode="auto">
                <a:xfrm>
                  <a:off x="2977"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6" name="Oval 449"/>
                <p:cNvSpPr>
                  <a:spLocks noChangeAspect="1" noChangeArrowheads="1"/>
                </p:cNvSpPr>
                <p:nvPr/>
              </p:nvSpPr>
              <p:spPr bwMode="auto">
                <a:xfrm>
                  <a:off x="2875" y="171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7" name="Oval 450"/>
                <p:cNvSpPr>
                  <a:spLocks noChangeAspect="1" noChangeArrowheads="1"/>
                </p:cNvSpPr>
                <p:nvPr/>
              </p:nvSpPr>
              <p:spPr bwMode="auto">
                <a:xfrm>
                  <a:off x="2771" y="17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8" name="Oval 451"/>
                <p:cNvSpPr>
                  <a:spLocks noChangeAspect="1" noChangeArrowheads="1"/>
                </p:cNvSpPr>
                <p:nvPr/>
              </p:nvSpPr>
              <p:spPr bwMode="auto">
                <a:xfrm>
                  <a:off x="2667" y="172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19" name="Oval 452"/>
                <p:cNvSpPr>
                  <a:spLocks noChangeAspect="1" noChangeArrowheads="1"/>
                </p:cNvSpPr>
                <p:nvPr/>
              </p:nvSpPr>
              <p:spPr bwMode="auto">
                <a:xfrm>
                  <a:off x="2565" y="17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0" name="Oval 453"/>
                <p:cNvSpPr>
                  <a:spLocks noChangeAspect="1" noChangeArrowheads="1"/>
                </p:cNvSpPr>
                <p:nvPr/>
              </p:nvSpPr>
              <p:spPr bwMode="auto">
                <a:xfrm>
                  <a:off x="2461" y="174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1" name="Oval 454"/>
                <p:cNvSpPr>
                  <a:spLocks noChangeAspect="1" noChangeArrowheads="1"/>
                </p:cNvSpPr>
                <p:nvPr/>
              </p:nvSpPr>
              <p:spPr bwMode="auto">
                <a:xfrm>
                  <a:off x="2359" y="175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2" name="Oval 455"/>
                <p:cNvSpPr>
                  <a:spLocks noChangeAspect="1" noChangeArrowheads="1"/>
                </p:cNvSpPr>
                <p:nvPr/>
              </p:nvSpPr>
              <p:spPr bwMode="auto">
                <a:xfrm>
                  <a:off x="2257" y="176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3" name="Oval 456"/>
                <p:cNvSpPr>
                  <a:spLocks noChangeAspect="1" noChangeArrowheads="1"/>
                </p:cNvSpPr>
                <p:nvPr/>
              </p:nvSpPr>
              <p:spPr bwMode="auto">
                <a:xfrm>
                  <a:off x="2155" y="17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4" name="Oval 457"/>
                <p:cNvSpPr>
                  <a:spLocks noChangeAspect="1" noChangeArrowheads="1"/>
                </p:cNvSpPr>
                <p:nvPr/>
              </p:nvSpPr>
              <p:spPr bwMode="auto">
                <a:xfrm>
                  <a:off x="2057" y="17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5" name="Oval 458"/>
                <p:cNvSpPr>
                  <a:spLocks noChangeAspect="1" noChangeArrowheads="1"/>
                </p:cNvSpPr>
                <p:nvPr/>
              </p:nvSpPr>
              <p:spPr bwMode="auto">
                <a:xfrm>
                  <a:off x="1957" y="180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6" name="Oval 459"/>
                <p:cNvSpPr>
                  <a:spLocks noChangeAspect="1" noChangeArrowheads="1"/>
                </p:cNvSpPr>
                <p:nvPr/>
              </p:nvSpPr>
              <p:spPr bwMode="auto">
                <a:xfrm>
                  <a:off x="1861" y="18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7" name="Oval 460"/>
                <p:cNvSpPr>
                  <a:spLocks noChangeAspect="1" noChangeArrowheads="1"/>
                </p:cNvSpPr>
                <p:nvPr/>
              </p:nvSpPr>
              <p:spPr bwMode="auto">
                <a:xfrm>
                  <a:off x="1765" y="183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8" name="Oval 461"/>
                <p:cNvSpPr>
                  <a:spLocks noChangeAspect="1" noChangeArrowheads="1"/>
                </p:cNvSpPr>
                <p:nvPr/>
              </p:nvSpPr>
              <p:spPr bwMode="auto">
                <a:xfrm>
                  <a:off x="1665" y="185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29" name="Oval 462"/>
                <p:cNvSpPr>
                  <a:spLocks noChangeAspect="1" noChangeArrowheads="1"/>
                </p:cNvSpPr>
                <p:nvPr/>
              </p:nvSpPr>
              <p:spPr bwMode="auto">
                <a:xfrm>
                  <a:off x="1565" y="187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0" name="Oval 463"/>
                <p:cNvSpPr>
                  <a:spLocks noChangeAspect="1" noChangeArrowheads="1"/>
                </p:cNvSpPr>
                <p:nvPr/>
              </p:nvSpPr>
              <p:spPr bwMode="auto">
                <a:xfrm>
                  <a:off x="1465" y="189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1" name="Oval 464"/>
                <p:cNvSpPr>
                  <a:spLocks noChangeAspect="1" noChangeArrowheads="1"/>
                </p:cNvSpPr>
                <p:nvPr/>
              </p:nvSpPr>
              <p:spPr bwMode="auto">
                <a:xfrm>
                  <a:off x="1369" y="19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2" name="Oval 465"/>
                <p:cNvSpPr>
                  <a:spLocks noChangeAspect="1" noChangeArrowheads="1"/>
                </p:cNvSpPr>
                <p:nvPr/>
              </p:nvSpPr>
              <p:spPr bwMode="auto">
                <a:xfrm>
                  <a:off x="1275" y="19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3" name="Oval 466"/>
                <p:cNvSpPr>
                  <a:spLocks noChangeAspect="1" noChangeArrowheads="1"/>
                </p:cNvSpPr>
                <p:nvPr/>
              </p:nvSpPr>
              <p:spPr bwMode="auto">
                <a:xfrm>
                  <a:off x="1179" y="19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4" name="Oval 467"/>
                <p:cNvSpPr>
                  <a:spLocks noChangeAspect="1" noChangeArrowheads="1"/>
                </p:cNvSpPr>
                <p:nvPr/>
              </p:nvSpPr>
              <p:spPr bwMode="auto">
                <a:xfrm>
                  <a:off x="1083" y="199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5" name="Oval 468"/>
                <p:cNvSpPr>
                  <a:spLocks noChangeAspect="1" noChangeArrowheads="1"/>
                </p:cNvSpPr>
                <p:nvPr/>
              </p:nvSpPr>
              <p:spPr bwMode="auto">
                <a:xfrm>
                  <a:off x="985" y="201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6" name="Oval 469"/>
                <p:cNvSpPr>
                  <a:spLocks noChangeAspect="1" noChangeArrowheads="1"/>
                </p:cNvSpPr>
                <p:nvPr/>
              </p:nvSpPr>
              <p:spPr bwMode="auto">
                <a:xfrm>
                  <a:off x="889" y="204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7" name="Oval 470"/>
                <p:cNvSpPr>
                  <a:spLocks noChangeAspect="1" noChangeArrowheads="1"/>
                </p:cNvSpPr>
                <p:nvPr/>
              </p:nvSpPr>
              <p:spPr bwMode="auto">
                <a:xfrm>
                  <a:off x="797" y="207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8" name="Oval 471"/>
                <p:cNvSpPr>
                  <a:spLocks noChangeAspect="1" noChangeArrowheads="1"/>
                </p:cNvSpPr>
                <p:nvPr/>
              </p:nvSpPr>
              <p:spPr bwMode="auto">
                <a:xfrm>
                  <a:off x="699" y="209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39" name="Oval 472"/>
                <p:cNvSpPr>
                  <a:spLocks noChangeAspect="1" noChangeArrowheads="1"/>
                </p:cNvSpPr>
                <p:nvPr/>
              </p:nvSpPr>
              <p:spPr bwMode="auto">
                <a:xfrm>
                  <a:off x="609" y="212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0" name="Oval 473"/>
                <p:cNvSpPr>
                  <a:spLocks noChangeAspect="1" noChangeArrowheads="1"/>
                </p:cNvSpPr>
                <p:nvPr/>
              </p:nvSpPr>
              <p:spPr bwMode="auto">
                <a:xfrm>
                  <a:off x="515" y="214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1" name="Oval 474"/>
                <p:cNvSpPr>
                  <a:spLocks noChangeAspect="1" noChangeArrowheads="1"/>
                </p:cNvSpPr>
                <p:nvPr/>
              </p:nvSpPr>
              <p:spPr bwMode="auto">
                <a:xfrm>
                  <a:off x="423" y="2181"/>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2" name="Oval 475"/>
                <p:cNvSpPr>
                  <a:spLocks noChangeAspect="1" noChangeArrowheads="1"/>
                </p:cNvSpPr>
                <p:nvPr/>
              </p:nvSpPr>
              <p:spPr bwMode="auto">
                <a:xfrm>
                  <a:off x="331" y="2209"/>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3" name="Oval 476"/>
                <p:cNvSpPr>
                  <a:spLocks noChangeAspect="1" noChangeArrowheads="1"/>
                </p:cNvSpPr>
                <p:nvPr/>
              </p:nvSpPr>
              <p:spPr bwMode="auto">
                <a:xfrm>
                  <a:off x="241" y="223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4" name="Oval 477"/>
                <p:cNvSpPr>
                  <a:spLocks noChangeAspect="1" noChangeArrowheads="1"/>
                </p:cNvSpPr>
                <p:nvPr/>
              </p:nvSpPr>
              <p:spPr bwMode="auto">
                <a:xfrm>
                  <a:off x="149" y="2263"/>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5" name="Oval 478"/>
                <p:cNvSpPr>
                  <a:spLocks noChangeAspect="1" noChangeArrowheads="1"/>
                </p:cNvSpPr>
                <p:nvPr/>
              </p:nvSpPr>
              <p:spPr bwMode="auto">
                <a:xfrm>
                  <a:off x="63" y="2297"/>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446" name="Oval 479"/>
                <p:cNvSpPr>
                  <a:spLocks noChangeAspect="1" noChangeArrowheads="1"/>
                </p:cNvSpPr>
                <p:nvPr/>
              </p:nvSpPr>
              <p:spPr bwMode="auto">
                <a:xfrm>
                  <a:off x="-2" y="2325"/>
                  <a:ext cx="109" cy="114"/>
                </a:xfrm>
                <a:prstGeom prst="ellipse">
                  <a:avLst/>
                </a:prstGeom>
                <a:gradFill rotWithShape="1">
                  <a:gsLst>
                    <a:gs pos="0">
                      <a:srgbClr val="37AEFF"/>
                    </a:gs>
                    <a:gs pos="100000">
                      <a:srgbClr val="0D2A3E"/>
                    </a:gs>
                  </a:gsLst>
                  <a:path path="shape">
                    <a:fillToRect l="50000" t="50000" r="50000" b="50000"/>
                  </a:path>
                </a:gradFill>
                <a:ln w="9525">
                  <a:solidFill>
                    <a:schemeClr val="tx1"/>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grpSp>
      </p:grpSp>
      <p:sp>
        <p:nvSpPr>
          <p:cNvPr id="2126" name="Freeform 1580"/>
          <p:cNvSpPr>
            <a:spLocks/>
          </p:cNvSpPr>
          <p:nvPr/>
        </p:nvSpPr>
        <p:spPr bwMode="auto">
          <a:xfrm>
            <a:off x="6279720" y="2368750"/>
            <a:ext cx="2022879" cy="700514"/>
          </a:xfrm>
          <a:custGeom>
            <a:avLst/>
            <a:gdLst>
              <a:gd name="T0" fmla="*/ 2147483647 w 1380"/>
              <a:gd name="T1" fmla="*/ 2147483647 h 776"/>
              <a:gd name="T2" fmla="*/ 0 w 1380"/>
              <a:gd name="T3" fmla="*/ 2147483647 h 776"/>
              <a:gd name="T4" fmla="*/ 0 60000 65536"/>
              <a:gd name="T5" fmla="*/ 0 60000 65536"/>
              <a:gd name="T6" fmla="*/ 0 w 1380"/>
              <a:gd name="T7" fmla="*/ 0 h 776"/>
              <a:gd name="T8" fmla="*/ 1380 w 1380"/>
              <a:gd name="T9" fmla="*/ 776 h 776"/>
            </a:gdLst>
            <a:ahLst/>
            <a:cxnLst>
              <a:cxn ang="T4">
                <a:pos x="T0" y="T1"/>
              </a:cxn>
              <a:cxn ang="T5">
                <a:pos x="T2" y="T3"/>
              </a:cxn>
            </a:cxnLst>
            <a:rect l="T6" t="T7" r="T8" b="T9"/>
            <a:pathLst>
              <a:path w="1380" h="776">
                <a:moveTo>
                  <a:pt x="1380" y="776"/>
                </a:moveTo>
                <a:cubicBezTo>
                  <a:pt x="1000" y="0"/>
                  <a:pt x="372" y="148"/>
                  <a:pt x="0" y="346"/>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127" name="Group 2020"/>
          <p:cNvGrpSpPr>
            <a:grpSpLocks/>
          </p:cNvGrpSpPr>
          <p:nvPr/>
        </p:nvGrpSpPr>
        <p:grpSpPr bwMode="auto">
          <a:xfrm rot="-1465921">
            <a:off x="745971" y="414381"/>
            <a:ext cx="867786" cy="333106"/>
            <a:chOff x="642" y="2449"/>
            <a:chExt cx="592" cy="369"/>
          </a:xfrm>
        </p:grpSpPr>
        <p:grpSp>
          <p:nvGrpSpPr>
            <p:cNvPr id="2373" name="Group 2016"/>
            <p:cNvGrpSpPr>
              <a:grpSpLocks/>
            </p:cNvGrpSpPr>
            <p:nvPr/>
          </p:nvGrpSpPr>
          <p:grpSpPr bwMode="auto">
            <a:xfrm flipV="1">
              <a:off x="671" y="2472"/>
              <a:ext cx="486" cy="346"/>
              <a:chOff x="3000" y="6834"/>
              <a:chExt cx="786" cy="540"/>
            </a:xfrm>
          </p:grpSpPr>
          <p:sp>
            <p:nvSpPr>
              <p:cNvPr id="2375" name="Freeform 2017"/>
              <p:cNvSpPr>
                <a:spLocks/>
              </p:cNvSpPr>
              <p:nvPr/>
            </p:nvSpPr>
            <p:spPr bwMode="auto">
              <a:xfrm>
                <a:off x="3000" y="6834"/>
                <a:ext cx="786" cy="540"/>
              </a:xfrm>
              <a:custGeom>
                <a:avLst/>
                <a:gdLst>
                  <a:gd name="T0" fmla="*/ 426 w 786"/>
                  <a:gd name="T1" fmla="*/ 108 h 540"/>
                  <a:gd name="T2" fmla="*/ 96 w 786"/>
                  <a:gd name="T3" fmla="*/ 48 h 540"/>
                  <a:gd name="T4" fmla="*/ 114 w 786"/>
                  <a:gd name="T5" fmla="*/ 330 h 540"/>
                  <a:gd name="T6" fmla="*/ 426 w 786"/>
                  <a:gd name="T7" fmla="*/ 540 h 540"/>
                  <a:gd name="T8" fmla="*/ 720 w 786"/>
                  <a:gd name="T9" fmla="*/ 312 h 540"/>
                  <a:gd name="T10" fmla="*/ 726 w 786"/>
                  <a:gd name="T11" fmla="*/ 48 h 540"/>
                  <a:gd name="T12" fmla="*/ 426 w 786"/>
                  <a:gd name="T13" fmla="*/ 108 h 540"/>
                  <a:gd name="T14" fmla="*/ 0 60000 65536"/>
                  <a:gd name="T15" fmla="*/ 0 60000 65536"/>
                  <a:gd name="T16" fmla="*/ 0 60000 65536"/>
                  <a:gd name="T17" fmla="*/ 0 60000 65536"/>
                  <a:gd name="T18" fmla="*/ 0 60000 65536"/>
                  <a:gd name="T19" fmla="*/ 0 60000 65536"/>
                  <a:gd name="T20" fmla="*/ 0 60000 65536"/>
                  <a:gd name="T21" fmla="*/ 0 w 786"/>
                  <a:gd name="T22" fmla="*/ 0 h 540"/>
                  <a:gd name="T23" fmla="*/ 786 w 786"/>
                  <a:gd name="T24" fmla="*/ 540 h 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540">
                    <a:moveTo>
                      <a:pt x="426" y="108"/>
                    </a:moveTo>
                    <a:cubicBezTo>
                      <a:pt x="96" y="114"/>
                      <a:pt x="192" y="0"/>
                      <a:pt x="96" y="48"/>
                    </a:cubicBezTo>
                    <a:cubicBezTo>
                      <a:pt x="0" y="96"/>
                      <a:pt x="58" y="247"/>
                      <a:pt x="114" y="330"/>
                    </a:cubicBezTo>
                    <a:cubicBezTo>
                      <a:pt x="169" y="412"/>
                      <a:pt x="150" y="540"/>
                      <a:pt x="426" y="540"/>
                    </a:cubicBezTo>
                    <a:cubicBezTo>
                      <a:pt x="702" y="540"/>
                      <a:pt x="670" y="394"/>
                      <a:pt x="720" y="312"/>
                    </a:cubicBezTo>
                    <a:cubicBezTo>
                      <a:pt x="770" y="230"/>
                      <a:pt x="786" y="84"/>
                      <a:pt x="726" y="48"/>
                    </a:cubicBezTo>
                    <a:cubicBezTo>
                      <a:pt x="666" y="12"/>
                      <a:pt x="756" y="102"/>
                      <a:pt x="426" y="108"/>
                    </a:cubicBezTo>
                    <a:close/>
                  </a:path>
                </a:pathLst>
              </a:custGeom>
              <a:gradFill rotWithShape="1">
                <a:gsLst>
                  <a:gs pos="0">
                    <a:srgbClr val="A95EF4"/>
                  </a:gs>
                  <a:gs pos="100000">
                    <a:srgbClr val="DCBEFA"/>
                  </a:gs>
                </a:gsLst>
                <a:lin ang="2700000" scaled="1"/>
              </a:gradFill>
              <a:ln w="9525">
                <a:solidFill>
                  <a:schemeClr val="tx1"/>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376" name="Oval 2018"/>
              <p:cNvSpPr>
                <a:spLocks noChangeArrowheads="1"/>
              </p:cNvSpPr>
              <p:nvPr/>
            </p:nvSpPr>
            <p:spPr bwMode="auto">
              <a:xfrm rot="-592639">
                <a:off x="3377" y="7212"/>
                <a:ext cx="243" cy="109"/>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374" name="Text Box 2019"/>
            <p:cNvSpPr txBox="1">
              <a:spLocks noChangeArrowheads="1"/>
            </p:cNvSpPr>
            <p:nvPr/>
          </p:nvSpPr>
          <p:spPr bwMode="auto">
            <a:xfrm>
              <a:off x="642" y="2449"/>
              <a:ext cx="59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FasL</a:t>
              </a:r>
            </a:p>
          </p:txBody>
        </p:sp>
      </p:grpSp>
      <p:grpSp>
        <p:nvGrpSpPr>
          <p:cNvPr id="2128" name="Group 2022"/>
          <p:cNvGrpSpPr>
            <a:grpSpLocks/>
          </p:cNvGrpSpPr>
          <p:nvPr/>
        </p:nvGrpSpPr>
        <p:grpSpPr bwMode="auto">
          <a:xfrm>
            <a:off x="1084734" y="619270"/>
            <a:ext cx="735859" cy="1069729"/>
            <a:chOff x="740" y="686"/>
            <a:chExt cx="502" cy="1185"/>
          </a:xfrm>
        </p:grpSpPr>
        <p:sp>
          <p:nvSpPr>
            <p:cNvPr id="2371" name="Freeform 1967"/>
            <p:cNvSpPr>
              <a:spLocks/>
            </p:cNvSpPr>
            <p:nvPr/>
          </p:nvSpPr>
          <p:spPr bwMode="auto">
            <a:xfrm rot="-980743">
              <a:off x="740" y="686"/>
              <a:ext cx="502" cy="1185"/>
            </a:xfrm>
            <a:custGeom>
              <a:avLst/>
              <a:gdLst>
                <a:gd name="T0" fmla="*/ 139 w 640"/>
                <a:gd name="T1" fmla="*/ 447 h 1042"/>
                <a:gd name="T2" fmla="*/ 62 w 640"/>
                <a:gd name="T3" fmla="*/ 76 h 1042"/>
                <a:gd name="T4" fmla="*/ 13 w 640"/>
                <a:gd name="T5" fmla="*/ 197 h 1042"/>
                <a:gd name="T6" fmla="*/ 144 w 640"/>
                <a:gd name="T7" fmla="*/ 658 h 1042"/>
                <a:gd name="T8" fmla="*/ 138 w 640"/>
                <a:gd name="T9" fmla="*/ 1408 h 1042"/>
                <a:gd name="T10" fmla="*/ 220 w 640"/>
                <a:gd name="T11" fmla="*/ 1401 h 1042"/>
                <a:gd name="T12" fmla="*/ 198 w 640"/>
                <a:gd name="T13" fmla="*/ 671 h 1042"/>
                <a:gd name="T14" fmla="*/ 301 w 640"/>
                <a:gd name="T15" fmla="*/ 142 h 1042"/>
                <a:gd name="T16" fmla="*/ 245 w 640"/>
                <a:gd name="T17" fmla="*/ 64 h 1042"/>
                <a:gd name="T18" fmla="*/ 184 w 640"/>
                <a:gd name="T19" fmla="*/ 527 h 1042"/>
                <a:gd name="T20" fmla="*/ 139 w 640"/>
                <a:gd name="T21" fmla="*/ 447 h 10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
                <a:gd name="T34" fmla="*/ 0 h 1042"/>
                <a:gd name="T35" fmla="*/ 640 w 640"/>
                <a:gd name="T36" fmla="*/ 1042 h 10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 h="1042">
                  <a:moveTo>
                    <a:pt x="288" y="304"/>
                  </a:moveTo>
                  <a:cubicBezTo>
                    <a:pt x="254" y="229"/>
                    <a:pt x="172" y="80"/>
                    <a:pt x="129" y="52"/>
                  </a:cubicBezTo>
                  <a:cubicBezTo>
                    <a:pt x="86" y="24"/>
                    <a:pt x="0" y="68"/>
                    <a:pt x="28" y="134"/>
                  </a:cubicBezTo>
                  <a:cubicBezTo>
                    <a:pt x="56" y="200"/>
                    <a:pt x="254" y="311"/>
                    <a:pt x="297" y="448"/>
                  </a:cubicBezTo>
                  <a:cubicBezTo>
                    <a:pt x="340" y="585"/>
                    <a:pt x="258" y="874"/>
                    <a:pt x="285" y="958"/>
                  </a:cubicBezTo>
                  <a:cubicBezTo>
                    <a:pt x="312" y="1042"/>
                    <a:pt x="436" y="1036"/>
                    <a:pt x="457" y="952"/>
                  </a:cubicBezTo>
                  <a:cubicBezTo>
                    <a:pt x="478" y="868"/>
                    <a:pt x="383" y="598"/>
                    <a:pt x="411" y="456"/>
                  </a:cubicBezTo>
                  <a:cubicBezTo>
                    <a:pt x="439" y="314"/>
                    <a:pt x="608" y="166"/>
                    <a:pt x="624" y="97"/>
                  </a:cubicBezTo>
                  <a:cubicBezTo>
                    <a:pt x="640" y="28"/>
                    <a:pt x="547" y="0"/>
                    <a:pt x="507" y="43"/>
                  </a:cubicBezTo>
                  <a:cubicBezTo>
                    <a:pt x="467" y="86"/>
                    <a:pt x="418" y="314"/>
                    <a:pt x="381" y="358"/>
                  </a:cubicBezTo>
                  <a:cubicBezTo>
                    <a:pt x="344" y="402"/>
                    <a:pt x="322" y="379"/>
                    <a:pt x="288" y="304"/>
                  </a:cubicBezTo>
                  <a:close/>
                </a:path>
              </a:pathLst>
            </a:custGeom>
            <a:gradFill rotWithShape="0">
              <a:gsLst>
                <a:gs pos="0">
                  <a:srgbClr val="FF9900"/>
                </a:gs>
                <a:gs pos="50000">
                  <a:srgbClr val="FF0000"/>
                </a:gs>
                <a:gs pos="100000">
                  <a:srgbClr val="FF9900"/>
                </a:gs>
              </a:gsLst>
              <a:lin ang="0" scaled="1"/>
            </a:gradFill>
            <a:ln>
              <a:noFill/>
            </a:ln>
            <a:effectLst>
              <a:prstShdw prst="shdw17" dist="17961" dir="2700000">
                <a:srgbClr val="995C00"/>
              </a:prstShdw>
            </a:effectLst>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372" name="Text Box 2021"/>
            <p:cNvSpPr txBox="1">
              <a:spLocks noChangeArrowheads="1"/>
            </p:cNvSpPr>
            <p:nvPr/>
          </p:nvSpPr>
          <p:spPr bwMode="auto">
            <a:xfrm rot="20706129">
              <a:off x="952" y="1026"/>
              <a:ext cx="210"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Fas</a:t>
              </a:r>
            </a:p>
          </p:txBody>
        </p:sp>
      </p:grpSp>
      <p:grpSp>
        <p:nvGrpSpPr>
          <p:cNvPr id="2129" name="Group 2041"/>
          <p:cNvGrpSpPr>
            <a:grpSpLocks/>
          </p:cNvGrpSpPr>
          <p:nvPr/>
        </p:nvGrpSpPr>
        <p:grpSpPr bwMode="auto">
          <a:xfrm>
            <a:off x="1672542" y="2900453"/>
            <a:ext cx="718269" cy="287969"/>
            <a:chOff x="1141" y="3213"/>
            <a:chExt cx="490" cy="319"/>
          </a:xfrm>
        </p:grpSpPr>
        <p:grpSp>
          <p:nvGrpSpPr>
            <p:cNvPr id="2367" name="Group 1991"/>
            <p:cNvGrpSpPr>
              <a:grpSpLocks/>
            </p:cNvGrpSpPr>
            <p:nvPr/>
          </p:nvGrpSpPr>
          <p:grpSpPr bwMode="auto">
            <a:xfrm>
              <a:off x="1141" y="3213"/>
              <a:ext cx="490" cy="319"/>
              <a:chOff x="4264" y="6050"/>
              <a:chExt cx="852" cy="518"/>
            </a:xfrm>
          </p:grpSpPr>
          <p:sp>
            <p:nvSpPr>
              <p:cNvPr id="2369" name="Freeform 1992"/>
              <p:cNvSpPr>
                <a:spLocks/>
              </p:cNvSpPr>
              <p:nvPr/>
            </p:nvSpPr>
            <p:spPr bwMode="auto">
              <a:xfrm>
                <a:off x="4264" y="6050"/>
                <a:ext cx="852" cy="518"/>
              </a:xfrm>
              <a:custGeom>
                <a:avLst/>
                <a:gdLst>
                  <a:gd name="T0" fmla="*/ 51 w 852"/>
                  <a:gd name="T1" fmla="*/ 34 h 518"/>
                  <a:gd name="T2" fmla="*/ 116 w 852"/>
                  <a:gd name="T3" fmla="*/ 258 h 518"/>
                  <a:gd name="T4" fmla="*/ 8 w 852"/>
                  <a:gd name="T5" fmla="*/ 442 h 518"/>
                  <a:gd name="T6" fmla="*/ 456 w 852"/>
                  <a:gd name="T7" fmla="*/ 422 h 518"/>
                  <a:gd name="T8" fmla="*/ 776 w 852"/>
                  <a:gd name="T9" fmla="*/ 482 h 518"/>
                  <a:gd name="T10" fmla="*/ 700 w 852"/>
                  <a:gd name="T11" fmla="*/ 254 h 518"/>
                  <a:gd name="T12" fmla="*/ 828 w 852"/>
                  <a:gd name="T13" fmla="*/ 30 h 518"/>
                  <a:gd name="T14" fmla="*/ 656 w 852"/>
                  <a:gd name="T15" fmla="*/ 50 h 518"/>
                  <a:gd name="T16" fmla="*/ 384 w 852"/>
                  <a:gd name="T17" fmla="*/ 82 h 518"/>
                  <a:gd name="T18" fmla="*/ 51 w 852"/>
                  <a:gd name="T19" fmla="*/ 34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518"/>
                  <a:gd name="T32" fmla="*/ 852 w 852"/>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518">
                    <a:moveTo>
                      <a:pt x="51" y="34"/>
                    </a:moveTo>
                    <a:cubicBezTo>
                      <a:pt x="112" y="122"/>
                      <a:pt x="124" y="186"/>
                      <a:pt x="116" y="258"/>
                    </a:cubicBezTo>
                    <a:cubicBezTo>
                      <a:pt x="108" y="330"/>
                      <a:pt x="0" y="430"/>
                      <a:pt x="8" y="442"/>
                    </a:cubicBezTo>
                    <a:cubicBezTo>
                      <a:pt x="50" y="479"/>
                      <a:pt x="284" y="326"/>
                      <a:pt x="456" y="422"/>
                    </a:cubicBezTo>
                    <a:cubicBezTo>
                      <a:pt x="628" y="518"/>
                      <a:pt x="708" y="514"/>
                      <a:pt x="776" y="482"/>
                    </a:cubicBezTo>
                    <a:cubicBezTo>
                      <a:pt x="852" y="422"/>
                      <a:pt x="688" y="402"/>
                      <a:pt x="700" y="254"/>
                    </a:cubicBezTo>
                    <a:cubicBezTo>
                      <a:pt x="712" y="106"/>
                      <a:pt x="844" y="54"/>
                      <a:pt x="828" y="30"/>
                    </a:cubicBezTo>
                    <a:cubicBezTo>
                      <a:pt x="812" y="6"/>
                      <a:pt x="712" y="22"/>
                      <a:pt x="656" y="50"/>
                    </a:cubicBezTo>
                    <a:cubicBezTo>
                      <a:pt x="600" y="78"/>
                      <a:pt x="504" y="146"/>
                      <a:pt x="384" y="82"/>
                    </a:cubicBezTo>
                    <a:cubicBezTo>
                      <a:pt x="264" y="18"/>
                      <a:pt x="121" y="0"/>
                      <a:pt x="51" y="34"/>
                    </a:cubicBezTo>
                    <a:close/>
                  </a:path>
                </a:pathLst>
              </a:custGeom>
              <a:gradFill rotWithShape="1">
                <a:gsLst>
                  <a:gs pos="0">
                    <a:srgbClr val="FBFF4B"/>
                  </a:gs>
                  <a:gs pos="100000">
                    <a:srgbClr val="838600"/>
                  </a:gs>
                </a:gsLst>
                <a:lin ang="2700000" scaled="1"/>
              </a:gradFill>
              <a:ln w="9525">
                <a:solidFill>
                  <a:schemeClr val="tx1"/>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370" name="Oval 1993"/>
              <p:cNvSpPr>
                <a:spLocks noChangeArrowheads="1"/>
              </p:cNvSpPr>
              <p:nvPr/>
            </p:nvSpPr>
            <p:spPr bwMode="auto">
              <a:xfrm rot="557454">
                <a:off x="4739" y="6382"/>
                <a:ext cx="243" cy="109"/>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368" name="Text Box 2040"/>
            <p:cNvSpPr txBox="1">
              <a:spLocks noChangeArrowheads="1"/>
            </p:cNvSpPr>
            <p:nvPr/>
          </p:nvSpPr>
          <p:spPr bwMode="auto">
            <a:xfrm>
              <a:off x="1164" y="3240"/>
              <a:ext cx="42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800" b="1" dirty="0">
                  <a:solidFill>
                    <a:srgbClr val="000000"/>
                  </a:solidFill>
                </a:rPr>
                <a:t>CIAP1</a:t>
              </a:r>
            </a:p>
          </p:txBody>
        </p:sp>
      </p:grpSp>
      <p:grpSp>
        <p:nvGrpSpPr>
          <p:cNvPr id="2130" name="Group 2051"/>
          <p:cNvGrpSpPr>
            <a:grpSpLocks/>
          </p:cNvGrpSpPr>
          <p:nvPr/>
        </p:nvGrpSpPr>
        <p:grpSpPr bwMode="auto">
          <a:xfrm>
            <a:off x="1741436" y="4016231"/>
            <a:ext cx="1046620" cy="290678"/>
            <a:chOff x="1764" y="4233"/>
            <a:chExt cx="714" cy="322"/>
          </a:xfrm>
        </p:grpSpPr>
        <p:grpSp>
          <p:nvGrpSpPr>
            <p:cNvPr id="2363" name="Group 2047"/>
            <p:cNvGrpSpPr>
              <a:grpSpLocks/>
            </p:cNvGrpSpPr>
            <p:nvPr/>
          </p:nvGrpSpPr>
          <p:grpSpPr bwMode="auto">
            <a:xfrm rot="203243">
              <a:off x="1874" y="4248"/>
              <a:ext cx="490" cy="307"/>
              <a:chOff x="4489" y="2452"/>
              <a:chExt cx="539" cy="338"/>
            </a:xfrm>
          </p:grpSpPr>
          <p:sp>
            <p:nvSpPr>
              <p:cNvPr id="2365" name="Freeform 2048"/>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8747AB"/>
                  </a:gs>
                  <a:gs pos="100000">
                    <a:srgbClr val="CCE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66" name="Oval 2049"/>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64" name="Text Box 2050"/>
            <p:cNvSpPr txBox="1">
              <a:spLocks noChangeArrowheads="1"/>
            </p:cNvSpPr>
            <p:nvPr/>
          </p:nvSpPr>
          <p:spPr bwMode="auto">
            <a:xfrm>
              <a:off x="1764" y="4233"/>
              <a:ext cx="71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APAF1</a:t>
              </a:r>
            </a:p>
          </p:txBody>
        </p:sp>
      </p:grpSp>
      <p:grpSp>
        <p:nvGrpSpPr>
          <p:cNvPr id="2131" name="Group 2052"/>
          <p:cNvGrpSpPr>
            <a:grpSpLocks/>
          </p:cNvGrpSpPr>
          <p:nvPr/>
        </p:nvGrpSpPr>
        <p:grpSpPr bwMode="auto">
          <a:xfrm>
            <a:off x="3043114" y="4016222"/>
            <a:ext cx="1046620" cy="285261"/>
            <a:chOff x="1764" y="4239"/>
            <a:chExt cx="714" cy="316"/>
          </a:xfrm>
        </p:grpSpPr>
        <p:grpSp>
          <p:nvGrpSpPr>
            <p:cNvPr id="2359" name="Group 2053"/>
            <p:cNvGrpSpPr>
              <a:grpSpLocks/>
            </p:cNvGrpSpPr>
            <p:nvPr/>
          </p:nvGrpSpPr>
          <p:grpSpPr bwMode="auto">
            <a:xfrm rot="203243">
              <a:off x="1874" y="4248"/>
              <a:ext cx="490" cy="307"/>
              <a:chOff x="4489" y="2452"/>
              <a:chExt cx="539" cy="338"/>
            </a:xfrm>
          </p:grpSpPr>
          <p:sp>
            <p:nvSpPr>
              <p:cNvPr id="2361" name="Freeform 2054"/>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444B01"/>
                  </a:gs>
                  <a:gs pos="100000">
                    <a:srgbClr val="FFD25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62" name="Oval 2055"/>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60" name="Text Box 2056"/>
            <p:cNvSpPr txBox="1">
              <a:spLocks noChangeArrowheads="1"/>
            </p:cNvSpPr>
            <p:nvPr/>
          </p:nvSpPr>
          <p:spPr bwMode="auto">
            <a:xfrm>
              <a:off x="1764" y="4239"/>
              <a:ext cx="71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a:solidFill>
                    <a:srgbClr val="000000"/>
                  </a:solidFill>
                </a:rPr>
                <a:t>CytoC</a:t>
              </a:r>
              <a:endParaRPr lang="en-US" b="1" dirty="0">
                <a:solidFill>
                  <a:srgbClr val="000000"/>
                </a:solidFill>
              </a:endParaRPr>
            </a:p>
          </p:txBody>
        </p:sp>
      </p:grpSp>
      <p:grpSp>
        <p:nvGrpSpPr>
          <p:cNvPr id="2132" name="Group 2066"/>
          <p:cNvGrpSpPr>
            <a:grpSpLocks/>
          </p:cNvGrpSpPr>
          <p:nvPr/>
        </p:nvGrpSpPr>
        <p:grpSpPr bwMode="auto">
          <a:xfrm>
            <a:off x="3754055" y="1626712"/>
            <a:ext cx="630317" cy="497402"/>
            <a:chOff x="2615" y="1682"/>
            <a:chExt cx="430" cy="551"/>
          </a:xfrm>
        </p:grpSpPr>
        <p:grpSp>
          <p:nvGrpSpPr>
            <p:cNvPr id="2355" name="Group 2065"/>
            <p:cNvGrpSpPr>
              <a:grpSpLocks/>
            </p:cNvGrpSpPr>
            <p:nvPr/>
          </p:nvGrpSpPr>
          <p:grpSpPr bwMode="auto">
            <a:xfrm>
              <a:off x="2615" y="1682"/>
              <a:ext cx="430" cy="251"/>
              <a:chOff x="2051" y="1856"/>
              <a:chExt cx="430" cy="251"/>
            </a:xfrm>
          </p:grpSpPr>
          <p:sp>
            <p:nvSpPr>
              <p:cNvPr id="19471" name="AutoShape 2063"/>
              <p:cNvSpPr>
                <a:spLocks noChangeArrowheads="1"/>
              </p:cNvSpPr>
              <p:nvPr/>
            </p:nvSpPr>
            <p:spPr bwMode="auto">
              <a:xfrm>
                <a:off x="2051" y="1856"/>
                <a:ext cx="430" cy="251"/>
              </a:xfrm>
              <a:prstGeom prst="octagon">
                <a:avLst>
                  <a:gd name="adj" fmla="val 30806"/>
                </a:avLst>
              </a:prstGeom>
              <a:gradFill rotWithShape="1">
                <a:gsLst>
                  <a:gs pos="0">
                    <a:schemeClr val="folHlink"/>
                  </a:gs>
                  <a:gs pos="50000">
                    <a:srgbClr val="E7FFA3"/>
                  </a:gs>
                  <a:gs pos="100000">
                    <a:schemeClr val="folHlink"/>
                  </a:gs>
                </a:gsLst>
                <a:lin ang="5400000" scaled="1"/>
              </a:gradFill>
              <a:ln w="9525" algn="ctr">
                <a:noFill/>
                <a:miter lim="800000"/>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2358" name="Oval 2064"/>
              <p:cNvSpPr>
                <a:spLocks noChangeArrowheads="1"/>
              </p:cNvSpPr>
              <p:nvPr/>
            </p:nvSpPr>
            <p:spPr bwMode="auto">
              <a:xfrm rot="-123334">
                <a:off x="2281" y="1965"/>
                <a:ext cx="174" cy="9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356" name="Text Box 2026"/>
            <p:cNvSpPr txBox="1">
              <a:spLocks noChangeArrowheads="1"/>
            </p:cNvSpPr>
            <p:nvPr/>
          </p:nvSpPr>
          <p:spPr bwMode="auto">
            <a:xfrm>
              <a:off x="2670" y="1722"/>
              <a:ext cx="336"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PKC</a:t>
              </a:r>
            </a:p>
          </p:txBody>
        </p:sp>
      </p:grpSp>
      <p:grpSp>
        <p:nvGrpSpPr>
          <p:cNvPr id="2133" name="Group 2072"/>
          <p:cNvGrpSpPr>
            <a:grpSpLocks/>
          </p:cNvGrpSpPr>
          <p:nvPr/>
        </p:nvGrpSpPr>
        <p:grpSpPr bwMode="auto">
          <a:xfrm>
            <a:off x="3438894" y="1940866"/>
            <a:ext cx="756381" cy="251861"/>
            <a:chOff x="2346" y="2150"/>
            <a:chExt cx="516" cy="279"/>
          </a:xfrm>
        </p:grpSpPr>
        <p:grpSp>
          <p:nvGrpSpPr>
            <p:cNvPr id="2351" name="Group 2068"/>
            <p:cNvGrpSpPr>
              <a:grpSpLocks/>
            </p:cNvGrpSpPr>
            <p:nvPr/>
          </p:nvGrpSpPr>
          <p:grpSpPr bwMode="auto">
            <a:xfrm>
              <a:off x="2393" y="2150"/>
              <a:ext cx="430" cy="251"/>
              <a:chOff x="2051" y="1856"/>
              <a:chExt cx="430" cy="251"/>
            </a:xfrm>
          </p:grpSpPr>
          <p:sp>
            <p:nvSpPr>
              <p:cNvPr id="2353" name="AutoShape 2069"/>
              <p:cNvSpPr>
                <a:spLocks noChangeArrowheads="1"/>
              </p:cNvSpPr>
              <p:nvPr/>
            </p:nvSpPr>
            <p:spPr bwMode="auto">
              <a:xfrm>
                <a:off x="2051" y="1856"/>
                <a:ext cx="430" cy="251"/>
              </a:xfrm>
              <a:prstGeom prst="octagon">
                <a:avLst>
                  <a:gd name="adj" fmla="val 30806"/>
                </a:avLst>
              </a:prstGeom>
              <a:gradFill rotWithShape="1">
                <a:gsLst>
                  <a:gs pos="0">
                    <a:srgbClr val="78A200"/>
                  </a:gs>
                  <a:gs pos="50000">
                    <a:srgbClr val="9DFF5B"/>
                  </a:gs>
                  <a:gs pos="100000">
                    <a:srgbClr val="78A200"/>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54" name="Oval 2070"/>
              <p:cNvSpPr>
                <a:spLocks noChangeArrowheads="1"/>
              </p:cNvSpPr>
              <p:nvPr/>
            </p:nvSpPr>
            <p:spPr bwMode="auto">
              <a:xfrm rot="-123334">
                <a:off x="2281" y="1965"/>
                <a:ext cx="174" cy="9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352" name="Text Box 2071"/>
            <p:cNvSpPr txBox="1">
              <a:spLocks noChangeArrowheads="1"/>
            </p:cNvSpPr>
            <p:nvPr/>
          </p:nvSpPr>
          <p:spPr bwMode="auto">
            <a:xfrm>
              <a:off x="2346" y="2190"/>
              <a:ext cx="51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800" b="1" dirty="0">
                  <a:solidFill>
                    <a:srgbClr val="000000"/>
                  </a:solidFill>
                </a:rPr>
                <a:t>p90RSK</a:t>
              </a:r>
            </a:p>
          </p:txBody>
        </p:sp>
      </p:grpSp>
      <p:grpSp>
        <p:nvGrpSpPr>
          <p:cNvPr id="2134" name="Group 2187"/>
          <p:cNvGrpSpPr>
            <a:grpSpLocks/>
          </p:cNvGrpSpPr>
          <p:nvPr/>
        </p:nvGrpSpPr>
        <p:grpSpPr bwMode="auto">
          <a:xfrm>
            <a:off x="4573467" y="2069050"/>
            <a:ext cx="853127" cy="318662"/>
            <a:chOff x="3060" y="2304"/>
            <a:chExt cx="582" cy="353"/>
          </a:xfrm>
        </p:grpSpPr>
        <p:grpSp>
          <p:nvGrpSpPr>
            <p:cNvPr id="2347" name="Group 2074"/>
            <p:cNvGrpSpPr>
              <a:grpSpLocks/>
            </p:cNvGrpSpPr>
            <p:nvPr/>
          </p:nvGrpSpPr>
          <p:grpSpPr bwMode="auto">
            <a:xfrm rot="203243">
              <a:off x="3144" y="2304"/>
              <a:ext cx="399" cy="250"/>
              <a:chOff x="4489" y="2452"/>
              <a:chExt cx="539" cy="338"/>
            </a:xfrm>
          </p:grpSpPr>
          <p:sp>
            <p:nvSpPr>
              <p:cNvPr id="2349" name="Freeform 2075"/>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8747AB"/>
                  </a:gs>
                  <a:gs pos="100000">
                    <a:srgbClr val="B78BC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50" name="Oval 2076"/>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48" name="Text Box 2077"/>
            <p:cNvSpPr txBox="1">
              <a:spLocks noChangeArrowheads="1"/>
            </p:cNvSpPr>
            <p:nvPr/>
          </p:nvSpPr>
          <p:spPr bwMode="auto">
            <a:xfrm>
              <a:off x="3060" y="2350"/>
              <a:ext cx="58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BAD</a:t>
              </a:r>
            </a:p>
          </p:txBody>
        </p:sp>
      </p:grpSp>
      <p:grpSp>
        <p:nvGrpSpPr>
          <p:cNvPr id="2135" name="Group 2080"/>
          <p:cNvGrpSpPr>
            <a:grpSpLocks/>
          </p:cNvGrpSpPr>
          <p:nvPr/>
        </p:nvGrpSpPr>
        <p:grpSpPr bwMode="auto">
          <a:xfrm>
            <a:off x="4309612" y="537122"/>
            <a:ext cx="1292884" cy="1180764"/>
            <a:chOff x="2940" y="595"/>
            <a:chExt cx="882" cy="1308"/>
          </a:xfrm>
        </p:grpSpPr>
        <p:sp>
          <p:nvSpPr>
            <p:cNvPr id="19486" name="Freeform 2078"/>
            <p:cNvSpPr>
              <a:spLocks/>
            </p:cNvSpPr>
            <p:nvPr/>
          </p:nvSpPr>
          <p:spPr bwMode="auto">
            <a:xfrm>
              <a:off x="3151" y="595"/>
              <a:ext cx="457" cy="1218"/>
            </a:xfrm>
            <a:custGeom>
              <a:avLst/>
              <a:gdLst/>
              <a:ahLst/>
              <a:cxnLst>
                <a:cxn ang="0">
                  <a:pos x="221" y="283"/>
                </a:cxn>
                <a:cxn ang="0">
                  <a:pos x="0" y="110"/>
                </a:cxn>
                <a:cxn ang="0">
                  <a:pos x="221" y="483"/>
                </a:cxn>
                <a:cxn ang="0">
                  <a:pos x="232" y="734"/>
                </a:cxn>
                <a:cxn ang="0">
                  <a:pos x="158" y="938"/>
                </a:cxn>
                <a:cxn ang="0">
                  <a:pos x="315" y="1112"/>
                </a:cxn>
                <a:cxn ang="0">
                  <a:pos x="461" y="926"/>
                </a:cxn>
                <a:cxn ang="0">
                  <a:pos x="389" y="739"/>
                </a:cxn>
                <a:cxn ang="0">
                  <a:pos x="405" y="485"/>
                </a:cxn>
                <a:cxn ang="0">
                  <a:pos x="650" y="176"/>
                </a:cxn>
                <a:cxn ang="0">
                  <a:pos x="423" y="291"/>
                </a:cxn>
                <a:cxn ang="0">
                  <a:pos x="335" y="1"/>
                </a:cxn>
                <a:cxn ang="0">
                  <a:pos x="221" y="283"/>
                </a:cxn>
              </a:cxnLst>
              <a:rect l="0" t="0" r="r" b="b"/>
              <a:pathLst>
                <a:path w="653" h="1114">
                  <a:moveTo>
                    <a:pt x="221" y="283"/>
                  </a:moveTo>
                  <a:cubicBezTo>
                    <a:pt x="165" y="302"/>
                    <a:pt x="0" y="77"/>
                    <a:pt x="0" y="110"/>
                  </a:cubicBezTo>
                  <a:cubicBezTo>
                    <a:pt x="0" y="143"/>
                    <a:pt x="183" y="379"/>
                    <a:pt x="221" y="483"/>
                  </a:cubicBezTo>
                  <a:cubicBezTo>
                    <a:pt x="260" y="587"/>
                    <a:pt x="242" y="658"/>
                    <a:pt x="232" y="734"/>
                  </a:cubicBezTo>
                  <a:cubicBezTo>
                    <a:pt x="222" y="810"/>
                    <a:pt x="144" y="875"/>
                    <a:pt x="158" y="938"/>
                  </a:cubicBezTo>
                  <a:cubicBezTo>
                    <a:pt x="172" y="1001"/>
                    <a:pt x="265" y="1114"/>
                    <a:pt x="315" y="1112"/>
                  </a:cubicBezTo>
                  <a:cubicBezTo>
                    <a:pt x="365" y="1110"/>
                    <a:pt x="449" y="988"/>
                    <a:pt x="461" y="926"/>
                  </a:cubicBezTo>
                  <a:cubicBezTo>
                    <a:pt x="473" y="864"/>
                    <a:pt x="398" y="812"/>
                    <a:pt x="389" y="739"/>
                  </a:cubicBezTo>
                  <a:cubicBezTo>
                    <a:pt x="380" y="666"/>
                    <a:pt x="361" y="579"/>
                    <a:pt x="405" y="485"/>
                  </a:cubicBezTo>
                  <a:cubicBezTo>
                    <a:pt x="449" y="391"/>
                    <a:pt x="647" y="208"/>
                    <a:pt x="650" y="176"/>
                  </a:cubicBezTo>
                  <a:cubicBezTo>
                    <a:pt x="653" y="144"/>
                    <a:pt x="475" y="320"/>
                    <a:pt x="423" y="291"/>
                  </a:cubicBezTo>
                  <a:cubicBezTo>
                    <a:pt x="370" y="262"/>
                    <a:pt x="369" y="2"/>
                    <a:pt x="335" y="1"/>
                  </a:cubicBezTo>
                  <a:cubicBezTo>
                    <a:pt x="301" y="0"/>
                    <a:pt x="276" y="265"/>
                    <a:pt x="221" y="283"/>
                  </a:cubicBezTo>
                  <a:close/>
                </a:path>
              </a:pathLst>
            </a:custGeom>
            <a:gradFill rotWithShape="1">
              <a:gsLst>
                <a:gs pos="0">
                  <a:schemeClr val="bg1"/>
                </a:gs>
                <a:gs pos="100000">
                  <a:srgbClr val="FF3300"/>
                </a:gs>
              </a:gsLst>
              <a:lin ang="5400000" scaled="1"/>
            </a:gradFill>
            <a:ln w="9525">
              <a:noFill/>
              <a:round/>
              <a:headEnd/>
              <a:tailEnd/>
            </a:ln>
            <a:effectLst>
              <a:prstShdw prst="shdw17" dist="17961" dir="2700000">
                <a:schemeClr val="bg1">
                  <a:gamma/>
                  <a:shade val="60000"/>
                  <a:invGamma/>
                </a:schemeClr>
              </a:prstShdw>
            </a:effectLst>
          </p:spPr>
          <p:txBody>
            <a:bodyPr/>
            <a:lstStyle/>
            <a:p>
              <a:pPr algn="ctr" defTabSz="666140" fontAlgn="base">
                <a:spcBef>
                  <a:spcPct val="0"/>
                </a:spcBef>
                <a:spcAft>
                  <a:spcPct val="0"/>
                </a:spcAft>
                <a:defRPr/>
              </a:pPr>
              <a:endParaRPr lang="en-US" sz="900">
                <a:solidFill>
                  <a:srgbClr val="000000"/>
                </a:solidFill>
              </a:endParaRPr>
            </a:p>
          </p:txBody>
        </p:sp>
        <p:sp>
          <p:nvSpPr>
            <p:cNvPr id="2346" name="Text Box 2079"/>
            <p:cNvSpPr txBox="1">
              <a:spLocks noChangeArrowheads="1"/>
            </p:cNvSpPr>
            <p:nvPr/>
          </p:nvSpPr>
          <p:spPr bwMode="auto">
            <a:xfrm>
              <a:off x="2940" y="1392"/>
              <a:ext cx="882" cy="511"/>
            </a:xfrm>
            <a:prstGeom prst="rect">
              <a:avLst/>
            </a:prstGeom>
            <a:noFill/>
            <a:ln>
              <a:noFill/>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Growth Factor Receptor</a:t>
              </a:r>
            </a:p>
          </p:txBody>
        </p:sp>
      </p:grpSp>
      <p:grpSp>
        <p:nvGrpSpPr>
          <p:cNvPr id="2136" name="Group 2094"/>
          <p:cNvGrpSpPr>
            <a:grpSpLocks/>
          </p:cNvGrpSpPr>
          <p:nvPr/>
        </p:nvGrpSpPr>
        <p:grpSpPr bwMode="auto">
          <a:xfrm>
            <a:off x="5706573" y="1935447"/>
            <a:ext cx="630317" cy="313246"/>
            <a:chOff x="2615" y="1682"/>
            <a:chExt cx="430" cy="347"/>
          </a:xfrm>
        </p:grpSpPr>
        <p:grpSp>
          <p:nvGrpSpPr>
            <p:cNvPr id="2341" name="Group 2095"/>
            <p:cNvGrpSpPr>
              <a:grpSpLocks/>
            </p:cNvGrpSpPr>
            <p:nvPr/>
          </p:nvGrpSpPr>
          <p:grpSpPr bwMode="auto">
            <a:xfrm>
              <a:off x="2615" y="1682"/>
              <a:ext cx="430" cy="251"/>
              <a:chOff x="2051" y="1856"/>
              <a:chExt cx="430" cy="251"/>
            </a:xfrm>
          </p:grpSpPr>
          <p:sp>
            <p:nvSpPr>
              <p:cNvPr id="2343" name="AutoShape 2096"/>
              <p:cNvSpPr>
                <a:spLocks noChangeArrowheads="1"/>
              </p:cNvSpPr>
              <p:nvPr/>
            </p:nvSpPr>
            <p:spPr bwMode="auto">
              <a:xfrm>
                <a:off x="2051" y="1856"/>
                <a:ext cx="430" cy="251"/>
              </a:xfrm>
              <a:prstGeom prst="octagon">
                <a:avLst>
                  <a:gd name="adj" fmla="val 30806"/>
                </a:avLst>
              </a:prstGeom>
              <a:gradFill rotWithShape="1">
                <a:gsLst>
                  <a:gs pos="0">
                    <a:srgbClr val="03AD6C"/>
                  </a:gs>
                  <a:gs pos="50000">
                    <a:srgbClr val="A5FDCF"/>
                  </a:gs>
                  <a:gs pos="100000">
                    <a:srgbClr val="03AD6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344" name="Oval 2097"/>
              <p:cNvSpPr>
                <a:spLocks noChangeArrowheads="1"/>
              </p:cNvSpPr>
              <p:nvPr/>
            </p:nvSpPr>
            <p:spPr bwMode="auto">
              <a:xfrm rot="-123334">
                <a:off x="2281" y="1965"/>
                <a:ext cx="174" cy="9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342" name="Text Box 2098"/>
            <p:cNvSpPr txBox="1">
              <a:spLocks noChangeArrowheads="1"/>
            </p:cNvSpPr>
            <p:nvPr/>
          </p:nvSpPr>
          <p:spPr bwMode="auto">
            <a:xfrm>
              <a:off x="2670" y="1722"/>
              <a:ext cx="33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Akt</a:t>
              </a:r>
            </a:p>
          </p:txBody>
        </p:sp>
      </p:grpSp>
      <p:grpSp>
        <p:nvGrpSpPr>
          <p:cNvPr id="2137" name="Group 2266"/>
          <p:cNvGrpSpPr>
            <a:grpSpLocks/>
          </p:cNvGrpSpPr>
          <p:nvPr/>
        </p:nvGrpSpPr>
        <p:grpSpPr bwMode="auto">
          <a:xfrm>
            <a:off x="3018195" y="2997019"/>
            <a:ext cx="834072" cy="278037"/>
            <a:chOff x="2059" y="3320"/>
            <a:chExt cx="569" cy="308"/>
          </a:xfrm>
        </p:grpSpPr>
        <p:grpSp>
          <p:nvGrpSpPr>
            <p:cNvPr id="2337" name="Group 2100"/>
            <p:cNvGrpSpPr>
              <a:grpSpLocks/>
            </p:cNvGrpSpPr>
            <p:nvPr/>
          </p:nvGrpSpPr>
          <p:grpSpPr bwMode="auto">
            <a:xfrm rot="203243">
              <a:off x="2116" y="3384"/>
              <a:ext cx="390" cy="244"/>
              <a:chOff x="4489" y="2452"/>
              <a:chExt cx="539" cy="338"/>
            </a:xfrm>
          </p:grpSpPr>
          <p:sp>
            <p:nvSpPr>
              <p:cNvPr id="2339" name="Freeform 2101"/>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A08D04"/>
                  </a:gs>
                  <a:gs pos="100000">
                    <a:srgbClr val="FDF3A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40" name="Oval 2102"/>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38" name="Text Box 2103"/>
            <p:cNvSpPr txBox="1">
              <a:spLocks noChangeArrowheads="1"/>
            </p:cNvSpPr>
            <p:nvPr/>
          </p:nvSpPr>
          <p:spPr bwMode="auto">
            <a:xfrm>
              <a:off x="2059" y="3320"/>
              <a:ext cx="56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SMAC</a:t>
              </a:r>
            </a:p>
          </p:txBody>
        </p:sp>
      </p:grpSp>
      <p:grpSp>
        <p:nvGrpSpPr>
          <p:cNvPr id="2138" name="Group 2157"/>
          <p:cNvGrpSpPr>
            <a:grpSpLocks/>
          </p:cNvGrpSpPr>
          <p:nvPr/>
        </p:nvGrpSpPr>
        <p:grpSpPr bwMode="auto">
          <a:xfrm>
            <a:off x="2928777" y="3357235"/>
            <a:ext cx="886842" cy="277137"/>
            <a:chOff x="1998" y="3719"/>
            <a:chExt cx="605" cy="307"/>
          </a:xfrm>
        </p:grpSpPr>
        <p:grpSp>
          <p:nvGrpSpPr>
            <p:cNvPr id="2333" name="Group 2105"/>
            <p:cNvGrpSpPr>
              <a:grpSpLocks/>
            </p:cNvGrpSpPr>
            <p:nvPr/>
          </p:nvGrpSpPr>
          <p:grpSpPr bwMode="auto">
            <a:xfrm rot="203243">
              <a:off x="2079" y="3720"/>
              <a:ext cx="415" cy="259"/>
              <a:chOff x="4489" y="2452"/>
              <a:chExt cx="539" cy="338"/>
            </a:xfrm>
          </p:grpSpPr>
          <p:sp>
            <p:nvSpPr>
              <p:cNvPr id="2335" name="Freeform 2106"/>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993300"/>
                  </a:gs>
                  <a:gs pos="100000">
                    <a:srgbClr val="FF681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36" name="Oval 2107"/>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34" name="Text Box 2108"/>
            <p:cNvSpPr txBox="1">
              <a:spLocks noChangeArrowheads="1"/>
            </p:cNvSpPr>
            <p:nvPr/>
          </p:nvSpPr>
          <p:spPr bwMode="auto">
            <a:xfrm>
              <a:off x="1998" y="3719"/>
              <a:ext cx="60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Arts</a:t>
              </a:r>
            </a:p>
          </p:txBody>
        </p:sp>
      </p:grpSp>
      <p:grpSp>
        <p:nvGrpSpPr>
          <p:cNvPr id="2139" name="Group 2109"/>
          <p:cNvGrpSpPr>
            <a:grpSpLocks/>
          </p:cNvGrpSpPr>
          <p:nvPr/>
        </p:nvGrpSpPr>
        <p:grpSpPr bwMode="auto">
          <a:xfrm>
            <a:off x="2788057" y="3645209"/>
            <a:ext cx="1046620" cy="277137"/>
            <a:chOff x="1764" y="4248"/>
            <a:chExt cx="714" cy="307"/>
          </a:xfrm>
        </p:grpSpPr>
        <p:grpSp>
          <p:nvGrpSpPr>
            <p:cNvPr id="2329" name="Group 2110"/>
            <p:cNvGrpSpPr>
              <a:grpSpLocks/>
            </p:cNvGrpSpPr>
            <p:nvPr/>
          </p:nvGrpSpPr>
          <p:grpSpPr bwMode="auto">
            <a:xfrm rot="203243">
              <a:off x="1874" y="4248"/>
              <a:ext cx="490" cy="307"/>
              <a:chOff x="4489" y="2452"/>
              <a:chExt cx="539" cy="338"/>
            </a:xfrm>
          </p:grpSpPr>
          <p:sp>
            <p:nvSpPr>
              <p:cNvPr id="2331" name="Freeform 2111"/>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C53131"/>
                  </a:gs>
                  <a:gs pos="100000">
                    <a:srgbClr val="FF979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32" name="Oval 2112"/>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30" name="Text Box 2113"/>
            <p:cNvSpPr txBox="1">
              <a:spLocks noChangeArrowheads="1"/>
            </p:cNvSpPr>
            <p:nvPr/>
          </p:nvSpPr>
          <p:spPr bwMode="auto">
            <a:xfrm>
              <a:off x="1764" y="4248"/>
              <a:ext cx="71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HTRA2</a:t>
              </a:r>
            </a:p>
          </p:txBody>
        </p:sp>
      </p:grpSp>
      <p:grpSp>
        <p:nvGrpSpPr>
          <p:cNvPr id="2140" name="Group 2151"/>
          <p:cNvGrpSpPr>
            <a:grpSpLocks/>
          </p:cNvGrpSpPr>
          <p:nvPr/>
        </p:nvGrpSpPr>
        <p:grpSpPr bwMode="auto">
          <a:xfrm>
            <a:off x="5690448" y="4581327"/>
            <a:ext cx="781301" cy="277137"/>
            <a:chOff x="3756" y="5087"/>
            <a:chExt cx="533" cy="307"/>
          </a:xfrm>
        </p:grpSpPr>
        <p:grpSp>
          <p:nvGrpSpPr>
            <p:cNvPr id="2325" name="Group 2121"/>
            <p:cNvGrpSpPr>
              <a:grpSpLocks/>
            </p:cNvGrpSpPr>
            <p:nvPr/>
          </p:nvGrpSpPr>
          <p:grpSpPr bwMode="auto">
            <a:xfrm rot="203243">
              <a:off x="3820" y="5100"/>
              <a:ext cx="366" cy="230"/>
              <a:chOff x="4489" y="2452"/>
              <a:chExt cx="539" cy="338"/>
            </a:xfrm>
          </p:grpSpPr>
          <p:sp>
            <p:nvSpPr>
              <p:cNvPr id="2327" name="Freeform 2122"/>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7F5029"/>
                  </a:gs>
                  <a:gs pos="100000">
                    <a:srgbClr val="D42A2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28" name="Oval 212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26" name="Text Box 2124"/>
            <p:cNvSpPr txBox="1">
              <a:spLocks noChangeArrowheads="1"/>
            </p:cNvSpPr>
            <p:nvPr/>
          </p:nvSpPr>
          <p:spPr bwMode="auto">
            <a:xfrm>
              <a:off x="3756" y="5087"/>
              <a:ext cx="53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AIF</a:t>
              </a:r>
            </a:p>
          </p:txBody>
        </p:sp>
      </p:grpSp>
      <p:grpSp>
        <p:nvGrpSpPr>
          <p:cNvPr id="2141" name="Group 2281"/>
          <p:cNvGrpSpPr>
            <a:grpSpLocks/>
          </p:cNvGrpSpPr>
          <p:nvPr/>
        </p:nvGrpSpPr>
        <p:grpSpPr bwMode="auto">
          <a:xfrm>
            <a:off x="5998277" y="3986444"/>
            <a:ext cx="861922" cy="296095"/>
            <a:chOff x="4092" y="4416"/>
            <a:chExt cx="588" cy="328"/>
          </a:xfrm>
        </p:grpSpPr>
        <p:grpSp>
          <p:nvGrpSpPr>
            <p:cNvPr id="2321" name="Group 2131"/>
            <p:cNvGrpSpPr>
              <a:grpSpLocks/>
            </p:cNvGrpSpPr>
            <p:nvPr/>
          </p:nvGrpSpPr>
          <p:grpSpPr bwMode="auto">
            <a:xfrm rot="203243">
              <a:off x="4183" y="4416"/>
              <a:ext cx="403" cy="253"/>
              <a:chOff x="4489" y="2452"/>
              <a:chExt cx="539" cy="338"/>
            </a:xfrm>
          </p:grpSpPr>
          <p:sp>
            <p:nvSpPr>
              <p:cNvPr id="2323" name="Freeform 2132"/>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A20000"/>
                  </a:gs>
                  <a:gs pos="100000">
                    <a:srgbClr val="FF65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24" name="Oval 213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22" name="Text Box 2134"/>
            <p:cNvSpPr txBox="1">
              <a:spLocks noChangeArrowheads="1"/>
            </p:cNvSpPr>
            <p:nvPr/>
          </p:nvSpPr>
          <p:spPr bwMode="auto">
            <a:xfrm>
              <a:off x="4092" y="4437"/>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a:solidFill>
                    <a:srgbClr val="000000"/>
                  </a:solidFill>
                </a:rPr>
                <a:t>Noxa</a:t>
              </a:r>
              <a:endParaRPr lang="en-US" b="1" dirty="0">
                <a:solidFill>
                  <a:srgbClr val="000000"/>
                </a:solidFill>
              </a:endParaRPr>
            </a:p>
          </p:txBody>
        </p:sp>
      </p:grpSp>
      <p:grpSp>
        <p:nvGrpSpPr>
          <p:cNvPr id="2142" name="Group 2135"/>
          <p:cNvGrpSpPr>
            <a:grpSpLocks/>
          </p:cNvGrpSpPr>
          <p:nvPr/>
        </p:nvGrpSpPr>
        <p:grpSpPr bwMode="auto">
          <a:xfrm>
            <a:off x="6789838" y="3986439"/>
            <a:ext cx="861922" cy="295345"/>
            <a:chOff x="1764" y="4248"/>
            <a:chExt cx="714" cy="397"/>
          </a:xfrm>
        </p:grpSpPr>
        <p:grpSp>
          <p:nvGrpSpPr>
            <p:cNvPr id="2317" name="Group 2136"/>
            <p:cNvGrpSpPr>
              <a:grpSpLocks/>
            </p:cNvGrpSpPr>
            <p:nvPr/>
          </p:nvGrpSpPr>
          <p:grpSpPr bwMode="auto">
            <a:xfrm rot="203243">
              <a:off x="1874" y="4248"/>
              <a:ext cx="490" cy="307"/>
              <a:chOff x="4489" y="2452"/>
              <a:chExt cx="539" cy="338"/>
            </a:xfrm>
          </p:grpSpPr>
          <p:sp>
            <p:nvSpPr>
              <p:cNvPr id="2319" name="Freeform 2137"/>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4A6400"/>
                  </a:gs>
                  <a:gs pos="100000">
                    <a:srgbClr val="EAFFA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20" name="Oval 2138"/>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18" name="Text Box 2139"/>
            <p:cNvSpPr txBox="1">
              <a:spLocks noChangeArrowheads="1"/>
            </p:cNvSpPr>
            <p:nvPr/>
          </p:nvSpPr>
          <p:spPr bwMode="auto">
            <a:xfrm>
              <a:off x="1764" y="4273"/>
              <a:ext cx="714"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PUMA</a:t>
              </a:r>
            </a:p>
          </p:txBody>
        </p:sp>
      </p:grpSp>
      <p:grpSp>
        <p:nvGrpSpPr>
          <p:cNvPr id="2143" name="Group 2282"/>
          <p:cNvGrpSpPr>
            <a:grpSpLocks/>
          </p:cNvGrpSpPr>
          <p:nvPr/>
        </p:nvGrpSpPr>
        <p:grpSpPr bwMode="auto">
          <a:xfrm>
            <a:off x="7519833" y="3788734"/>
            <a:ext cx="980657" cy="289775"/>
            <a:chOff x="5130" y="4197"/>
            <a:chExt cx="669" cy="321"/>
          </a:xfrm>
        </p:grpSpPr>
        <p:grpSp>
          <p:nvGrpSpPr>
            <p:cNvPr id="2313" name="Group 2141"/>
            <p:cNvGrpSpPr>
              <a:grpSpLocks/>
            </p:cNvGrpSpPr>
            <p:nvPr/>
          </p:nvGrpSpPr>
          <p:grpSpPr bwMode="auto">
            <a:xfrm rot="203243">
              <a:off x="5233" y="4230"/>
              <a:ext cx="459" cy="288"/>
              <a:chOff x="4489" y="2452"/>
              <a:chExt cx="539" cy="338"/>
            </a:xfrm>
          </p:grpSpPr>
          <p:sp>
            <p:nvSpPr>
              <p:cNvPr id="2315" name="Freeform 2142"/>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B5620F"/>
                  </a:gs>
                  <a:gs pos="100000">
                    <a:srgbClr val="E1AC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16" name="Oval 214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14" name="Text Box 2144"/>
            <p:cNvSpPr txBox="1">
              <a:spLocks noChangeArrowheads="1"/>
            </p:cNvSpPr>
            <p:nvPr/>
          </p:nvSpPr>
          <p:spPr bwMode="auto">
            <a:xfrm>
              <a:off x="5130" y="4197"/>
              <a:ext cx="66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p53AIP1</a:t>
              </a:r>
            </a:p>
          </p:txBody>
        </p:sp>
      </p:grpSp>
      <p:sp>
        <p:nvSpPr>
          <p:cNvPr id="2144" name="Freeform 1606"/>
          <p:cNvSpPr>
            <a:spLocks/>
          </p:cNvSpPr>
          <p:nvPr/>
        </p:nvSpPr>
        <p:spPr bwMode="auto">
          <a:xfrm>
            <a:off x="6143398" y="4246418"/>
            <a:ext cx="1086198" cy="1753994"/>
          </a:xfrm>
          <a:custGeom>
            <a:avLst/>
            <a:gdLst>
              <a:gd name="T0" fmla="*/ 0 w 741"/>
              <a:gd name="T1" fmla="*/ 2147483647 h 1943"/>
              <a:gd name="T2" fmla="*/ 2147483647 w 741"/>
              <a:gd name="T3" fmla="*/ 0 h 1943"/>
              <a:gd name="T4" fmla="*/ 0 60000 65536"/>
              <a:gd name="T5" fmla="*/ 0 60000 65536"/>
              <a:gd name="T6" fmla="*/ 0 w 741"/>
              <a:gd name="T7" fmla="*/ 0 h 1943"/>
              <a:gd name="T8" fmla="*/ 741 w 741"/>
              <a:gd name="T9" fmla="*/ 1943 h 1943"/>
            </a:gdLst>
            <a:ahLst/>
            <a:cxnLst>
              <a:cxn ang="T4">
                <a:pos x="T0" y="T1"/>
              </a:cxn>
              <a:cxn ang="T5">
                <a:pos x="T2" y="T3"/>
              </a:cxn>
            </a:cxnLst>
            <a:rect l="T6" t="T7" r="T8" b="T9"/>
            <a:pathLst>
              <a:path w="741" h="1943">
                <a:moveTo>
                  <a:pt x="0" y="1943"/>
                </a:moveTo>
                <a:cubicBezTo>
                  <a:pt x="622" y="1671"/>
                  <a:pt x="555" y="976"/>
                  <a:pt x="741" y="0"/>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145" name="Group 2150"/>
          <p:cNvGrpSpPr>
            <a:grpSpLocks/>
          </p:cNvGrpSpPr>
          <p:nvPr/>
        </p:nvGrpSpPr>
        <p:grpSpPr bwMode="auto">
          <a:xfrm>
            <a:off x="7405497" y="4941507"/>
            <a:ext cx="861922" cy="277137"/>
            <a:chOff x="5070" y="5492"/>
            <a:chExt cx="588" cy="307"/>
          </a:xfrm>
        </p:grpSpPr>
        <p:grpSp>
          <p:nvGrpSpPr>
            <p:cNvPr id="2309" name="Group 2146"/>
            <p:cNvGrpSpPr>
              <a:grpSpLocks/>
            </p:cNvGrpSpPr>
            <p:nvPr/>
          </p:nvGrpSpPr>
          <p:grpSpPr bwMode="auto">
            <a:xfrm rot="203243">
              <a:off x="5155" y="5514"/>
              <a:ext cx="403" cy="253"/>
              <a:chOff x="4489" y="2452"/>
              <a:chExt cx="539" cy="338"/>
            </a:xfrm>
          </p:grpSpPr>
          <p:sp>
            <p:nvSpPr>
              <p:cNvPr id="2311" name="Freeform 2147"/>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B5620F"/>
                  </a:gs>
                  <a:gs pos="100000">
                    <a:srgbClr val="E1AC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12" name="Oval 2148"/>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10" name="Text Box 2149"/>
            <p:cNvSpPr txBox="1">
              <a:spLocks noChangeArrowheads="1"/>
            </p:cNvSpPr>
            <p:nvPr/>
          </p:nvSpPr>
          <p:spPr bwMode="auto">
            <a:xfrm>
              <a:off x="5070" y="5492"/>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p14ARF</a:t>
              </a:r>
            </a:p>
          </p:txBody>
        </p:sp>
      </p:grpSp>
      <p:grpSp>
        <p:nvGrpSpPr>
          <p:cNvPr id="2146" name="Group 2152"/>
          <p:cNvGrpSpPr>
            <a:grpSpLocks/>
          </p:cNvGrpSpPr>
          <p:nvPr/>
        </p:nvGrpSpPr>
        <p:grpSpPr bwMode="auto">
          <a:xfrm>
            <a:off x="3869856" y="3049405"/>
            <a:ext cx="967464" cy="296483"/>
            <a:chOff x="1764" y="4248"/>
            <a:chExt cx="714" cy="364"/>
          </a:xfrm>
        </p:grpSpPr>
        <p:grpSp>
          <p:nvGrpSpPr>
            <p:cNvPr id="2305" name="Group 2153"/>
            <p:cNvGrpSpPr>
              <a:grpSpLocks/>
            </p:cNvGrpSpPr>
            <p:nvPr/>
          </p:nvGrpSpPr>
          <p:grpSpPr bwMode="auto">
            <a:xfrm rot="203243">
              <a:off x="1874" y="4248"/>
              <a:ext cx="490" cy="307"/>
              <a:chOff x="4489" y="2452"/>
              <a:chExt cx="539" cy="338"/>
            </a:xfrm>
          </p:grpSpPr>
          <p:sp>
            <p:nvSpPr>
              <p:cNvPr id="2307" name="Freeform 2154"/>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883C3C"/>
                  </a:gs>
                  <a:gs pos="100000">
                    <a:srgbClr val="D08A6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08" name="Oval 2155"/>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06" name="Text Box 2156"/>
            <p:cNvSpPr txBox="1">
              <a:spLocks noChangeArrowheads="1"/>
            </p:cNvSpPr>
            <p:nvPr/>
          </p:nvSpPr>
          <p:spPr bwMode="auto">
            <a:xfrm>
              <a:off x="1764" y="4272"/>
              <a:ext cx="714"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BCLXL</a:t>
              </a:r>
            </a:p>
          </p:txBody>
        </p:sp>
      </p:grpSp>
      <p:sp>
        <p:nvSpPr>
          <p:cNvPr id="2147" name="Freeform 1545"/>
          <p:cNvSpPr>
            <a:spLocks/>
          </p:cNvSpPr>
          <p:nvPr/>
        </p:nvSpPr>
        <p:spPr bwMode="auto">
          <a:xfrm>
            <a:off x="413372" y="1733232"/>
            <a:ext cx="395781" cy="752872"/>
          </a:xfrm>
          <a:custGeom>
            <a:avLst/>
            <a:gdLst>
              <a:gd name="T0" fmla="*/ 2147483647 w 270"/>
              <a:gd name="T1" fmla="*/ 0 h 834"/>
              <a:gd name="T2" fmla="*/ 2147483647 w 270"/>
              <a:gd name="T3" fmla="*/ 2147483647 h 834"/>
              <a:gd name="T4" fmla="*/ 0 60000 65536"/>
              <a:gd name="T5" fmla="*/ 0 60000 65536"/>
              <a:gd name="T6" fmla="*/ 0 w 270"/>
              <a:gd name="T7" fmla="*/ 0 h 834"/>
              <a:gd name="T8" fmla="*/ 270 w 270"/>
              <a:gd name="T9" fmla="*/ 834 h 834"/>
            </a:gdLst>
            <a:ahLst/>
            <a:cxnLst>
              <a:cxn ang="T4">
                <a:pos x="T0" y="T1"/>
              </a:cxn>
              <a:cxn ang="T5">
                <a:pos x="T2" y="T3"/>
              </a:cxn>
            </a:cxnLst>
            <a:rect l="T6" t="T7" r="T8" b="T9"/>
            <a:pathLst>
              <a:path w="270" h="834">
                <a:moveTo>
                  <a:pt x="270" y="0"/>
                </a:moveTo>
                <a:cubicBezTo>
                  <a:pt x="48" y="210"/>
                  <a:pt x="0" y="600"/>
                  <a:pt x="198" y="834"/>
                </a:cubicBezTo>
              </a:path>
            </a:pathLst>
          </a:custGeom>
          <a:noFill/>
          <a:ln w="31750">
            <a:solidFill>
              <a:srgbClr val="FFFF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6605" tIns="33303" rIns="66605" bIns="33303" anchor="ctr"/>
          <a:lstStyle/>
          <a:p>
            <a:pPr algn="ctr" defTabSz="666140" fontAlgn="base">
              <a:spcBef>
                <a:spcPct val="0"/>
              </a:spcBef>
              <a:spcAft>
                <a:spcPct val="0"/>
              </a:spcAft>
            </a:pPr>
            <a:endParaRPr lang="hr-HR" sz="900">
              <a:solidFill>
                <a:srgbClr val="000000"/>
              </a:solidFill>
            </a:endParaRPr>
          </a:p>
        </p:txBody>
      </p:sp>
      <p:grpSp>
        <p:nvGrpSpPr>
          <p:cNvPr id="2148" name="Group 2168"/>
          <p:cNvGrpSpPr>
            <a:grpSpLocks/>
          </p:cNvGrpSpPr>
          <p:nvPr/>
        </p:nvGrpSpPr>
        <p:grpSpPr bwMode="auto">
          <a:xfrm>
            <a:off x="6886584" y="5660979"/>
            <a:ext cx="861922" cy="277137"/>
            <a:chOff x="5070" y="5479"/>
            <a:chExt cx="588" cy="307"/>
          </a:xfrm>
        </p:grpSpPr>
        <p:grpSp>
          <p:nvGrpSpPr>
            <p:cNvPr id="2301" name="Group 2169"/>
            <p:cNvGrpSpPr>
              <a:grpSpLocks/>
            </p:cNvGrpSpPr>
            <p:nvPr/>
          </p:nvGrpSpPr>
          <p:grpSpPr bwMode="auto">
            <a:xfrm rot="203243">
              <a:off x="5155" y="5514"/>
              <a:ext cx="403" cy="253"/>
              <a:chOff x="4489" y="2452"/>
              <a:chExt cx="539" cy="338"/>
            </a:xfrm>
          </p:grpSpPr>
          <p:sp>
            <p:nvSpPr>
              <p:cNvPr id="2303" name="Freeform 2170"/>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8B3D3D"/>
                  </a:gs>
                  <a:gs pos="100000">
                    <a:srgbClr val="D6929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04" name="Oval 2171"/>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302" name="Text Box 2172"/>
            <p:cNvSpPr txBox="1">
              <a:spLocks noChangeArrowheads="1"/>
            </p:cNvSpPr>
            <p:nvPr/>
          </p:nvSpPr>
          <p:spPr bwMode="auto">
            <a:xfrm>
              <a:off x="5070" y="5479"/>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MDM2</a:t>
              </a:r>
            </a:p>
          </p:txBody>
        </p:sp>
      </p:grpSp>
      <p:grpSp>
        <p:nvGrpSpPr>
          <p:cNvPr id="2149" name="Group 2189"/>
          <p:cNvGrpSpPr>
            <a:grpSpLocks/>
          </p:cNvGrpSpPr>
          <p:nvPr/>
        </p:nvGrpSpPr>
        <p:grpSpPr bwMode="auto">
          <a:xfrm>
            <a:off x="2609221" y="2276664"/>
            <a:ext cx="861922" cy="277137"/>
            <a:chOff x="3060" y="3130"/>
            <a:chExt cx="588" cy="307"/>
          </a:xfrm>
        </p:grpSpPr>
        <p:grpSp>
          <p:nvGrpSpPr>
            <p:cNvPr id="2297" name="Group 2183"/>
            <p:cNvGrpSpPr>
              <a:grpSpLocks/>
            </p:cNvGrpSpPr>
            <p:nvPr/>
          </p:nvGrpSpPr>
          <p:grpSpPr bwMode="auto">
            <a:xfrm rot="203243">
              <a:off x="3145" y="3144"/>
              <a:ext cx="403" cy="253"/>
              <a:chOff x="4489" y="2452"/>
              <a:chExt cx="539" cy="338"/>
            </a:xfrm>
          </p:grpSpPr>
          <p:sp>
            <p:nvSpPr>
              <p:cNvPr id="2299" name="Freeform 2184"/>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7B5303"/>
                  </a:gs>
                  <a:gs pos="100000">
                    <a:srgbClr val="FAB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300" name="Oval 2185"/>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98" name="Text Box 2186"/>
            <p:cNvSpPr txBox="1">
              <a:spLocks noChangeArrowheads="1"/>
            </p:cNvSpPr>
            <p:nvPr/>
          </p:nvSpPr>
          <p:spPr bwMode="auto">
            <a:xfrm>
              <a:off x="3060" y="3130"/>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BID</a:t>
              </a:r>
            </a:p>
          </p:txBody>
        </p:sp>
      </p:grpSp>
      <p:grpSp>
        <p:nvGrpSpPr>
          <p:cNvPr id="2150" name="Group 2190"/>
          <p:cNvGrpSpPr>
            <a:grpSpLocks/>
          </p:cNvGrpSpPr>
          <p:nvPr/>
        </p:nvGrpSpPr>
        <p:grpSpPr bwMode="auto">
          <a:xfrm>
            <a:off x="5048403" y="2752397"/>
            <a:ext cx="861922" cy="306024"/>
            <a:chOff x="3060" y="3133"/>
            <a:chExt cx="588" cy="339"/>
          </a:xfrm>
        </p:grpSpPr>
        <p:grpSp>
          <p:nvGrpSpPr>
            <p:cNvPr id="2293" name="Group 2191"/>
            <p:cNvGrpSpPr>
              <a:grpSpLocks/>
            </p:cNvGrpSpPr>
            <p:nvPr/>
          </p:nvGrpSpPr>
          <p:grpSpPr bwMode="auto">
            <a:xfrm rot="203243">
              <a:off x="3145" y="3133"/>
              <a:ext cx="403" cy="253"/>
              <a:chOff x="4488" y="2438"/>
              <a:chExt cx="539" cy="338"/>
            </a:xfrm>
          </p:grpSpPr>
          <p:sp>
            <p:nvSpPr>
              <p:cNvPr id="2295" name="Freeform 2192"/>
              <p:cNvSpPr>
                <a:spLocks/>
              </p:cNvSpPr>
              <p:nvPr/>
            </p:nvSpPr>
            <p:spPr bwMode="auto">
              <a:xfrm rot="328195">
                <a:off x="4488" y="2438"/>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696969"/>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96" name="Oval 2193"/>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94" name="Text Box 2194"/>
            <p:cNvSpPr txBox="1">
              <a:spLocks noChangeArrowheads="1"/>
            </p:cNvSpPr>
            <p:nvPr/>
          </p:nvSpPr>
          <p:spPr bwMode="auto">
            <a:xfrm>
              <a:off x="3060" y="3165"/>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BAX</a:t>
              </a:r>
            </a:p>
          </p:txBody>
        </p:sp>
      </p:grpSp>
      <p:grpSp>
        <p:nvGrpSpPr>
          <p:cNvPr id="2151" name="Group 2207"/>
          <p:cNvGrpSpPr>
            <a:grpSpLocks/>
          </p:cNvGrpSpPr>
          <p:nvPr/>
        </p:nvGrpSpPr>
        <p:grpSpPr bwMode="auto">
          <a:xfrm>
            <a:off x="5664062" y="2636850"/>
            <a:ext cx="861922" cy="277137"/>
            <a:chOff x="3060" y="3107"/>
            <a:chExt cx="588" cy="307"/>
          </a:xfrm>
        </p:grpSpPr>
        <p:grpSp>
          <p:nvGrpSpPr>
            <p:cNvPr id="2289" name="Group 2208"/>
            <p:cNvGrpSpPr>
              <a:grpSpLocks/>
            </p:cNvGrpSpPr>
            <p:nvPr/>
          </p:nvGrpSpPr>
          <p:grpSpPr bwMode="auto">
            <a:xfrm rot="203243">
              <a:off x="3145" y="3144"/>
              <a:ext cx="403" cy="253"/>
              <a:chOff x="4489" y="2452"/>
              <a:chExt cx="539" cy="338"/>
            </a:xfrm>
          </p:grpSpPr>
          <p:sp>
            <p:nvSpPr>
              <p:cNvPr id="2291" name="Freeform 2209"/>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B51D1D"/>
                  </a:gs>
                  <a:gs pos="100000">
                    <a:srgbClr val="FFB27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92" name="Oval 2210"/>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90" name="Text Box 2211"/>
            <p:cNvSpPr txBox="1">
              <a:spLocks noChangeArrowheads="1"/>
            </p:cNvSpPr>
            <p:nvPr/>
          </p:nvSpPr>
          <p:spPr bwMode="auto">
            <a:xfrm>
              <a:off x="3060" y="3107"/>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BAK</a:t>
              </a:r>
            </a:p>
          </p:txBody>
        </p:sp>
      </p:grpSp>
      <p:sp>
        <p:nvSpPr>
          <p:cNvPr id="2152" name="Text Box 1538"/>
          <p:cNvSpPr txBox="1">
            <a:spLocks noChangeArrowheads="1"/>
          </p:cNvSpPr>
          <p:nvPr/>
        </p:nvSpPr>
        <p:spPr bwMode="auto">
          <a:xfrm>
            <a:off x="6838213" y="538927"/>
            <a:ext cx="1009973" cy="62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smtClean="0">
                <a:solidFill>
                  <a:srgbClr val="FFFFFF"/>
                </a:solidFill>
              </a:rPr>
              <a:t>Withdraw</a:t>
            </a:r>
            <a:r>
              <a:rPr lang="hr-HR" b="1" dirty="0" smtClean="0">
                <a:solidFill>
                  <a:srgbClr val="FFFFFF"/>
                </a:solidFill>
              </a:rPr>
              <a:t>al</a:t>
            </a:r>
            <a:r>
              <a:rPr lang="en-US" b="1" dirty="0" smtClean="0">
                <a:solidFill>
                  <a:srgbClr val="FFFFFF"/>
                </a:solidFill>
              </a:rPr>
              <a:t> </a:t>
            </a:r>
            <a:r>
              <a:rPr lang="en-US" b="1" dirty="0">
                <a:solidFill>
                  <a:srgbClr val="FFFFFF"/>
                </a:solidFill>
              </a:rPr>
              <a:t>of Growth Factors</a:t>
            </a:r>
          </a:p>
        </p:txBody>
      </p:sp>
      <p:grpSp>
        <p:nvGrpSpPr>
          <p:cNvPr id="2153" name="Group 2217"/>
          <p:cNvGrpSpPr>
            <a:grpSpLocks/>
          </p:cNvGrpSpPr>
          <p:nvPr/>
        </p:nvGrpSpPr>
        <p:grpSpPr bwMode="auto">
          <a:xfrm rot="2200702">
            <a:off x="8402279" y="820578"/>
            <a:ext cx="461745" cy="101105"/>
            <a:chOff x="4772" y="909"/>
            <a:chExt cx="1302" cy="466"/>
          </a:xfrm>
        </p:grpSpPr>
        <p:sp>
          <p:nvSpPr>
            <p:cNvPr id="2285" name="Freeform 2213"/>
            <p:cNvSpPr>
              <a:spLocks/>
            </p:cNvSpPr>
            <p:nvPr/>
          </p:nvSpPr>
          <p:spPr bwMode="auto">
            <a:xfrm rot="-5400000">
              <a:off x="5527" y="801"/>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accent1"/>
                </a:gs>
                <a:gs pos="100000">
                  <a:srgbClr val="2D3637"/>
                </a:gs>
              </a:gsLst>
              <a:lin ang="0" scaled="1"/>
            </a:gradFill>
            <a:ln w="3810">
              <a:solidFill>
                <a:srgbClr val="CCFFFF"/>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86" name="Freeform 2214"/>
            <p:cNvSpPr>
              <a:spLocks/>
            </p:cNvSpPr>
            <p:nvPr/>
          </p:nvSpPr>
          <p:spPr bwMode="auto">
            <a:xfrm rot="5400000">
              <a:off x="4884" y="827"/>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rgbClr val="2D3637"/>
                </a:gs>
                <a:gs pos="100000">
                  <a:srgbClr val="FF2525"/>
                </a:gs>
              </a:gsLst>
              <a:lin ang="0" scaled="1"/>
            </a:gradFill>
            <a:ln w="3810">
              <a:solidFill>
                <a:srgbClr val="FF2525"/>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19623" name="Freeform 2215"/>
            <p:cNvSpPr>
              <a:spLocks/>
            </p:cNvSpPr>
            <p:nvPr/>
          </p:nvSpPr>
          <p:spPr bwMode="auto">
            <a:xfrm rot="16200000">
              <a:off x="5633" y="802"/>
              <a:ext cx="225" cy="653"/>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78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19624" name="Freeform 2216"/>
            <p:cNvSpPr>
              <a:spLocks/>
            </p:cNvSpPr>
            <p:nvPr/>
          </p:nvSpPr>
          <p:spPr bwMode="auto">
            <a:xfrm rot="5266031" flipH="1">
              <a:off x="4931" y="815"/>
              <a:ext cx="320" cy="670"/>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81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grpSp>
      <p:grpSp>
        <p:nvGrpSpPr>
          <p:cNvPr id="2154" name="Group 2224"/>
          <p:cNvGrpSpPr>
            <a:grpSpLocks/>
          </p:cNvGrpSpPr>
          <p:nvPr/>
        </p:nvGrpSpPr>
        <p:grpSpPr bwMode="auto">
          <a:xfrm rot="-5400000">
            <a:off x="8192669" y="923999"/>
            <a:ext cx="284358" cy="164176"/>
            <a:chOff x="4772" y="909"/>
            <a:chExt cx="1302" cy="466"/>
          </a:xfrm>
        </p:grpSpPr>
        <p:sp>
          <p:nvSpPr>
            <p:cNvPr id="2281" name="Freeform 2225"/>
            <p:cNvSpPr>
              <a:spLocks/>
            </p:cNvSpPr>
            <p:nvPr/>
          </p:nvSpPr>
          <p:spPr bwMode="auto">
            <a:xfrm rot="-5400000">
              <a:off x="5527" y="801"/>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accent1"/>
                </a:gs>
                <a:gs pos="100000">
                  <a:srgbClr val="2D3637"/>
                </a:gs>
              </a:gsLst>
              <a:lin ang="0" scaled="1"/>
            </a:gradFill>
            <a:ln w="3810">
              <a:solidFill>
                <a:srgbClr val="CCFFFF"/>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82" name="Freeform 2226"/>
            <p:cNvSpPr>
              <a:spLocks/>
            </p:cNvSpPr>
            <p:nvPr/>
          </p:nvSpPr>
          <p:spPr bwMode="auto">
            <a:xfrm rot="5400000">
              <a:off x="4884" y="827"/>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rgbClr val="2D3637"/>
                </a:gs>
                <a:gs pos="100000">
                  <a:srgbClr val="FF2525"/>
                </a:gs>
              </a:gsLst>
              <a:lin ang="0" scaled="1"/>
            </a:gradFill>
            <a:ln w="3810">
              <a:solidFill>
                <a:srgbClr val="FF2525"/>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19635" name="Freeform 2227"/>
            <p:cNvSpPr>
              <a:spLocks/>
            </p:cNvSpPr>
            <p:nvPr/>
          </p:nvSpPr>
          <p:spPr bwMode="auto">
            <a:xfrm rot="16200000">
              <a:off x="5619" y="803"/>
              <a:ext cx="225" cy="653"/>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78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19636" name="Freeform 2228"/>
            <p:cNvSpPr>
              <a:spLocks/>
            </p:cNvSpPr>
            <p:nvPr/>
          </p:nvSpPr>
          <p:spPr bwMode="auto">
            <a:xfrm rot="5266031" flipH="1">
              <a:off x="4930" y="822"/>
              <a:ext cx="320" cy="670"/>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81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grpSp>
      <p:grpSp>
        <p:nvGrpSpPr>
          <p:cNvPr id="2155" name="Group 2219"/>
          <p:cNvGrpSpPr>
            <a:grpSpLocks/>
          </p:cNvGrpSpPr>
          <p:nvPr/>
        </p:nvGrpSpPr>
        <p:grpSpPr bwMode="auto">
          <a:xfrm rot="3112743">
            <a:off x="8430138" y="918582"/>
            <a:ext cx="284358" cy="164176"/>
            <a:chOff x="4772" y="909"/>
            <a:chExt cx="1302" cy="466"/>
          </a:xfrm>
        </p:grpSpPr>
        <p:sp>
          <p:nvSpPr>
            <p:cNvPr id="2277" name="Freeform 2220"/>
            <p:cNvSpPr>
              <a:spLocks/>
            </p:cNvSpPr>
            <p:nvPr/>
          </p:nvSpPr>
          <p:spPr bwMode="auto">
            <a:xfrm rot="-5400000">
              <a:off x="5527" y="801"/>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accent1"/>
                </a:gs>
                <a:gs pos="100000">
                  <a:srgbClr val="2D3637"/>
                </a:gs>
              </a:gsLst>
              <a:lin ang="0" scaled="1"/>
            </a:gradFill>
            <a:ln w="3810">
              <a:solidFill>
                <a:srgbClr val="CCFFFF"/>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78" name="Freeform 2221"/>
            <p:cNvSpPr>
              <a:spLocks/>
            </p:cNvSpPr>
            <p:nvPr/>
          </p:nvSpPr>
          <p:spPr bwMode="auto">
            <a:xfrm rot="5400000">
              <a:off x="4884" y="827"/>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rgbClr val="2D3637"/>
                </a:gs>
                <a:gs pos="100000">
                  <a:srgbClr val="FF2525"/>
                </a:gs>
              </a:gsLst>
              <a:lin ang="0" scaled="1"/>
            </a:gradFill>
            <a:ln w="3810">
              <a:solidFill>
                <a:srgbClr val="FF2525"/>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19630" name="Freeform 2222"/>
            <p:cNvSpPr>
              <a:spLocks/>
            </p:cNvSpPr>
            <p:nvPr/>
          </p:nvSpPr>
          <p:spPr bwMode="auto">
            <a:xfrm rot="16200000">
              <a:off x="5616" y="823"/>
              <a:ext cx="229" cy="653"/>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78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19631" name="Freeform 2223"/>
            <p:cNvSpPr>
              <a:spLocks/>
            </p:cNvSpPr>
            <p:nvPr/>
          </p:nvSpPr>
          <p:spPr bwMode="auto">
            <a:xfrm rot="5266031" flipH="1">
              <a:off x="4929" y="839"/>
              <a:ext cx="312" cy="670"/>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81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grpSp>
      <p:grpSp>
        <p:nvGrpSpPr>
          <p:cNvPr id="2156" name="Group 2229"/>
          <p:cNvGrpSpPr>
            <a:grpSpLocks/>
          </p:cNvGrpSpPr>
          <p:nvPr/>
        </p:nvGrpSpPr>
        <p:grpSpPr bwMode="auto">
          <a:xfrm rot="6312469">
            <a:off x="8764353" y="978162"/>
            <a:ext cx="284358" cy="164176"/>
            <a:chOff x="4772" y="909"/>
            <a:chExt cx="1302" cy="466"/>
          </a:xfrm>
        </p:grpSpPr>
        <p:sp>
          <p:nvSpPr>
            <p:cNvPr id="2273" name="Freeform 2230"/>
            <p:cNvSpPr>
              <a:spLocks/>
            </p:cNvSpPr>
            <p:nvPr/>
          </p:nvSpPr>
          <p:spPr bwMode="auto">
            <a:xfrm rot="-5400000">
              <a:off x="5527" y="801"/>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accent1"/>
                </a:gs>
                <a:gs pos="100000">
                  <a:srgbClr val="2D3637"/>
                </a:gs>
              </a:gsLst>
              <a:lin ang="0" scaled="1"/>
            </a:gradFill>
            <a:ln w="3810">
              <a:solidFill>
                <a:srgbClr val="CCFFFF"/>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74" name="Freeform 2231"/>
            <p:cNvSpPr>
              <a:spLocks/>
            </p:cNvSpPr>
            <p:nvPr/>
          </p:nvSpPr>
          <p:spPr bwMode="auto">
            <a:xfrm rot="5400000">
              <a:off x="4884" y="827"/>
              <a:ext cx="440" cy="655"/>
            </a:xfrm>
            <a:custGeom>
              <a:avLst/>
              <a:gdLst>
                <a:gd name="T0" fmla="*/ 0 w 167"/>
                <a:gd name="T1" fmla="*/ 44 h 355"/>
                <a:gd name="T2" fmla="*/ 34 w 167"/>
                <a:gd name="T3" fmla="*/ 1620 h 355"/>
                <a:gd name="T4" fmla="*/ 1465 w 167"/>
                <a:gd name="T5" fmla="*/ 2209 h 355"/>
                <a:gd name="T6" fmla="*/ 2943 w 167"/>
                <a:gd name="T7" fmla="*/ 1681 h 355"/>
                <a:gd name="T8" fmla="*/ 2888 w 167"/>
                <a:gd name="T9" fmla="*/ 0 h 355"/>
                <a:gd name="T10" fmla="*/ 0 w 167"/>
                <a:gd name="T11" fmla="*/ 44 h 355"/>
                <a:gd name="T12" fmla="*/ 0 60000 65536"/>
                <a:gd name="T13" fmla="*/ 0 60000 65536"/>
                <a:gd name="T14" fmla="*/ 0 60000 65536"/>
                <a:gd name="T15" fmla="*/ 0 60000 65536"/>
                <a:gd name="T16" fmla="*/ 0 60000 65536"/>
                <a:gd name="T17" fmla="*/ 0 60000 65536"/>
                <a:gd name="T18" fmla="*/ 0 w 167"/>
                <a:gd name="T19" fmla="*/ 0 h 355"/>
                <a:gd name="T20" fmla="*/ 167 w 167"/>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rgbClr val="2D3637"/>
                </a:gs>
                <a:gs pos="100000">
                  <a:srgbClr val="FF2525"/>
                </a:gs>
              </a:gsLst>
              <a:lin ang="0" scaled="1"/>
            </a:gradFill>
            <a:ln w="3810">
              <a:solidFill>
                <a:srgbClr val="FF2525"/>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19640" name="Freeform 2232"/>
            <p:cNvSpPr>
              <a:spLocks/>
            </p:cNvSpPr>
            <p:nvPr/>
          </p:nvSpPr>
          <p:spPr bwMode="auto">
            <a:xfrm rot="16200000">
              <a:off x="5635" y="804"/>
              <a:ext cx="225" cy="653"/>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78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19641" name="Freeform 2233"/>
            <p:cNvSpPr>
              <a:spLocks/>
            </p:cNvSpPr>
            <p:nvPr/>
          </p:nvSpPr>
          <p:spPr bwMode="auto">
            <a:xfrm rot="5266031" flipH="1">
              <a:off x="4944" y="841"/>
              <a:ext cx="320" cy="670"/>
            </a:xfrm>
            <a:custGeom>
              <a:avLst/>
              <a:gdLst/>
              <a:ahLst/>
              <a:cxnLst>
                <a:cxn ang="0">
                  <a:pos x="0" y="7"/>
                </a:cxn>
                <a:cxn ang="0">
                  <a:pos x="2" y="258"/>
                </a:cxn>
                <a:cxn ang="0">
                  <a:pos x="80" y="352"/>
                </a:cxn>
                <a:cxn ang="0">
                  <a:pos x="161" y="268"/>
                </a:cxn>
                <a:cxn ang="0">
                  <a:pos x="158" y="0"/>
                </a:cxn>
                <a:cxn ang="0">
                  <a:pos x="0" y="7"/>
                </a:cxn>
              </a:cxnLst>
              <a:rect l="0" t="0" r="r" b="b"/>
              <a:pathLst>
                <a:path w="167" h="355">
                  <a:moveTo>
                    <a:pt x="0" y="7"/>
                  </a:moveTo>
                  <a:cubicBezTo>
                    <a:pt x="3" y="99"/>
                    <a:pt x="0" y="183"/>
                    <a:pt x="2" y="258"/>
                  </a:cubicBezTo>
                  <a:cubicBezTo>
                    <a:pt x="0" y="289"/>
                    <a:pt x="18" y="349"/>
                    <a:pt x="80" y="352"/>
                  </a:cubicBezTo>
                  <a:cubicBezTo>
                    <a:pt x="142" y="355"/>
                    <a:pt x="167" y="297"/>
                    <a:pt x="161" y="268"/>
                  </a:cubicBezTo>
                  <a:cubicBezTo>
                    <a:pt x="164" y="183"/>
                    <a:pt x="161" y="120"/>
                    <a:pt x="158" y="0"/>
                  </a:cubicBezTo>
                  <a:cubicBezTo>
                    <a:pt x="59" y="3"/>
                    <a:pt x="75" y="7"/>
                    <a:pt x="0" y="7"/>
                  </a:cubicBezTo>
                  <a:close/>
                </a:path>
              </a:pathLst>
            </a:custGeom>
            <a:gradFill rotWithShape="1">
              <a:gsLst>
                <a:gs pos="0">
                  <a:schemeClr val="tx1">
                    <a:alpha val="0"/>
                  </a:schemeClr>
                </a:gs>
                <a:gs pos="50000">
                  <a:schemeClr val="bg1">
                    <a:alpha val="81000"/>
                  </a:schemeClr>
                </a:gs>
                <a:gs pos="100000">
                  <a:schemeClr val="tx1">
                    <a:alpha val="0"/>
                  </a:schemeClr>
                </a:gs>
              </a:gsLst>
              <a:lin ang="0" scaled="1"/>
            </a:gradFill>
            <a:ln w="3810" cap="flat" cmpd="sng">
              <a:noFill/>
              <a:prstDash val="solid"/>
              <a:round/>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grpSp>
      <p:sp>
        <p:nvSpPr>
          <p:cNvPr id="2157" name="Text Box 1543"/>
          <p:cNvSpPr txBox="1">
            <a:spLocks noChangeArrowheads="1"/>
          </p:cNvSpPr>
          <p:nvPr/>
        </p:nvSpPr>
        <p:spPr bwMode="auto">
          <a:xfrm>
            <a:off x="7920013" y="599409"/>
            <a:ext cx="1162422" cy="436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FFFFFF"/>
                </a:solidFill>
              </a:rPr>
              <a:t>Chemothera-peutic Drugs</a:t>
            </a:r>
          </a:p>
        </p:txBody>
      </p:sp>
      <p:grpSp>
        <p:nvGrpSpPr>
          <p:cNvPr id="2158" name="Group 2249"/>
          <p:cNvGrpSpPr>
            <a:grpSpLocks/>
          </p:cNvGrpSpPr>
          <p:nvPr/>
        </p:nvGrpSpPr>
        <p:grpSpPr bwMode="auto">
          <a:xfrm>
            <a:off x="5178866" y="6381381"/>
            <a:ext cx="630317" cy="277137"/>
            <a:chOff x="3533" y="7123"/>
            <a:chExt cx="430" cy="307"/>
          </a:xfrm>
        </p:grpSpPr>
        <p:grpSp>
          <p:nvGrpSpPr>
            <p:cNvPr id="2269" name="Group 2245"/>
            <p:cNvGrpSpPr>
              <a:grpSpLocks/>
            </p:cNvGrpSpPr>
            <p:nvPr/>
          </p:nvGrpSpPr>
          <p:grpSpPr bwMode="auto">
            <a:xfrm>
              <a:off x="3533" y="7124"/>
              <a:ext cx="430" cy="251"/>
              <a:chOff x="2051" y="1856"/>
              <a:chExt cx="430" cy="251"/>
            </a:xfrm>
          </p:grpSpPr>
          <p:sp>
            <p:nvSpPr>
              <p:cNvPr id="19654" name="AutoShape 2246"/>
              <p:cNvSpPr>
                <a:spLocks noChangeArrowheads="1"/>
              </p:cNvSpPr>
              <p:nvPr/>
            </p:nvSpPr>
            <p:spPr bwMode="auto">
              <a:xfrm>
                <a:off x="2051" y="1856"/>
                <a:ext cx="430" cy="251"/>
              </a:xfrm>
              <a:prstGeom prst="octagon">
                <a:avLst>
                  <a:gd name="adj" fmla="val 30806"/>
                </a:avLst>
              </a:prstGeom>
              <a:gradFill rotWithShape="1">
                <a:gsLst>
                  <a:gs pos="0">
                    <a:srgbClr val="698E00"/>
                  </a:gs>
                  <a:gs pos="50000">
                    <a:schemeClr val="folHlink"/>
                  </a:gs>
                  <a:gs pos="100000">
                    <a:srgbClr val="698E00"/>
                  </a:gs>
                </a:gsLst>
                <a:lin ang="5400000" scaled="1"/>
              </a:gradFill>
              <a:ln w="9525" algn="ctr">
                <a:noFill/>
                <a:miter lim="800000"/>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2272" name="Oval 2247"/>
              <p:cNvSpPr>
                <a:spLocks noChangeArrowheads="1"/>
              </p:cNvSpPr>
              <p:nvPr/>
            </p:nvSpPr>
            <p:spPr bwMode="auto">
              <a:xfrm rot="-123334">
                <a:off x="2281" y="1965"/>
                <a:ext cx="174" cy="9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70" name="Text Box 2248"/>
            <p:cNvSpPr txBox="1">
              <a:spLocks noChangeArrowheads="1"/>
            </p:cNvSpPr>
            <p:nvPr/>
          </p:nvSpPr>
          <p:spPr bwMode="auto">
            <a:xfrm>
              <a:off x="3552" y="7123"/>
              <a:ext cx="39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Chk2</a:t>
              </a:r>
            </a:p>
          </p:txBody>
        </p:sp>
      </p:grpSp>
      <p:grpSp>
        <p:nvGrpSpPr>
          <p:cNvPr id="2159" name="Group 2250"/>
          <p:cNvGrpSpPr>
            <a:grpSpLocks/>
          </p:cNvGrpSpPr>
          <p:nvPr/>
        </p:nvGrpSpPr>
        <p:grpSpPr bwMode="auto">
          <a:xfrm>
            <a:off x="6269462" y="6506859"/>
            <a:ext cx="630317" cy="313246"/>
            <a:chOff x="3533" y="7124"/>
            <a:chExt cx="430" cy="347"/>
          </a:xfrm>
        </p:grpSpPr>
        <p:grpSp>
          <p:nvGrpSpPr>
            <p:cNvPr id="2265" name="Group 2251"/>
            <p:cNvGrpSpPr>
              <a:grpSpLocks/>
            </p:cNvGrpSpPr>
            <p:nvPr/>
          </p:nvGrpSpPr>
          <p:grpSpPr bwMode="auto">
            <a:xfrm>
              <a:off x="3533" y="7124"/>
              <a:ext cx="430" cy="251"/>
              <a:chOff x="2051" y="1856"/>
              <a:chExt cx="430" cy="251"/>
            </a:xfrm>
          </p:grpSpPr>
          <p:sp>
            <p:nvSpPr>
              <p:cNvPr id="2267" name="AutoShape 2252"/>
              <p:cNvSpPr>
                <a:spLocks noChangeArrowheads="1"/>
              </p:cNvSpPr>
              <p:nvPr/>
            </p:nvSpPr>
            <p:spPr bwMode="auto">
              <a:xfrm>
                <a:off x="2051" y="1856"/>
                <a:ext cx="430" cy="251"/>
              </a:xfrm>
              <a:prstGeom prst="octagon">
                <a:avLst>
                  <a:gd name="adj" fmla="val 30806"/>
                </a:avLst>
              </a:prstGeom>
              <a:gradFill rotWithShape="1">
                <a:gsLst>
                  <a:gs pos="0">
                    <a:srgbClr val="007E5D"/>
                  </a:gs>
                  <a:gs pos="50000">
                    <a:srgbClr val="02CA6B"/>
                  </a:gs>
                  <a:gs pos="100000">
                    <a:srgbClr val="007E5D"/>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268" name="Oval 2253"/>
              <p:cNvSpPr>
                <a:spLocks noChangeArrowheads="1"/>
              </p:cNvSpPr>
              <p:nvPr/>
            </p:nvSpPr>
            <p:spPr bwMode="auto">
              <a:xfrm rot="-123334">
                <a:off x="2281" y="1965"/>
                <a:ext cx="174" cy="92"/>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66" name="Text Box 2254"/>
            <p:cNvSpPr txBox="1">
              <a:spLocks noChangeArrowheads="1"/>
            </p:cNvSpPr>
            <p:nvPr/>
          </p:nvSpPr>
          <p:spPr bwMode="auto">
            <a:xfrm>
              <a:off x="3552" y="7164"/>
              <a:ext cx="39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ATM</a:t>
              </a:r>
            </a:p>
          </p:txBody>
        </p:sp>
      </p:grpSp>
      <p:grpSp>
        <p:nvGrpSpPr>
          <p:cNvPr id="2160" name="Group 2260"/>
          <p:cNvGrpSpPr>
            <a:grpSpLocks/>
          </p:cNvGrpSpPr>
          <p:nvPr/>
        </p:nvGrpSpPr>
        <p:grpSpPr bwMode="auto">
          <a:xfrm>
            <a:off x="7906819" y="3054802"/>
            <a:ext cx="861922" cy="291580"/>
            <a:chOff x="5736" y="3792"/>
            <a:chExt cx="588" cy="323"/>
          </a:xfrm>
        </p:grpSpPr>
        <p:grpSp>
          <p:nvGrpSpPr>
            <p:cNvPr id="2261" name="Group 2256"/>
            <p:cNvGrpSpPr>
              <a:grpSpLocks/>
            </p:cNvGrpSpPr>
            <p:nvPr/>
          </p:nvGrpSpPr>
          <p:grpSpPr bwMode="auto">
            <a:xfrm rot="203243">
              <a:off x="5827" y="3792"/>
              <a:ext cx="403" cy="253"/>
              <a:chOff x="4489" y="2452"/>
              <a:chExt cx="539" cy="338"/>
            </a:xfrm>
          </p:grpSpPr>
          <p:sp>
            <p:nvSpPr>
              <p:cNvPr id="2263" name="Freeform 2257"/>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4A6400"/>
                  </a:gs>
                  <a:gs pos="100000">
                    <a:srgbClr val="EAFFA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64" name="Oval 2258"/>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62" name="Text Box 2259"/>
            <p:cNvSpPr txBox="1">
              <a:spLocks noChangeArrowheads="1"/>
            </p:cNvSpPr>
            <p:nvPr/>
          </p:nvSpPr>
          <p:spPr bwMode="auto">
            <a:xfrm>
              <a:off x="5736" y="3808"/>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BIM</a:t>
              </a:r>
            </a:p>
          </p:txBody>
        </p:sp>
      </p:grpSp>
      <p:grpSp>
        <p:nvGrpSpPr>
          <p:cNvPr id="2161" name="Group 2261"/>
          <p:cNvGrpSpPr>
            <a:grpSpLocks/>
          </p:cNvGrpSpPr>
          <p:nvPr/>
        </p:nvGrpSpPr>
        <p:grpSpPr bwMode="auto">
          <a:xfrm>
            <a:off x="5831170" y="5302603"/>
            <a:ext cx="781301" cy="313246"/>
            <a:chOff x="3756" y="5100"/>
            <a:chExt cx="533" cy="347"/>
          </a:xfrm>
        </p:grpSpPr>
        <p:grpSp>
          <p:nvGrpSpPr>
            <p:cNvPr id="2257" name="Group 2262"/>
            <p:cNvGrpSpPr>
              <a:grpSpLocks/>
            </p:cNvGrpSpPr>
            <p:nvPr/>
          </p:nvGrpSpPr>
          <p:grpSpPr bwMode="auto">
            <a:xfrm rot="203243">
              <a:off x="3820" y="5100"/>
              <a:ext cx="366" cy="230"/>
              <a:chOff x="4489" y="2452"/>
              <a:chExt cx="539" cy="338"/>
            </a:xfrm>
          </p:grpSpPr>
          <p:sp>
            <p:nvSpPr>
              <p:cNvPr id="2259" name="Freeform 2263"/>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7F5029"/>
                  </a:gs>
                  <a:gs pos="100000">
                    <a:srgbClr val="D42A2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60" name="Oval 2264"/>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58" name="Text Box 2265"/>
            <p:cNvSpPr txBox="1">
              <a:spLocks noChangeArrowheads="1"/>
            </p:cNvSpPr>
            <p:nvPr/>
          </p:nvSpPr>
          <p:spPr bwMode="auto">
            <a:xfrm>
              <a:off x="3756" y="5140"/>
              <a:ext cx="53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AIF</a:t>
              </a:r>
            </a:p>
          </p:txBody>
        </p:sp>
      </p:grpSp>
      <p:grpSp>
        <p:nvGrpSpPr>
          <p:cNvPr id="2162" name="Group 2274"/>
          <p:cNvGrpSpPr>
            <a:grpSpLocks/>
          </p:cNvGrpSpPr>
          <p:nvPr/>
        </p:nvGrpSpPr>
        <p:grpSpPr bwMode="auto">
          <a:xfrm>
            <a:off x="6484940" y="2668455"/>
            <a:ext cx="363532" cy="876546"/>
            <a:chOff x="4424" y="2956"/>
            <a:chExt cx="248" cy="971"/>
          </a:xfrm>
        </p:grpSpPr>
        <p:grpSp>
          <p:nvGrpSpPr>
            <p:cNvPr id="2252" name="Group 2269"/>
            <p:cNvGrpSpPr>
              <a:grpSpLocks/>
            </p:cNvGrpSpPr>
            <p:nvPr/>
          </p:nvGrpSpPr>
          <p:grpSpPr bwMode="auto">
            <a:xfrm>
              <a:off x="4424" y="2956"/>
              <a:ext cx="248" cy="592"/>
              <a:chOff x="4932" y="2576"/>
              <a:chExt cx="376" cy="896"/>
            </a:xfrm>
          </p:grpSpPr>
          <p:sp>
            <p:nvSpPr>
              <p:cNvPr id="2254" name="Freeform 2270"/>
              <p:cNvSpPr>
                <a:spLocks/>
              </p:cNvSpPr>
              <p:nvPr/>
            </p:nvSpPr>
            <p:spPr bwMode="auto">
              <a:xfrm>
                <a:off x="4932" y="2612"/>
                <a:ext cx="376" cy="860"/>
              </a:xfrm>
              <a:custGeom>
                <a:avLst/>
                <a:gdLst>
                  <a:gd name="T0" fmla="*/ 0 w 376"/>
                  <a:gd name="T1" fmla="*/ 2 h 860"/>
                  <a:gd name="T2" fmla="*/ 190 w 376"/>
                  <a:gd name="T3" fmla="*/ 56 h 860"/>
                  <a:gd name="T4" fmla="*/ 358 w 376"/>
                  <a:gd name="T5" fmla="*/ 0 h 860"/>
                  <a:gd name="T6" fmla="*/ 282 w 376"/>
                  <a:gd name="T7" fmla="*/ 368 h 860"/>
                  <a:gd name="T8" fmla="*/ 376 w 376"/>
                  <a:gd name="T9" fmla="*/ 774 h 860"/>
                  <a:gd name="T10" fmla="*/ 26 w 376"/>
                  <a:gd name="T11" fmla="*/ 768 h 860"/>
                  <a:gd name="T12" fmla="*/ 122 w 376"/>
                  <a:gd name="T13" fmla="*/ 352 h 860"/>
                  <a:gd name="T14" fmla="*/ 0 w 376"/>
                  <a:gd name="T15" fmla="*/ 2 h 860"/>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860"/>
                  <a:gd name="T26" fmla="*/ 376 w 376"/>
                  <a:gd name="T27" fmla="*/ 860 h 8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860">
                    <a:moveTo>
                      <a:pt x="0" y="2"/>
                    </a:moveTo>
                    <a:cubicBezTo>
                      <a:pt x="52" y="30"/>
                      <a:pt x="96" y="58"/>
                      <a:pt x="190" y="56"/>
                    </a:cubicBezTo>
                    <a:cubicBezTo>
                      <a:pt x="284" y="54"/>
                      <a:pt x="298" y="38"/>
                      <a:pt x="358" y="0"/>
                    </a:cubicBezTo>
                    <a:cubicBezTo>
                      <a:pt x="296" y="184"/>
                      <a:pt x="279" y="239"/>
                      <a:pt x="282" y="368"/>
                    </a:cubicBezTo>
                    <a:cubicBezTo>
                      <a:pt x="285" y="497"/>
                      <a:pt x="340" y="658"/>
                      <a:pt x="376" y="774"/>
                    </a:cubicBezTo>
                    <a:cubicBezTo>
                      <a:pt x="308" y="860"/>
                      <a:pt x="73" y="844"/>
                      <a:pt x="26" y="768"/>
                    </a:cubicBezTo>
                    <a:cubicBezTo>
                      <a:pt x="74" y="548"/>
                      <a:pt x="126" y="480"/>
                      <a:pt x="122" y="352"/>
                    </a:cubicBezTo>
                    <a:cubicBezTo>
                      <a:pt x="118" y="224"/>
                      <a:pt x="48" y="62"/>
                      <a:pt x="0" y="2"/>
                    </a:cubicBezTo>
                    <a:close/>
                  </a:path>
                </a:pathLst>
              </a:custGeom>
              <a:gradFill rotWithShape="1">
                <a:gsLst>
                  <a:gs pos="0">
                    <a:srgbClr val="B51D1D"/>
                  </a:gs>
                  <a:gs pos="100000">
                    <a:srgbClr val="D3937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255" name="Oval 2271"/>
              <p:cNvSpPr>
                <a:spLocks noChangeArrowheads="1"/>
              </p:cNvSpPr>
              <p:nvPr/>
            </p:nvSpPr>
            <p:spPr bwMode="auto">
              <a:xfrm rot="5400000">
                <a:off x="4747" y="2955"/>
                <a:ext cx="744" cy="208"/>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256" name="Oval 2272"/>
              <p:cNvSpPr>
                <a:spLocks noChangeArrowheads="1"/>
              </p:cNvSpPr>
              <p:nvPr/>
            </p:nvSpPr>
            <p:spPr bwMode="auto">
              <a:xfrm>
                <a:off x="4935" y="2576"/>
                <a:ext cx="354" cy="90"/>
              </a:xfrm>
              <a:prstGeom prst="ellipse">
                <a:avLst/>
              </a:prstGeom>
              <a:gradFill rotWithShape="1">
                <a:gsLst>
                  <a:gs pos="0">
                    <a:srgbClr val="CA7C64"/>
                  </a:gs>
                  <a:gs pos="100000">
                    <a:srgbClr val="D12929"/>
                  </a:gs>
                </a:gsLst>
                <a:lin ang="0" scaled="1"/>
              </a:gradFill>
              <a:ln w="9525">
                <a:solidFill>
                  <a:srgbClr val="D12929"/>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53" name="Text Box 2273"/>
            <p:cNvSpPr txBox="1">
              <a:spLocks noChangeArrowheads="1"/>
            </p:cNvSpPr>
            <p:nvPr/>
          </p:nvSpPr>
          <p:spPr bwMode="auto">
            <a:xfrm>
              <a:off x="4458" y="3006"/>
              <a:ext cx="158"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VDAC</a:t>
              </a:r>
            </a:p>
          </p:txBody>
        </p:sp>
      </p:grpSp>
      <p:grpSp>
        <p:nvGrpSpPr>
          <p:cNvPr id="2163" name="Group 2279"/>
          <p:cNvGrpSpPr>
            <a:grpSpLocks/>
          </p:cNvGrpSpPr>
          <p:nvPr/>
        </p:nvGrpSpPr>
        <p:grpSpPr bwMode="auto">
          <a:xfrm>
            <a:off x="6231348" y="3129750"/>
            <a:ext cx="908830" cy="277136"/>
            <a:chOff x="4251" y="3461"/>
            <a:chExt cx="620" cy="307"/>
          </a:xfrm>
        </p:grpSpPr>
        <p:grpSp>
          <p:nvGrpSpPr>
            <p:cNvPr id="2248" name="Group 2199"/>
            <p:cNvGrpSpPr>
              <a:grpSpLocks/>
            </p:cNvGrpSpPr>
            <p:nvPr/>
          </p:nvGrpSpPr>
          <p:grpSpPr bwMode="auto">
            <a:xfrm rot="5400000">
              <a:off x="4503" y="3255"/>
              <a:ext cx="139" cy="597"/>
              <a:chOff x="4395" y="1839"/>
              <a:chExt cx="187" cy="806"/>
            </a:xfrm>
          </p:grpSpPr>
          <p:sp>
            <p:nvSpPr>
              <p:cNvPr id="2250" name="Freeform 2197"/>
              <p:cNvSpPr>
                <a:spLocks/>
              </p:cNvSpPr>
              <p:nvPr/>
            </p:nvSpPr>
            <p:spPr bwMode="auto">
              <a:xfrm>
                <a:off x="4395" y="1839"/>
                <a:ext cx="187" cy="759"/>
              </a:xfrm>
              <a:custGeom>
                <a:avLst/>
                <a:gdLst>
                  <a:gd name="T0" fmla="*/ 19 w 280"/>
                  <a:gd name="T1" fmla="*/ 5 h 1137"/>
                  <a:gd name="T2" fmla="*/ 6 w 280"/>
                  <a:gd name="T3" fmla="*/ 34 h 1137"/>
                  <a:gd name="T4" fmla="*/ 21 w 280"/>
                  <a:gd name="T5" fmla="*/ 55 h 1137"/>
                  <a:gd name="T6" fmla="*/ 9 w 280"/>
                  <a:gd name="T7" fmla="*/ 77 h 1137"/>
                  <a:gd name="T8" fmla="*/ 22 w 280"/>
                  <a:gd name="T9" fmla="*/ 103 h 1137"/>
                  <a:gd name="T10" fmla="*/ 9 w 280"/>
                  <a:gd name="T11" fmla="*/ 124 h 1137"/>
                  <a:gd name="T12" fmla="*/ 21 w 280"/>
                  <a:gd name="T13" fmla="*/ 152 h 1137"/>
                  <a:gd name="T14" fmla="*/ 10 w 280"/>
                  <a:gd name="T15" fmla="*/ 206 h 1137"/>
                  <a:gd name="T16" fmla="*/ 2 w 280"/>
                  <a:gd name="T17" fmla="*/ 264 h 1137"/>
                  <a:gd name="T18" fmla="*/ 11 w 280"/>
                  <a:gd name="T19" fmla="*/ 324 h 1137"/>
                  <a:gd name="T20" fmla="*/ 49 w 280"/>
                  <a:gd name="T21" fmla="*/ 335 h 1137"/>
                  <a:gd name="T22" fmla="*/ 79 w 280"/>
                  <a:gd name="T23" fmla="*/ 314 h 1137"/>
                  <a:gd name="T24" fmla="*/ 79 w 280"/>
                  <a:gd name="T25" fmla="*/ 250 h 1137"/>
                  <a:gd name="T26" fmla="*/ 68 w 280"/>
                  <a:gd name="T27" fmla="*/ 193 h 1137"/>
                  <a:gd name="T28" fmla="*/ 55 w 280"/>
                  <a:gd name="T29" fmla="*/ 150 h 1137"/>
                  <a:gd name="T30" fmla="*/ 62 w 280"/>
                  <a:gd name="T31" fmla="*/ 121 h 1137"/>
                  <a:gd name="T32" fmla="*/ 50 w 280"/>
                  <a:gd name="T33" fmla="*/ 103 h 1137"/>
                  <a:gd name="T34" fmla="*/ 58 w 280"/>
                  <a:gd name="T35" fmla="*/ 71 h 1137"/>
                  <a:gd name="T36" fmla="*/ 47 w 280"/>
                  <a:gd name="T37" fmla="*/ 53 h 1137"/>
                  <a:gd name="T38" fmla="*/ 61 w 280"/>
                  <a:gd name="T39" fmla="*/ 33 h 1137"/>
                  <a:gd name="T40" fmla="*/ 53 w 280"/>
                  <a:gd name="T41" fmla="*/ 6 h 1137"/>
                  <a:gd name="T42" fmla="*/ 19 w 280"/>
                  <a:gd name="T43" fmla="*/ 5 h 1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0"/>
                  <a:gd name="T67" fmla="*/ 0 h 1137"/>
                  <a:gd name="T68" fmla="*/ 280 w 280"/>
                  <a:gd name="T69" fmla="*/ 1137 h 1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0" h="1137">
                    <a:moveTo>
                      <a:pt x="65" y="18"/>
                    </a:moveTo>
                    <a:cubicBezTo>
                      <a:pt x="45" y="29"/>
                      <a:pt x="8" y="63"/>
                      <a:pt x="20" y="114"/>
                    </a:cubicBezTo>
                    <a:cubicBezTo>
                      <a:pt x="32" y="165"/>
                      <a:pt x="68" y="163"/>
                      <a:pt x="69" y="185"/>
                    </a:cubicBezTo>
                    <a:cubicBezTo>
                      <a:pt x="70" y="207"/>
                      <a:pt x="28" y="211"/>
                      <a:pt x="32" y="261"/>
                    </a:cubicBezTo>
                    <a:cubicBezTo>
                      <a:pt x="36" y="311"/>
                      <a:pt x="73" y="315"/>
                      <a:pt x="73" y="347"/>
                    </a:cubicBezTo>
                    <a:cubicBezTo>
                      <a:pt x="73" y="379"/>
                      <a:pt x="33" y="363"/>
                      <a:pt x="32" y="417"/>
                    </a:cubicBezTo>
                    <a:cubicBezTo>
                      <a:pt x="31" y="471"/>
                      <a:pt x="63" y="489"/>
                      <a:pt x="69" y="513"/>
                    </a:cubicBezTo>
                    <a:cubicBezTo>
                      <a:pt x="62" y="594"/>
                      <a:pt x="44" y="625"/>
                      <a:pt x="35" y="692"/>
                    </a:cubicBezTo>
                    <a:cubicBezTo>
                      <a:pt x="26" y="759"/>
                      <a:pt x="15" y="794"/>
                      <a:pt x="8" y="886"/>
                    </a:cubicBezTo>
                    <a:cubicBezTo>
                      <a:pt x="1" y="978"/>
                      <a:pt x="0" y="1045"/>
                      <a:pt x="38" y="1091"/>
                    </a:cubicBezTo>
                    <a:cubicBezTo>
                      <a:pt x="76" y="1137"/>
                      <a:pt x="144" y="1128"/>
                      <a:pt x="164" y="1127"/>
                    </a:cubicBezTo>
                    <a:cubicBezTo>
                      <a:pt x="178" y="1126"/>
                      <a:pt x="246" y="1125"/>
                      <a:pt x="266" y="1057"/>
                    </a:cubicBezTo>
                    <a:cubicBezTo>
                      <a:pt x="280" y="1003"/>
                      <a:pt x="271" y="907"/>
                      <a:pt x="265" y="839"/>
                    </a:cubicBezTo>
                    <a:cubicBezTo>
                      <a:pt x="259" y="771"/>
                      <a:pt x="241" y="704"/>
                      <a:pt x="228" y="648"/>
                    </a:cubicBezTo>
                    <a:cubicBezTo>
                      <a:pt x="221" y="619"/>
                      <a:pt x="186" y="530"/>
                      <a:pt x="186" y="505"/>
                    </a:cubicBezTo>
                    <a:cubicBezTo>
                      <a:pt x="192" y="486"/>
                      <a:pt x="215" y="475"/>
                      <a:pt x="208" y="407"/>
                    </a:cubicBezTo>
                    <a:cubicBezTo>
                      <a:pt x="201" y="339"/>
                      <a:pt x="171" y="378"/>
                      <a:pt x="169" y="344"/>
                    </a:cubicBezTo>
                    <a:cubicBezTo>
                      <a:pt x="167" y="310"/>
                      <a:pt x="194" y="297"/>
                      <a:pt x="196" y="240"/>
                    </a:cubicBezTo>
                    <a:cubicBezTo>
                      <a:pt x="198" y="183"/>
                      <a:pt x="160" y="203"/>
                      <a:pt x="160" y="179"/>
                    </a:cubicBezTo>
                    <a:cubicBezTo>
                      <a:pt x="160" y="155"/>
                      <a:pt x="203" y="137"/>
                      <a:pt x="206" y="111"/>
                    </a:cubicBezTo>
                    <a:cubicBezTo>
                      <a:pt x="209" y="85"/>
                      <a:pt x="202" y="36"/>
                      <a:pt x="179" y="21"/>
                    </a:cubicBezTo>
                    <a:cubicBezTo>
                      <a:pt x="140" y="0"/>
                      <a:pt x="85" y="7"/>
                      <a:pt x="65" y="18"/>
                    </a:cubicBezTo>
                    <a:close/>
                  </a:path>
                </a:pathLst>
              </a:custGeom>
              <a:gradFill rotWithShape="1">
                <a:gsLst>
                  <a:gs pos="0">
                    <a:srgbClr val="330707"/>
                  </a:gs>
                  <a:gs pos="50000">
                    <a:srgbClr val="84ED73"/>
                  </a:gs>
                  <a:gs pos="100000">
                    <a:srgbClr val="330707"/>
                  </a:gs>
                </a:gsLst>
                <a:lin ang="0" scaled="1"/>
              </a:gradFill>
              <a:ln>
                <a:noFill/>
              </a:ln>
              <a:effectLst>
                <a:prstShdw prst="shdw17" dist="17961" dir="2700000">
                  <a:srgbClr val="4F8E45"/>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51" name="Oval 2198"/>
              <p:cNvSpPr>
                <a:spLocks noChangeArrowheads="1"/>
              </p:cNvSpPr>
              <p:nvPr/>
            </p:nvSpPr>
            <p:spPr bwMode="auto">
              <a:xfrm rot="5621483">
                <a:off x="4187" y="2309"/>
                <a:ext cx="546" cy="126"/>
              </a:xfrm>
              <a:prstGeom prst="ellipse">
                <a:avLst/>
              </a:prstGeom>
              <a:gradFill rotWithShape="1">
                <a:gsLst>
                  <a:gs pos="0">
                    <a:schemeClr val="bg1">
                      <a:alpha val="92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49" name="Text Box 2010"/>
            <p:cNvSpPr txBox="1">
              <a:spLocks noChangeArrowheads="1"/>
            </p:cNvSpPr>
            <p:nvPr/>
          </p:nvSpPr>
          <p:spPr bwMode="auto">
            <a:xfrm>
              <a:off x="4251" y="3461"/>
              <a:ext cx="4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PMR</a:t>
              </a:r>
            </a:p>
          </p:txBody>
        </p:sp>
      </p:grpSp>
      <p:grpSp>
        <p:nvGrpSpPr>
          <p:cNvPr id="2164" name="Group 2284"/>
          <p:cNvGrpSpPr>
            <a:grpSpLocks/>
          </p:cNvGrpSpPr>
          <p:nvPr/>
        </p:nvGrpSpPr>
        <p:grpSpPr bwMode="auto">
          <a:xfrm>
            <a:off x="6279721" y="3320230"/>
            <a:ext cx="861922" cy="308733"/>
            <a:chOff x="4092" y="4416"/>
            <a:chExt cx="588" cy="342"/>
          </a:xfrm>
        </p:grpSpPr>
        <p:grpSp>
          <p:nvGrpSpPr>
            <p:cNvPr id="2244" name="Group 2285"/>
            <p:cNvGrpSpPr>
              <a:grpSpLocks/>
            </p:cNvGrpSpPr>
            <p:nvPr/>
          </p:nvGrpSpPr>
          <p:grpSpPr bwMode="auto">
            <a:xfrm rot="203243">
              <a:off x="4183" y="4416"/>
              <a:ext cx="403" cy="253"/>
              <a:chOff x="4489" y="2452"/>
              <a:chExt cx="539" cy="338"/>
            </a:xfrm>
          </p:grpSpPr>
          <p:sp>
            <p:nvSpPr>
              <p:cNvPr id="2246" name="Freeform 2286"/>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3915D1"/>
                  </a:gs>
                  <a:gs pos="100000">
                    <a:srgbClr val="8B73F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47" name="Oval 2287"/>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45" name="Text Box 2288"/>
            <p:cNvSpPr txBox="1">
              <a:spLocks noChangeArrowheads="1"/>
            </p:cNvSpPr>
            <p:nvPr/>
          </p:nvSpPr>
          <p:spPr bwMode="auto">
            <a:xfrm>
              <a:off x="4092" y="4451"/>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CypD</a:t>
              </a:r>
            </a:p>
          </p:txBody>
        </p:sp>
      </p:grpSp>
      <p:grpSp>
        <p:nvGrpSpPr>
          <p:cNvPr id="2165" name="Group 2283"/>
          <p:cNvGrpSpPr>
            <a:grpSpLocks/>
          </p:cNvGrpSpPr>
          <p:nvPr/>
        </p:nvGrpSpPr>
        <p:grpSpPr bwMode="auto">
          <a:xfrm rot="-236494">
            <a:off x="6376449" y="3159541"/>
            <a:ext cx="558491" cy="277136"/>
            <a:chOff x="4317" y="3512"/>
            <a:chExt cx="381" cy="307"/>
          </a:xfrm>
        </p:grpSpPr>
        <p:grpSp>
          <p:nvGrpSpPr>
            <p:cNvPr id="2239" name="Group 2275"/>
            <p:cNvGrpSpPr>
              <a:grpSpLocks/>
            </p:cNvGrpSpPr>
            <p:nvPr/>
          </p:nvGrpSpPr>
          <p:grpSpPr bwMode="auto">
            <a:xfrm rot="5400000">
              <a:off x="4428" y="3469"/>
              <a:ext cx="160" cy="381"/>
              <a:chOff x="4932" y="2576"/>
              <a:chExt cx="376" cy="896"/>
            </a:xfrm>
          </p:grpSpPr>
          <p:sp>
            <p:nvSpPr>
              <p:cNvPr id="2241" name="Freeform 2276"/>
              <p:cNvSpPr>
                <a:spLocks/>
              </p:cNvSpPr>
              <p:nvPr/>
            </p:nvSpPr>
            <p:spPr bwMode="auto">
              <a:xfrm>
                <a:off x="4932" y="2612"/>
                <a:ext cx="376" cy="860"/>
              </a:xfrm>
              <a:custGeom>
                <a:avLst/>
                <a:gdLst>
                  <a:gd name="T0" fmla="*/ 0 w 376"/>
                  <a:gd name="T1" fmla="*/ 2 h 860"/>
                  <a:gd name="T2" fmla="*/ 190 w 376"/>
                  <a:gd name="T3" fmla="*/ 56 h 860"/>
                  <a:gd name="T4" fmla="*/ 358 w 376"/>
                  <a:gd name="T5" fmla="*/ 0 h 860"/>
                  <a:gd name="T6" fmla="*/ 282 w 376"/>
                  <a:gd name="T7" fmla="*/ 368 h 860"/>
                  <a:gd name="T8" fmla="*/ 376 w 376"/>
                  <a:gd name="T9" fmla="*/ 774 h 860"/>
                  <a:gd name="T10" fmla="*/ 26 w 376"/>
                  <a:gd name="T11" fmla="*/ 768 h 860"/>
                  <a:gd name="T12" fmla="*/ 122 w 376"/>
                  <a:gd name="T13" fmla="*/ 352 h 860"/>
                  <a:gd name="T14" fmla="*/ 0 w 376"/>
                  <a:gd name="T15" fmla="*/ 2 h 860"/>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860"/>
                  <a:gd name="T26" fmla="*/ 376 w 376"/>
                  <a:gd name="T27" fmla="*/ 860 h 8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860">
                    <a:moveTo>
                      <a:pt x="0" y="2"/>
                    </a:moveTo>
                    <a:cubicBezTo>
                      <a:pt x="52" y="30"/>
                      <a:pt x="96" y="58"/>
                      <a:pt x="190" y="56"/>
                    </a:cubicBezTo>
                    <a:cubicBezTo>
                      <a:pt x="284" y="54"/>
                      <a:pt x="298" y="38"/>
                      <a:pt x="358" y="0"/>
                    </a:cubicBezTo>
                    <a:cubicBezTo>
                      <a:pt x="296" y="184"/>
                      <a:pt x="279" y="239"/>
                      <a:pt x="282" y="368"/>
                    </a:cubicBezTo>
                    <a:cubicBezTo>
                      <a:pt x="285" y="497"/>
                      <a:pt x="340" y="658"/>
                      <a:pt x="376" y="774"/>
                    </a:cubicBezTo>
                    <a:cubicBezTo>
                      <a:pt x="308" y="860"/>
                      <a:pt x="73" y="844"/>
                      <a:pt x="26" y="768"/>
                    </a:cubicBezTo>
                    <a:cubicBezTo>
                      <a:pt x="74" y="548"/>
                      <a:pt x="126" y="480"/>
                      <a:pt x="122" y="352"/>
                    </a:cubicBezTo>
                    <a:cubicBezTo>
                      <a:pt x="118" y="224"/>
                      <a:pt x="48" y="62"/>
                      <a:pt x="0" y="2"/>
                    </a:cubicBezTo>
                    <a:close/>
                  </a:path>
                </a:pathLst>
              </a:custGeom>
              <a:gradFill rotWithShape="1">
                <a:gsLst>
                  <a:gs pos="0">
                    <a:srgbClr val="8CCBD0"/>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242" name="Oval 2277"/>
              <p:cNvSpPr>
                <a:spLocks noChangeArrowheads="1"/>
              </p:cNvSpPr>
              <p:nvPr/>
            </p:nvSpPr>
            <p:spPr bwMode="auto">
              <a:xfrm rot="5400000">
                <a:off x="4747" y="2955"/>
                <a:ext cx="744" cy="208"/>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2243" name="Oval 2278"/>
              <p:cNvSpPr>
                <a:spLocks noChangeArrowheads="1"/>
              </p:cNvSpPr>
              <p:nvPr/>
            </p:nvSpPr>
            <p:spPr bwMode="auto">
              <a:xfrm>
                <a:off x="4935" y="2576"/>
                <a:ext cx="354" cy="90"/>
              </a:xfrm>
              <a:prstGeom prst="ellipse">
                <a:avLst/>
              </a:prstGeom>
              <a:gradFill rotWithShape="1">
                <a:gsLst>
                  <a:gs pos="0">
                    <a:schemeClr val="accent2"/>
                  </a:gs>
                  <a:gs pos="100000">
                    <a:schemeClr val="accent1"/>
                  </a:gs>
                </a:gsLst>
                <a:lin ang="0" scaled="1"/>
              </a:gradFill>
              <a:ln w="9525">
                <a:solidFill>
                  <a:srgbClr val="33CCCC"/>
                </a:solidFill>
                <a:round/>
                <a:headEnd/>
                <a:tailEnd/>
              </a:ln>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40" name="Text Box 2280"/>
            <p:cNvSpPr txBox="1">
              <a:spLocks noChangeArrowheads="1"/>
            </p:cNvSpPr>
            <p:nvPr/>
          </p:nvSpPr>
          <p:spPr bwMode="auto">
            <a:xfrm>
              <a:off x="4323" y="3512"/>
              <a:ext cx="3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ANT</a:t>
              </a:r>
            </a:p>
          </p:txBody>
        </p:sp>
      </p:grpSp>
      <p:grpSp>
        <p:nvGrpSpPr>
          <p:cNvPr id="2166" name="Group 2296"/>
          <p:cNvGrpSpPr>
            <a:grpSpLocks/>
          </p:cNvGrpSpPr>
          <p:nvPr/>
        </p:nvGrpSpPr>
        <p:grpSpPr bwMode="auto">
          <a:xfrm>
            <a:off x="5398744" y="1616777"/>
            <a:ext cx="693349" cy="325883"/>
            <a:chOff x="4997" y="2037"/>
            <a:chExt cx="473" cy="361"/>
          </a:xfrm>
        </p:grpSpPr>
        <p:sp>
          <p:nvSpPr>
            <p:cNvPr id="2236" name="AutoShape 2293"/>
            <p:cNvSpPr>
              <a:spLocks noChangeArrowheads="1"/>
            </p:cNvSpPr>
            <p:nvPr/>
          </p:nvSpPr>
          <p:spPr bwMode="auto">
            <a:xfrm>
              <a:off x="5116" y="2037"/>
              <a:ext cx="339" cy="268"/>
            </a:xfrm>
            <a:prstGeom prst="octagon">
              <a:avLst>
                <a:gd name="adj" fmla="val 30806"/>
              </a:avLst>
            </a:prstGeom>
            <a:gradFill rotWithShape="1">
              <a:gsLst>
                <a:gs pos="0">
                  <a:srgbClr val="FF0000"/>
                </a:gs>
                <a:gs pos="50000">
                  <a:srgbClr val="FF964F"/>
                </a:gs>
                <a:gs pos="100000">
                  <a:srgbClr val="FF00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sp>
          <p:nvSpPr>
            <p:cNvPr id="19702" name="AutoShape 2294"/>
            <p:cNvSpPr>
              <a:spLocks noChangeArrowheads="1"/>
            </p:cNvSpPr>
            <p:nvPr/>
          </p:nvSpPr>
          <p:spPr bwMode="auto">
            <a:xfrm>
              <a:off x="4997" y="2037"/>
              <a:ext cx="339" cy="268"/>
            </a:xfrm>
            <a:prstGeom prst="octagon">
              <a:avLst>
                <a:gd name="adj" fmla="val 30806"/>
              </a:avLst>
            </a:prstGeom>
            <a:gradFill rotWithShape="1">
              <a:gsLst>
                <a:gs pos="0">
                  <a:schemeClr val="folHlink"/>
                </a:gs>
                <a:gs pos="50000">
                  <a:srgbClr val="E7FFA3"/>
                </a:gs>
                <a:gs pos="100000">
                  <a:schemeClr val="folHlink"/>
                </a:gs>
              </a:gsLst>
              <a:lin ang="5400000" scaled="1"/>
            </a:gradFill>
            <a:ln w="9525" algn="ctr">
              <a:noFill/>
              <a:miter lim="800000"/>
              <a:headEnd/>
              <a:tailEnd/>
            </a:ln>
            <a:effectLst/>
          </p:spPr>
          <p:txBody>
            <a:bodyPr wrap="none" anchor="ctr"/>
            <a:lstStyle/>
            <a:p>
              <a:pPr algn="ctr" defTabSz="666140" fontAlgn="base">
                <a:spcBef>
                  <a:spcPct val="0"/>
                </a:spcBef>
                <a:spcAft>
                  <a:spcPct val="0"/>
                </a:spcAft>
                <a:defRPr/>
              </a:pPr>
              <a:endParaRPr lang="en-US" sz="900">
                <a:solidFill>
                  <a:srgbClr val="000000"/>
                </a:solidFill>
              </a:endParaRPr>
            </a:p>
          </p:txBody>
        </p:sp>
        <p:sp>
          <p:nvSpPr>
            <p:cNvPr id="2238" name="Text Box 2295"/>
            <p:cNvSpPr txBox="1">
              <a:spLocks noChangeArrowheads="1"/>
            </p:cNvSpPr>
            <p:nvPr/>
          </p:nvSpPr>
          <p:spPr bwMode="auto">
            <a:xfrm>
              <a:off x="5022" y="2091"/>
              <a:ext cx="4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85875" eaLnBrk="0" hangingPunct="0">
                <a:defRPr sz="1200">
                  <a:solidFill>
                    <a:schemeClr val="tx1"/>
                  </a:solidFill>
                  <a:latin typeface="Arial" charset="0"/>
                </a:defRPr>
              </a:lvl1pPr>
              <a:lvl2pPr marL="742950" indent="-285750" defTabSz="1285875" eaLnBrk="0" hangingPunct="0">
                <a:defRPr sz="1200">
                  <a:solidFill>
                    <a:schemeClr val="tx1"/>
                  </a:solidFill>
                  <a:latin typeface="Arial" charset="0"/>
                </a:defRPr>
              </a:lvl2pPr>
              <a:lvl3pPr marL="1143000" indent="-228600" defTabSz="1285875" eaLnBrk="0" hangingPunct="0">
                <a:defRPr sz="1200">
                  <a:solidFill>
                    <a:schemeClr val="tx1"/>
                  </a:solidFill>
                  <a:latin typeface="Arial" charset="0"/>
                </a:defRPr>
              </a:lvl3pPr>
              <a:lvl4pPr marL="1600200" indent="-228600" defTabSz="1285875" eaLnBrk="0" hangingPunct="0">
                <a:defRPr sz="1200">
                  <a:solidFill>
                    <a:schemeClr val="tx1"/>
                  </a:solidFill>
                  <a:latin typeface="Arial" charset="0"/>
                </a:defRPr>
              </a:lvl4pPr>
              <a:lvl5pPr marL="2057400" indent="-228600" defTabSz="1285875" eaLnBrk="0" hangingPunct="0">
                <a:defRPr sz="1200">
                  <a:solidFill>
                    <a:schemeClr val="tx1"/>
                  </a:solidFill>
                  <a:latin typeface="Arial" charset="0"/>
                </a:defRPr>
              </a:lvl5pPr>
              <a:lvl6pPr marL="2514600" indent="-228600" algn="ctr" defTabSz="1285875" eaLnBrk="0" fontAlgn="base" hangingPunct="0">
                <a:spcBef>
                  <a:spcPct val="0"/>
                </a:spcBef>
                <a:spcAft>
                  <a:spcPct val="0"/>
                </a:spcAft>
                <a:defRPr sz="1200">
                  <a:solidFill>
                    <a:schemeClr val="tx1"/>
                  </a:solidFill>
                  <a:latin typeface="Arial" charset="0"/>
                </a:defRPr>
              </a:lvl6pPr>
              <a:lvl7pPr marL="2971800" indent="-228600" algn="ctr" defTabSz="1285875" eaLnBrk="0" fontAlgn="base" hangingPunct="0">
                <a:spcBef>
                  <a:spcPct val="0"/>
                </a:spcBef>
                <a:spcAft>
                  <a:spcPct val="0"/>
                </a:spcAft>
                <a:defRPr sz="1200">
                  <a:solidFill>
                    <a:schemeClr val="tx1"/>
                  </a:solidFill>
                  <a:latin typeface="Arial" charset="0"/>
                </a:defRPr>
              </a:lvl7pPr>
              <a:lvl8pPr marL="3429000" indent="-228600" algn="ctr" defTabSz="1285875" eaLnBrk="0" fontAlgn="base" hangingPunct="0">
                <a:spcBef>
                  <a:spcPct val="0"/>
                </a:spcBef>
                <a:spcAft>
                  <a:spcPct val="0"/>
                </a:spcAft>
                <a:defRPr sz="1200">
                  <a:solidFill>
                    <a:schemeClr val="tx1"/>
                  </a:solidFill>
                  <a:latin typeface="Arial" charset="0"/>
                </a:defRPr>
              </a:lvl8pPr>
              <a:lvl9pPr marL="3886200" indent="-228600" algn="ctr" defTabSz="1285875" eaLnBrk="0" fontAlgn="base" hangingPunct="0">
                <a:spcBef>
                  <a:spcPct val="0"/>
                </a:spcBef>
                <a:spcAft>
                  <a:spcPct val="0"/>
                </a:spcAft>
                <a:defRPr sz="1200">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PI3K</a:t>
              </a:r>
            </a:p>
          </p:txBody>
        </p:sp>
      </p:grpSp>
      <p:grpSp>
        <p:nvGrpSpPr>
          <p:cNvPr id="2167" name="Group 2309"/>
          <p:cNvGrpSpPr>
            <a:grpSpLocks/>
          </p:cNvGrpSpPr>
          <p:nvPr/>
        </p:nvGrpSpPr>
        <p:grpSpPr bwMode="auto">
          <a:xfrm>
            <a:off x="4473788" y="2765937"/>
            <a:ext cx="861922" cy="292483"/>
            <a:chOff x="3060" y="3144"/>
            <a:chExt cx="588" cy="324"/>
          </a:xfrm>
        </p:grpSpPr>
        <p:grpSp>
          <p:nvGrpSpPr>
            <p:cNvPr id="2232" name="Group 2310"/>
            <p:cNvGrpSpPr>
              <a:grpSpLocks/>
            </p:cNvGrpSpPr>
            <p:nvPr/>
          </p:nvGrpSpPr>
          <p:grpSpPr bwMode="auto">
            <a:xfrm rot="203243">
              <a:off x="3145" y="3144"/>
              <a:ext cx="403" cy="253"/>
              <a:chOff x="4489" y="2452"/>
              <a:chExt cx="539" cy="338"/>
            </a:xfrm>
          </p:grpSpPr>
          <p:sp>
            <p:nvSpPr>
              <p:cNvPr id="2234" name="Freeform 2311"/>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7B5303"/>
                  </a:gs>
                  <a:gs pos="100000">
                    <a:srgbClr val="FAB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35" name="Oval 2312"/>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33" name="Text Box 2313"/>
            <p:cNvSpPr txBox="1">
              <a:spLocks noChangeArrowheads="1"/>
            </p:cNvSpPr>
            <p:nvPr/>
          </p:nvSpPr>
          <p:spPr bwMode="auto">
            <a:xfrm>
              <a:off x="3060" y="3161"/>
              <a:ext cx="5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a:solidFill>
                    <a:srgbClr val="000000"/>
                  </a:solidFill>
                </a:rPr>
                <a:t>tBID</a:t>
              </a:r>
              <a:endParaRPr lang="en-US" b="1" dirty="0">
                <a:solidFill>
                  <a:srgbClr val="000000"/>
                </a:solidFill>
              </a:endParaRPr>
            </a:p>
          </p:txBody>
        </p:sp>
      </p:grpSp>
      <p:grpSp>
        <p:nvGrpSpPr>
          <p:cNvPr id="2168" name="Group 2317"/>
          <p:cNvGrpSpPr>
            <a:grpSpLocks/>
          </p:cNvGrpSpPr>
          <p:nvPr/>
        </p:nvGrpSpPr>
        <p:grpSpPr bwMode="auto">
          <a:xfrm>
            <a:off x="7220800" y="2709234"/>
            <a:ext cx="779835" cy="276670"/>
            <a:chOff x="6206" y="3430"/>
            <a:chExt cx="588" cy="368"/>
          </a:xfrm>
        </p:grpSpPr>
        <p:grpSp>
          <p:nvGrpSpPr>
            <p:cNvPr id="2228" name="Group 2314"/>
            <p:cNvGrpSpPr>
              <a:grpSpLocks/>
            </p:cNvGrpSpPr>
            <p:nvPr/>
          </p:nvGrpSpPr>
          <p:grpSpPr bwMode="auto">
            <a:xfrm rot="-201942">
              <a:off x="6238" y="3449"/>
              <a:ext cx="527" cy="335"/>
              <a:chOff x="2589" y="6759"/>
              <a:chExt cx="855" cy="544"/>
            </a:xfrm>
          </p:grpSpPr>
          <p:sp>
            <p:nvSpPr>
              <p:cNvPr id="2230" name="Freeform 2315"/>
              <p:cNvSpPr>
                <a:spLocks/>
              </p:cNvSpPr>
              <p:nvPr/>
            </p:nvSpPr>
            <p:spPr bwMode="auto">
              <a:xfrm>
                <a:off x="2589" y="6759"/>
                <a:ext cx="855" cy="544"/>
              </a:xfrm>
              <a:custGeom>
                <a:avLst/>
                <a:gdLst>
                  <a:gd name="T0" fmla="*/ 139 w 974"/>
                  <a:gd name="T1" fmla="*/ 168 h 449"/>
                  <a:gd name="T2" fmla="*/ 197 w 974"/>
                  <a:gd name="T3" fmla="*/ 48 h 449"/>
                  <a:gd name="T4" fmla="*/ 295 w 974"/>
                  <a:gd name="T5" fmla="*/ 107 h 449"/>
                  <a:gd name="T6" fmla="*/ 370 w 974"/>
                  <a:gd name="T7" fmla="*/ 8 h 449"/>
                  <a:gd name="T8" fmla="*/ 464 w 974"/>
                  <a:gd name="T9" fmla="*/ 141 h 449"/>
                  <a:gd name="T10" fmla="*/ 558 w 974"/>
                  <a:gd name="T11" fmla="*/ 124 h 449"/>
                  <a:gd name="T12" fmla="*/ 584 w 974"/>
                  <a:gd name="T13" fmla="*/ 280 h 449"/>
                  <a:gd name="T14" fmla="*/ 645 w 974"/>
                  <a:gd name="T15" fmla="*/ 359 h 449"/>
                  <a:gd name="T16" fmla="*/ 607 w 974"/>
                  <a:gd name="T17" fmla="*/ 515 h 449"/>
                  <a:gd name="T18" fmla="*/ 585 w 974"/>
                  <a:gd name="T19" fmla="*/ 675 h 449"/>
                  <a:gd name="T20" fmla="*/ 500 w 974"/>
                  <a:gd name="T21" fmla="*/ 682 h 449"/>
                  <a:gd name="T22" fmla="*/ 426 w 974"/>
                  <a:gd name="T23" fmla="*/ 792 h 449"/>
                  <a:gd name="T24" fmla="*/ 344 w 974"/>
                  <a:gd name="T25" fmla="*/ 699 h 449"/>
                  <a:gd name="T26" fmla="*/ 269 w 974"/>
                  <a:gd name="T27" fmla="*/ 792 h 449"/>
                  <a:gd name="T28" fmla="*/ 198 w 974"/>
                  <a:gd name="T29" fmla="*/ 692 h 449"/>
                  <a:gd name="T30" fmla="*/ 106 w 974"/>
                  <a:gd name="T31" fmla="*/ 698 h 449"/>
                  <a:gd name="T32" fmla="*/ 68 w 974"/>
                  <a:gd name="T33" fmla="*/ 577 h 449"/>
                  <a:gd name="T34" fmla="*/ 4 w 974"/>
                  <a:gd name="T35" fmla="*/ 479 h 449"/>
                  <a:gd name="T36" fmla="*/ 40 w 974"/>
                  <a:gd name="T37" fmla="*/ 355 h 449"/>
                  <a:gd name="T38" fmla="*/ 40 w 974"/>
                  <a:gd name="T39" fmla="*/ 196 h 449"/>
                  <a:gd name="T40" fmla="*/ 139 w 974"/>
                  <a:gd name="T41" fmla="*/ 168 h 4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4"/>
                  <a:gd name="T64" fmla="*/ 0 h 449"/>
                  <a:gd name="T65" fmla="*/ 974 w 974"/>
                  <a:gd name="T66" fmla="*/ 449 h 4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4" h="449">
                    <a:moveTo>
                      <a:pt x="205" y="95"/>
                    </a:moveTo>
                    <a:cubicBezTo>
                      <a:pt x="203" y="35"/>
                      <a:pt x="250" y="33"/>
                      <a:pt x="290" y="27"/>
                    </a:cubicBezTo>
                    <a:cubicBezTo>
                      <a:pt x="330" y="21"/>
                      <a:pt x="413" y="18"/>
                      <a:pt x="436" y="60"/>
                    </a:cubicBezTo>
                    <a:cubicBezTo>
                      <a:pt x="454" y="36"/>
                      <a:pt x="505" y="2"/>
                      <a:pt x="547" y="5"/>
                    </a:cubicBezTo>
                    <a:cubicBezTo>
                      <a:pt x="589" y="8"/>
                      <a:pt x="695" y="0"/>
                      <a:pt x="687" y="79"/>
                    </a:cubicBezTo>
                    <a:cubicBezTo>
                      <a:pt x="754" y="54"/>
                      <a:pt x="776" y="61"/>
                      <a:pt x="826" y="69"/>
                    </a:cubicBezTo>
                    <a:cubicBezTo>
                      <a:pt x="876" y="77"/>
                      <a:pt x="887" y="111"/>
                      <a:pt x="863" y="158"/>
                    </a:cubicBezTo>
                    <a:cubicBezTo>
                      <a:pt x="913" y="164"/>
                      <a:pt x="948" y="179"/>
                      <a:pt x="953" y="201"/>
                    </a:cubicBezTo>
                    <a:cubicBezTo>
                      <a:pt x="974" y="244"/>
                      <a:pt x="938" y="275"/>
                      <a:pt x="896" y="290"/>
                    </a:cubicBezTo>
                    <a:cubicBezTo>
                      <a:pt x="922" y="343"/>
                      <a:pt x="895" y="359"/>
                      <a:pt x="865" y="380"/>
                    </a:cubicBezTo>
                    <a:cubicBezTo>
                      <a:pt x="835" y="401"/>
                      <a:pt x="770" y="392"/>
                      <a:pt x="739" y="384"/>
                    </a:cubicBezTo>
                    <a:cubicBezTo>
                      <a:pt x="724" y="404"/>
                      <a:pt x="731" y="449"/>
                      <a:pt x="629" y="446"/>
                    </a:cubicBezTo>
                    <a:cubicBezTo>
                      <a:pt x="527" y="443"/>
                      <a:pt x="536" y="410"/>
                      <a:pt x="509" y="393"/>
                    </a:cubicBezTo>
                    <a:cubicBezTo>
                      <a:pt x="468" y="418"/>
                      <a:pt x="434" y="448"/>
                      <a:pt x="398" y="446"/>
                    </a:cubicBezTo>
                    <a:cubicBezTo>
                      <a:pt x="321" y="445"/>
                      <a:pt x="334" y="396"/>
                      <a:pt x="292" y="389"/>
                    </a:cubicBezTo>
                    <a:cubicBezTo>
                      <a:pt x="252" y="380"/>
                      <a:pt x="189" y="403"/>
                      <a:pt x="157" y="392"/>
                    </a:cubicBezTo>
                    <a:cubicBezTo>
                      <a:pt x="125" y="381"/>
                      <a:pt x="103" y="354"/>
                      <a:pt x="101" y="324"/>
                    </a:cubicBezTo>
                    <a:cubicBezTo>
                      <a:pt x="56" y="320"/>
                      <a:pt x="14" y="289"/>
                      <a:pt x="7" y="269"/>
                    </a:cubicBezTo>
                    <a:cubicBezTo>
                      <a:pt x="0" y="200"/>
                      <a:pt x="50" y="213"/>
                      <a:pt x="59" y="200"/>
                    </a:cubicBezTo>
                    <a:cubicBezTo>
                      <a:pt x="40" y="164"/>
                      <a:pt x="1" y="161"/>
                      <a:pt x="58" y="111"/>
                    </a:cubicBezTo>
                    <a:cubicBezTo>
                      <a:pt x="115" y="61"/>
                      <a:pt x="194" y="80"/>
                      <a:pt x="205" y="95"/>
                    </a:cubicBezTo>
                    <a:close/>
                  </a:path>
                </a:pathLst>
              </a:custGeom>
              <a:gradFill rotWithShape="1">
                <a:gsLst>
                  <a:gs pos="0">
                    <a:srgbClr val="CBD000"/>
                  </a:gs>
                  <a:gs pos="100000">
                    <a:srgbClr val="ACB000"/>
                  </a:gs>
                </a:gsLst>
                <a:lin ang="5400000" scaled="1"/>
              </a:gradFill>
              <a:ln>
                <a:noFill/>
              </a:ln>
              <a:effectLst>
                <a:prstShdw prst="shdw17" dist="28398" dir="1593903">
                  <a:srgbClr val="7A7D00"/>
                </a:prstShdw>
              </a:effectLst>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231" name="Oval 2316"/>
              <p:cNvSpPr>
                <a:spLocks noChangeArrowheads="1"/>
              </p:cNvSpPr>
              <p:nvPr/>
            </p:nvSpPr>
            <p:spPr bwMode="auto">
              <a:xfrm>
                <a:off x="2914" y="6955"/>
                <a:ext cx="514" cy="290"/>
              </a:xfrm>
              <a:prstGeom prst="ellipse">
                <a:avLst/>
              </a:prstGeom>
              <a:gradFill rotWithShape="1">
                <a:gsLst>
                  <a:gs pos="0">
                    <a:schemeClr val="bg1">
                      <a:alpha val="70000"/>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29" name="Text Box 2205"/>
            <p:cNvSpPr txBox="1">
              <a:spLocks noChangeArrowheads="1"/>
            </p:cNvSpPr>
            <p:nvPr/>
          </p:nvSpPr>
          <p:spPr bwMode="auto">
            <a:xfrm>
              <a:off x="6206" y="3430"/>
              <a:ext cx="5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BCL2</a:t>
              </a:r>
            </a:p>
          </p:txBody>
        </p:sp>
      </p:grpSp>
      <p:grpSp>
        <p:nvGrpSpPr>
          <p:cNvPr id="2169" name="Group 2318"/>
          <p:cNvGrpSpPr>
            <a:grpSpLocks/>
          </p:cNvGrpSpPr>
          <p:nvPr/>
        </p:nvGrpSpPr>
        <p:grpSpPr bwMode="auto">
          <a:xfrm>
            <a:off x="413371" y="2402151"/>
            <a:ext cx="1122845" cy="339424"/>
            <a:chOff x="1318" y="6903"/>
            <a:chExt cx="980" cy="479"/>
          </a:xfrm>
        </p:grpSpPr>
        <p:sp>
          <p:nvSpPr>
            <p:cNvPr id="2226" name="Freeform 2319"/>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F25B1"/>
                </a:gs>
                <a:gs pos="100000">
                  <a:srgbClr val="FFC1E9"/>
                </a:gs>
              </a:gsLst>
              <a:lin ang="2700000" scaled="1"/>
            </a:gradFill>
            <a:ln w="9525">
              <a:solidFill>
                <a:schemeClr val="tx1"/>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27" name="Oval 2320"/>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170" name="Text Box 2034"/>
          <p:cNvSpPr txBox="1">
            <a:spLocks noChangeArrowheads="1"/>
          </p:cNvSpPr>
          <p:nvPr/>
        </p:nvSpPr>
        <p:spPr bwMode="auto">
          <a:xfrm>
            <a:off x="442689" y="2509576"/>
            <a:ext cx="1046620" cy="25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605" tIns="33303" rIns="66605" bIns="33303">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smtClean="0">
                <a:solidFill>
                  <a:srgbClr val="000000"/>
                </a:solidFill>
              </a:rPr>
              <a:t>Caspase</a:t>
            </a:r>
            <a:r>
              <a:rPr lang="hr-HR" b="1" dirty="0" smtClean="0">
                <a:solidFill>
                  <a:srgbClr val="000000"/>
                </a:solidFill>
              </a:rPr>
              <a:t> </a:t>
            </a:r>
            <a:r>
              <a:rPr lang="en-US" b="1" dirty="0" smtClean="0">
                <a:solidFill>
                  <a:srgbClr val="000000"/>
                </a:solidFill>
              </a:rPr>
              <a:t>8</a:t>
            </a:r>
            <a:endParaRPr lang="en-US" b="1" dirty="0">
              <a:solidFill>
                <a:srgbClr val="000000"/>
              </a:solidFill>
            </a:endParaRPr>
          </a:p>
        </p:txBody>
      </p:sp>
      <p:grpSp>
        <p:nvGrpSpPr>
          <p:cNvPr id="2171" name="Group 2332"/>
          <p:cNvGrpSpPr>
            <a:grpSpLocks/>
          </p:cNvGrpSpPr>
          <p:nvPr/>
        </p:nvGrpSpPr>
        <p:grpSpPr bwMode="auto">
          <a:xfrm>
            <a:off x="577548" y="2994338"/>
            <a:ext cx="1040757" cy="351006"/>
            <a:chOff x="938" y="2173"/>
            <a:chExt cx="766" cy="425"/>
          </a:xfrm>
        </p:grpSpPr>
        <p:grpSp>
          <p:nvGrpSpPr>
            <p:cNvPr id="2222" name="Group 2333"/>
            <p:cNvGrpSpPr>
              <a:grpSpLocks/>
            </p:cNvGrpSpPr>
            <p:nvPr/>
          </p:nvGrpSpPr>
          <p:grpSpPr bwMode="auto">
            <a:xfrm>
              <a:off x="938" y="2173"/>
              <a:ext cx="766" cy="376"/>
              <a:chOff x="1318" y="6903"/>
              <a:chExt cx="980" cy="479"/>
            </a:xfrm>
          </p:grpSpPr>
          <p:sp>
            <p:nvSpPr>
              <p:cNvPr id="2224" name="Freeform 2334"/>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0000FF"/>
                  </a:gs>
                  <a:gs pos="100000">
                    <a:srgbClr val="55DEF1"/>
                  </a:gs>
                </a:gsLst>
                <a:lin ang="2700000" scaled="1"/>
              </a:gradFill>
              <a:ln w="9525">
                <a:solidFill>
                  <a:srgbClr val="2DE7FB"/>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25" name="Oval 2335"/>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23" name="Text Box 2336"/>
            <p:cNvSpPr txBox="1">
              <a:spLocks noChangeArrowheads="1"/>
            </p:cNvSpPr>
            <p:nvPr/>
          </p:nvSpPr>
          <p:spPr bwMode="auto">
            <a:xfrm>
              <a:off x="958" y="2263"/>
              <a:ext cx="71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smtClean="0">
                  <a:solidFill>
                    <a:srgbClr val="000000"/>
                  </a:solidFill>
                </a:rPr>
                <a:t>Caspase</a:t>
              </a:r>
              <a:r>
                <a:rPr lang="hr-HR" b="1" dirty="0" smtClean="0">
                  <a:solidFill>
                    <a:srgbClr val="000000"/>
                  </a:solidFill>
                </a:rPr>
                <a:t> </a:t>
              </a:r>
              <a:r>
                <a:rPr lang="en-US" b="1" dirty="0" smtClean="0">
                  <a:solidFill>
                    <a:srgbClr val="000000"/>
                  </a:solidFill>
                </a:rPr>
                <a:t>3</a:t>
              </a:r>
              <a:endParaRPr lang="en-US" b="1" dirty="0">
                <a:solidFill>
                  <a:srgbClr val="000000"/>
                </a:solidFill>
              </a:endParaRPr>
            </a:p>
          </p:txBody>
        </p:sp>
      </p:grpSp>
      <p:grpSp>
        <p:nvGrpSpPr>
          <p:cNvPr id="2172" name="Group 2357"/>
          <p:cNvGrpSpPr>
            <a:grpSpLocks/>
          </p:cNvGrpSpPr>
          <p:nvPr/>
        </p:nvGrpSpPr>
        <p:grpSpPr bwMode="auto">
          <a:xfrm rot="-1585757">
            <a:off x="498405" y="1412768"/>
            <a:ext cx="1122845" cy="339424"/>
            <a:chOff x="938" y="2173"/>
            <a:chExt cx="766" cy="376"/>
          </a:xfrm>
        </p:grpSpPr>
        <p:grpSp>
          <p:nvGrpSpPr>
            <p:cNvPr id="2218" name="Group 2358"/>
            <p:cNvGrpSpPr>
              <a:grpSpLocks/>
            </p:cNvGrpSpPr>
            <p:nvPr/>
          </p:nvGrpSpPr>
          <p:grpSpPr bwMode="auto">
            <a:xfrm>
              <a:off x="938" y="2173"/>
              <a:ext cx="766" cy="376"/>
              <a:chOff x="1318" y="6903"/>
              <a:chExt cx="980" cy="479"/>
            </a:xfrm>
          </p:grpSpPr>
          <p:sp>
            <p:nvSpPr>
              <p:cNvPr id="2220" name="Freeform 2359"/>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F25B1"/>
                  </a:gs>
                  <a:gs pos="100000">
                    <a:srgbClr val="FFC1E9"/>
                  </a:gs>
                </a:gsLst>
                <a:lin ang="2700000" scaled="1"/>
              </a:gradFill>
              <a:ln w="9525">
                <a:solidFill>
                  <a:schemeClr val="tx1"/>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21" name="Oval 2360"/>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19" name="Text Box 2361"/>
            <p:cNvSpPr txBox="1">
              <a:spLocks noChangeArrowheads="1"/>
            </p:cNvSpPr>
            <p:nvPr/>
          </p:nvSpPr>
          <p:spPr bwMode="auto">
            <a:xfrm>
              <a:off x="958" y="2250"/>
              <a:ext cx="71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900" b="1" dirty="0" err="1" smtClean="0">
                  <a:solidFill>
                    <a:srgbClr val="000000"/>
                  </a:solidFill>
                </a:rPr>
                <a:t>Procaspase</a:t>
              </a:r>
              <a:r>
                <a:rPr lang="hr-HR" sz="900" b="1" dirty="0" smtClean="0">
                  <a:solidFill>
                    <a:srgbClr val="000000"/>
                  </a:solidFill>
                </a:rPr>
                <a:t> </a:t>
              </a:r>
              <a:r>
                <a:rPr lang="en-US" sz="900" b="1" dirty="0" smtClean="0">
                  <a:solidFill>
                    <a:srgbClr val="000000"/>
                  </a:solidFill>
                </a:rPr>
                <a:t>8</a:t>
              </a:r>
              <a:endParaRPr lang="en-US" sz="900" b="1" dirty="0">
                <a:solidFill>
                  <a:srgbClr val="000000"/>
                </a:solidFill>
              </a:endParaRPr>
            </a:p>
          </p:txBody>
        </p:sp>
      </p:grpSp>
      <p:grpSp>
        <p:nvGrpSpPr>
          <p:cNvPr id="2173" name="Group 2163"/>
          <p:cNvGrpSpPr>
            <a:grpSpLocks/>
          </p:cNvGrpSpPr>
          <p:nvPr/>
        </p:nvGrpSpPr>
        <p:grpSpPr bwMode="auto">
          <a:xfrm rot="-1982900">
            <a:off x="947959" y="1546465"/>
            <a:ext cx="1046620" cy="287067"/>
            <a:chOff x="1764" y="4248"/>
            <a:chExt cx="714" cy="318"/>
          </a:xfrm>
        </p:grpSpPr>
        <p:grpSp>
          <p:nvGrpSpPr>
            <p:cNvPr id="2214" name="Group 2164"/>
            <p:cNvGrpSpPr>
              <a:grpSpLocks/>
            </p:cNvGrpSpPr>
            <p:nvPr/>
          </p:nvGrpSpPr>
          <p:grpSpPr bwMode="auto">
            <a:xfrm rot="203243">
              <a:off x="1874" y="4248"/>
              <a:ext cx="490" cy="307"/>
              <a:chOff x="4489" y="2452"/>
              <a:chExt cx="539" cy="338"/>
            </a:xfrm>
          </p:grpSpPr>
          <p:sp>
            <p:nvSpPr>
              <p:cNvPr id="2216" name="Freeform 2165"/>
              <p:cNvSpPr>
                <a:spLocks/>
              </p:cNvSpPr>
              <p:nvPr/>
            </p:nvSpPr>
            <p:spPr bwMode="auto">
              <a:xfrm rot="328195">
                <a:off x="4489" y="2452"/>
                <a:ext cx="539" cy="338"/>
              </a:xfrm>
              <a:custGeom>
                <a:avLst/>
                <a:gdLst>
                  <a:gd name="T0" fmla="*/ 96 w 537"/>
                  <a:gd name="T1" fmla="*/ 91 h 314"/>
                  <a:gd name="T2" fmla="*/ 255 w 537"/>
                  <a:gd name="T3" fmla="*/ 5 h 314"/>
                  <a:gd name="T4" fmla="*/ 450 w 537"/>
                  <a:gd name="T5" fmla="*/ 51 h 314"/>
                  <a:gd name="T6" fmla="*/ 538 w 537"/>
                  <a:gd name="T7" fmla="*/ 185 h 314"/>
                  <a:gd name="T8" fmla="*/ 422 w 537"/>
                  <a:gd name="T9" fmla="*/ 336 h 314"/>
                  <a:gd name="T10" fmla="*/ 155 w 537"/>
                  <a:gd name="T11" fmla="*/ 376 h 314"/>
                  <a:gd name="T12" fmla="*/ 9 w 537"/>
                  <a:gd name="T13" fmla="*/ 236 h 314"/>
                  <a:gd name="T14" fmla="*/ 96 w 537"/>
                  <a:gd name="T15" fmla="*/ 91 h 314"/>
                  <a:gd name="T16" fmla="*/ 0 60000 65536"/>
                  <a:gd name="T17" fmla="*/ 0 60000 65536"/>
                  <a:gd name="T18" fmla="*/ 0 60000 65536"/>
                  <a:gd name="T19" fmla="*/ 0 60000 65536"/>
                  <a:gd name="T20" fmla="*/ 0 60000 65536"/>
                  <a:gd name="T21" fmla="*/ 0 60000 65536"/>
                  <a:gd name="T22" fmla="*/ 0 60000 65536"/>
                  <a:gd name="T23" fmla="*/ 0 60000 65536"/>
                  <a:gd name="T24" fmla="*/ 0 w 537"/>
                  <a:gd name="T25" fmla="*/ 0 h 314"/>
                  <a:gd name="T26" fmla="*/ 537 w 537"/>
                  <a:gd name="T27" fmla="*/ 314 h 3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 h="314">
                    <a:moveTo>
                      <a:pt x="96" y="73"/>
                    </a:moveTo>
                    <a:cubicBezTo>
                      <a:pt x="141" y="47"/>
                      <a:pt x="194" y="10"/>
                      <a:pt x="252" y="5"/>
                    </a:cubicBezTo>
                    <a:cubicBezTo>
                      <a:pt x="310" y="0"/>
                      <a:pt x="398" y="17"/>
                      <a:pt x="444" y="41"/>
                    </a:cubicBezTo>
                    <a:cubicBezTo>
                      <a:pt x="490" y="65"/>
                      <a:pt x="537" y="111"/>
                      <a:pt x="532" y="149"/>
                    </a:cubicBezTo>
                    <a:cubicBezTo>
                      <a:pt x="532" y="229"/>
                      <a:pt x="477" y="246"/>
                      <a:pt x="416" y="269"/>
                    </a:cubicBezTo>
                    <a:cubicBezTo>
                      <a:pt x="353" y="294"/>
                      <a:pt x="220" y="314"/>
                      <a:pt x="152" y="301"/>
                    </a:cubicBezTo>
                    <a:cubicBezTo>
                      <a:pt x="84" y="288"/>
                      <a:pt x="18" y="227"/>
                      <a:pt x="9" y="189"/>
                    </a:cubicBezTo>
                    <a:cubicBezTo>
                      <a:pt x="0" y="151"/>
                      <a:pt x="52" y="99"/>
                      <a:pt x="96" y="73"/>
                    </a:cubicBezTo>
                    <a:close/>
                  </a:path>
                </a:pathLst>
              </a:custGeom>
              <a:gradFill rotWithShape="1">
                <a:gsLst>
                  <a:gs pos="0">
                    <a:srgbClr val="4C4B25"/>
                  </a:gs>
                  <a:gs pos="100000">
                    <a:srgbClr val="CAC36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hr-HR" sz="900">
                  <a:solidFill>
                    <a:srgbClr val="000000"/>
                  </a:solidFill>
                </a:endParaRPr>
              </a:p>
            </p:txBody>
          </p:sp>
          <p:sp>
            <p:nvSpPr>
              <p:cNvPr id="2217" name="Oval 2166"/>
              <p:cNvSpPr>
                <a:spLocks noChangeArrowheads="1"/>
              </p:cNvSpPr>
              <p:nvPr/>
            </p:nvSpPr>
            <p:spPr bwMode="auto">
              <a:xfrm rot="-171191">
                <a:off x="4696" y="2606"/>
                <a:ext cx="307" cy="157"/>
              </a:xfrm>
              <a:prstGeom prst="ellipse">
                <a:avLst/>
              </a:prstGeom>
              <a:gradFill rotWithShape="1">
                <a:gsLst>
                  <a:gs pos="0">
                    <a:schemeClr val="bg1"/>
                  </a:gs>
                  <a:gs pos="100000">
                    <a:srgbClr val="C029FD">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1200">
                  <a:solidFill>
                    <a:srgbClr val="8B8B8B"/>
                  </a:solidFill>
                </a:endParaRPr>
              </a:p>
            </p:txBody>
          </p:sp>
        </p:grpSp>
        <p:sp>
          <p:nvSpPr>
            <p:cNvPr id="2215" name="Text Box 2167"/>
            <p:cNvSpPr txBox="1">
              <a:spLocks noChangeArrowheads="1"/>
            </p:cNvSpPr>
            <p:nvPr/>
          </p:nvSpPr>
          <p:spPr bwMode="auto">
            <a:xfrm>
              <a:off x="1764" y="4259"/>
              <a:ext cx="71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FADD</a:t>
              </a:r>
            </a:p>
          </p:txBody>
        </p:sp>
      </p:grpSp>
      <p:grpSp>
        <p:nvGrpSpPr>
          <p:cNvPr id="2174" name="Group 2362"/>
          <p:cNvGrpSpPr>
            <a:grpSpLocks/>
          </p:cNvGrpSpPr>
          <p:nvPr/>
        </p:nvGrpSpPr>
        <p:grpSpPr bwMode="auto">
          <a:xfrm>
            <a:off x="1363246" y="3405979"/>
            <a:ext cx="1017303" cy="384560"/>
            <a:chOff x="938" y="2173"/>
            <a:chExt cx="766" cy="426"/>
          </a:xfrm>
        </p:grpSpPr>
        <p:grpSp>
          <p:nvGrpSpPr>
            <p:cNvPr id="2210" name="Group 2363"/>
            <p:cNvGrpSpPr>
              <a:grpSpLocks/>
            </p:cNvGrpSpPr>
            <p:nvPr/>
          </p:nvGrpSpPr>
          <p:grpSpPr bwMode="auto">
            <a:xfrm>
              <a:off x="938" y="2173"/>
              <a:ext cx="766" cy="376"/>
              <a:chOff x="1318" y="6903"/>
              <a:chExt cx="980" cy="479"/>
            </a:xfrm>
          </p:grpSpPr>
          <p:sp>
            <p:nvSpPr>
              <p:cNvPr id="2212" name="Freeform 2364"/>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A8C6A"/>
                  </a:gs>
                  <a:gs pos="100000">
                    <a:srgbClr val="F97349"/>
                  </a:gs>
                </a:gsLst>
                <a:lin ang="2700000" scaled="1"/>
              </a:gradFill>
              <a:ln w="9525">
                <a:solidFill>
                  <a:schemeClr val="tx1"/>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13" name="Oval 2365"/>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11" name="Text Box 2366"/>
            <p:cNvSpPr txBox="1">
              <a:spLocks noChangeArrowheads="1"/>
            </p:cNvSpPr>
            <p:nvPr/>
          </p:nvSpPr>
          <p:spPr bwMode="auto">
            <a:xfrm>
              <a:off x="958" y="2292"/>
              <a:ext cx="71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Caspase9</a:t>
              </a:r>
            </a:p>
          </p:txBody>
        </p:sp>
      </p:grpSp>
      <p:grpSp>
        <p:nvGrpSpPr>
          <p:cNvPr id="2175" name="Group 2372"/>
          <p:cNvGrpSpPr>
            <a:grpSpLocks/>
          </p:cNvGrpSpPr>
          <p:nvPr/>
        </p:nvGrpSpPr>
        <p:grpSpPr bwMode="auto">
          <a:xfrm>
            <a:off x="4353589" y="4619245"/>
            <a:ext cx="876581" cy="288872"/>
            <a:chOff x="2970" y="5117"/>
            <a:chExt cx="662" cy="368"/>
          </a:xfrm>
        </p:grpSpPr>
        <p:grpSp>
          <p:nvGrpSpPr>
            <p:cNvPr id="2206" name="Group 2368"/>
            <p:cNvGrpSpPr>
              <a:grpSpLocks/>
            </p:cNvGrpSpPr>
            <p:nvPr/>
          </p:nvGrpSpPr>
          <p:grpSpPr bwMode="auto">
            <a:xfrm>
              <a:off x="2970" y="5117"/>
              <a:ext cx="662" cy="368"/>
              <a:chOff x="1318" y="6903"/>
              <a:chExt cx="980" cy="479"/>
            </a:xfrm>
          </p:grpSpPr>
          <p:sp>
            <p:nvSpPr>
              <p:cNvPr id="2208" name="Freeform 2369"/>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B2C09"/>
                  </a:gs>
                  <a:gs pos="100000">
                    <a:srgbClr val="FD8E7B"/>
                  </a:gs>
                </a:gsLst>
                <a:lin ang="2700000" scaled="1"/>
              </a:gradFill>
              <a:ln w="9525">
                <a:solidFill>
                  <a:srgbClr val="000000">
                    <a:alpha val="65881"/>
                  </a:srgbClr>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09" name="Oval 2370"/>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07" name="Text Box 2371"/>
            <p:cNvSpPr txBox="1">
              <a:spLocks noChangeArrowheads="1"/>
            </p:cNvSpPr>
            <p:nvPr/>
          </p:nvSpPr>
          <p:spPr bwMode="auto">
            <a:xfrm>
              <a:off x="3000" y="5224"/>
              <a:ext cx="61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600" b="1" dirty="0" smtClean="0">
                  <a:solidFill>
                    <a:srgbClr val="000000"/>
                  </a:solidFill>
                </a:rPr>
                <a:t>Endo</a:t>
              </a:r>
              <a:r>
                <a:rPr lang="hr-HR" sz="600" b="1" dirty="0" err="1" smtClean="0">
                  <a:solidFill>
                    <a:srgbClr val="000000"/>
                  </a:solidFill>
                </a:rPr>
                <a:t>nuclease</a:t>
              </a:r>
              <a:r>
                <a:rPr lang="hr-HR" sz="600" b="1" dirty="0" smtClean="0">
                  <a:solidFill>
                    <a:srgbClr val="000000"/>
                  </a:solidFill>
                </a:rPr>
                <a:t> </a:t>
              </a:r>
              <a:r>
                <a:rPr lang="en-US" sz="600" b="1" dirty="0" smtClean="0">
                  <a:solidFill>
                    <a:srgbClr val="000000"/>
                  </a:solidFill>
                </a:rPr>
                <a:t>G</a:t>
              </a:r>
              <a:endParaRPr lang="en-US" sz="600" b="1" dirty="0">
                <a:solidFill>
                  <a:srgbClr val="000000"/>
                </a:solidFill>
              </a:endParaRPr>
            </a:p>
          </p:txBody>
        </p:sp>
      </p:grpSp>
      <p:grpSp>
        <p:nvGrpSpPr>
          <p:cNvPr id="2176" name="Group 2373"/>
          <p:cNvGrpSpPr>
            <a:grpSpLocks/>
          </p:cNvGrpSpPr>
          <p:nvPr/>
        </p:nvGrpSpPr>
        <p:grpSpPr bwMode="auto">
          <a:xfrm>
            <a:off x="3661706" y="5565304"/>
            <a:ext cx="876581" cy="300647"/>
            <a:chOff x="2970" y="5117"/>
            <a:chExt cx="662" cy="383"/>
          </a:xfrm>
        </p:grpSpPr>
        <p:grpSp>
          <p:nvGrpSpPr>
            <p:cNvPr id="2202" name="Group 2374"/>
            <p:cNvGrpSpPr>
              <a:grpSpLocks/>
            </p:cNvGrpSpPr>
            <p:nvPr/>
          </p:nvGrpSpPr>
          <p:grpSpPr bwMode="auto">
            <a:xfrm>
              <a:off x="2970" y="5117"/>
              <a:ext cx="662" cy="368"/>
              <a:chOff x="1318" y="6903"/>
              <a:chExt cx="980" cy="479"/>
            </a:xfrm>
          </p:grpSpPr>
          <p:sp>
            <p:nvSpPr>
              <p:cNvPr id="2204" name="Freeform 2375"/>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B2C09"/>
                  </a:gs>
                  <a:gs pos="100000">
                    <a:srgbClr val="FD8E7B"/>
                  </a:gs>
                </a:gsLst>
                <a:lin ang="2700000" scaled="1"/>
              </a:gradFill>
              <a:ln w="9525">
                <a:solidFill>
                  <a:srgbClr val="000000">
                    <a:alpha val="65881"/>
                  </a:srgbClr>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205" name="Oval 2376"/>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203" name="Text Box 2377"/>
            <p:cNvSpPr txBox="1">
              <a:spLocks noChangeArrowheads="1"/>
            </p:cNvSpPr>
            <p:nvPr/>
          </p:nvSpPr>
          <p:spPr bwMode="auto">
            <a:xfrm>
              <a:off x="2987" y="5147"/>
              <a:ext cx="61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err="1">
                  <a:solidFill>
                    <a:srgbClr val="000000"/>
                  </a:solidFill>
                </a:rPr>
                <a:t>EndoG</a:t>
              </a:r>
              <a:endParaRPr lang="en-US" b="1" dirty="0">
                <a:solidFill>
                  <a:srgbClr val="000000"/>
                </a:solidFill>
              </a:endParaRPr>
            </a:p>
          </p:txBody>
        </p:sp>
      </p:grpSp>
      <p:grpSp>
        <p:nvGrpSpPr>
          <p:cNvPr id="2177" name="Group 2381"/>
          <p:cNvGrpSpPr>
            <a:grpSpLocks/>
          </p:cNvGrpSpPr>
          <p:nvPr/>
        </p:nvGrpSpPr>
        <p:grpSpPr bwMode="auto">
          <a:xfrm>
            <a:off x="5691915" y="5876985"/>
            <a:ext cx="571683" cy="277150"/>
            <a:chOff x="-805" y="6075"/>
            <a:chExt cx="446" cy="346"/>
          </a:xfrm>
        </p:grpSpPr>
        <p:grpSp>
          <p:nvGrpSpPr>
            <p:cNvPr id="2198" name="Group 2378"/>
            <p:cNvGrpSpPr>
              <a:grpSpLocks/>
            </p:cNvGrpSpPr>
            <p:nvPr/>
          </p:nvGrpSpPr>
          <p:grpSpPr bwMode="auto">
            <a:xfrm rot="-186416">
              <a:off x="-805" y="6104"/>
              <a:ext cx="446" cy="284"/>
              <a:chOff x="3181" y="6201"/>
              <a:chExt cx="844" cy="471"/>
            </a:xfrm>
          </p:grpSpPr>
          <p:sp>
            <p:nvSpPr>
              <p:cNvPr id="2200" name="Freeform 2379"/>
              <p:cNvSpPr>
                <a:spLocks/>
              </p:cNvSpPr>
              <p:nvPr/>
            </p:nvSpPr>
            <p:spPr bwMode="auto">
              <a:xfrm flipH="1">
                <a:off x="3181" y="6201"/>
                <a:ext cx="844" cy="471"/>
              </a:xfrm>
              <a:custGeom>
                <a:avLst/>
                <a:gdLst>
                  <a:gd name="T0" fmla="*/ 213 w 1214"/>
                  <a:gd name="T1" fmla="*/ 10 h 738"/>
                  <a:gd name="T2" fmla="*/ 3 w 1214"/>
                  <a:gd name="T3" fmla="*/ 108 h 738"/>
                  <a:gd name="T4" fmla="*/ 63 w 1214"/>
                  <a:gd name="T5" fmla="*/ 183 h 738"/>
                  <a:gd name="T6" fmla="*/ 201 w 1214"/>
                  <a:gd name="T7" fmla="*/ 163 h 738"/>
                  <a:gd name="T8" fmla="*/ 339 w 1214"/>
                  <a:gd name="T9" fmla="*/ 179 h 738"/>
                  <a:gd name="T10" fmla="*/ 387 w 1214"/>
                  <a:gd name="T11" fmla="*/ 78 h 738"/>
                  <a:gd name="T12" fmla="*/ 213 w 1214"/>
                  <a:gd name="T13" fmla="*/ 10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37D5D9"/>
                  </a:gs>
                  <a:gs pos="100000">
                    <a:srgbClr val="D5F6F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201" name="Oval 2380"/>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199" name="Text Box 2237"/>
            <p:cNvSpPr txBox="1">
              <a:spLocks noChangeArrowheads="1"/>
            </p:cNvSpPr>
            <p:nvPr/>
          </p:nvSpPr>
          <p:spPr bwMode="auto">
            <a:xfrm>
              <a:off x="-742" y="6075"/>
              <a:ext cx="36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dirty="0">
                  <a:solidFill>
                    <a:srgbClr val="000000"/>
                  </a:solidFill>
                </a:rPr>
                <a:t>p53</a:t>
              </a:r>
            </a:p>
          </p:txBody>
        </p:sp>
      </p:grpSp>
      <p:grpSp>
        <p:nvGrpSpPr>
          <p:cNvPr id="2178" name="Group 2382"/>
          <p:cNvGrpSpPr>
            <a:grpSpLocks/>
          </p:cNvGrpSpPr>
          <p:nvPr/>
        </p:nvGrpSpPr>
        <p:grpSpPr bwMode="auto">
          <a:xfrm>
            <a:off x="4202607" y="6333513"/>
            <a:ext cx="571683" cy="315598"/>
            <a:chOff x="-805" y="6104"/>
            <a:chExt cx="446" cy="394"/>
          </a:xfrm>
        </p:grpSpPr>
        <p:grpSp>
          <p:nvGrpSpPr>
            <p:cNvPr id="2194" name="Group 2383"/>
            <p:cNvGrpSpPr>
              <a:grpSpLocks/>
            </p:cNvGrpSpPr>
            <p:nvPr/>
          </p:nvGrpSpPr>
          <p:grpSpPr bwMode="auto">
            <a:xfrm rot="-186416">
              <a:off x="-805" y="6104"/>
              <a:ext cx="446" cy="284"/>
              <a:chOff x="3181" y="6201"/>
              <a:chExt cx="844" cy="471"/>
            </a:xfrm>
          </p:grpSpPr>
          <p:sp>
            <p:nvSpPr>
              <p:cNvPr id="2196" name="Freeform 2384"/>
              <p:cNvSpPr>
                <a:spLocks/>
              </p:cNvSpPr>
              <p:nvPr/>
            </p:nvSpPr>
            <p:spPr bwMode="auto">
              <a:xfrm flipH="1">
                <a:off x="3181" y="6201"/>
                <a:ext cx="844" cy="471"/>
              </a:xfrm>
              <a:custGeom>
                <a:avLst/>
                <a:gdLst>
                  <a:gd name="T0" fmla="*/ 213 w 1214"/>
                  <a:gd name="T1" fmla="*/ 10 h 738"/>
                  <a:gd name="T2" fmla="*/ 3 w 1214"/>
                  <a:gd name="T3" fmla="*/ 108 h 738"/>
                  <a:gd name="T4" fmla="*/ 63 w 1214"/>
                  <a:gd name="T5" fmla="*/ 183 h 738"/>
                  <a:gd name="T6" fmla="*/ 201 w 1214"/>
                  <a:gd name="T7" fmla="*/ 163 h 738"/>
                  <a:gd name="T8" fmla="*/ 339 w 1214"/>
                  <a:gd name="T9" fmla="*/ 179 h 738"/>
                  <a:gd name="T10" fmla="*/ 387 w 1214"/>
                  <a:gd name="T11" fmla="*/ 78 h 738"/>
                  <a:gd name="T12" fmla="*/ 213 w 1214"/>
                  <a:gd name="T13" fmla="*/ 10 h 738"/>
                  <a:gd name="T14" fmla="*/ 0 60000 65536"/>
                  <a:gd name="T15" fmla="*/ 0 60000 65536"/>
                  <a:gd name="T16" fmla="*/ 0 60000 65536"/>
                  <a:gd name="T17" fmla="*/ 0 60000 65536"/>
                  <a:gd name="T18" fmla="*/ 0 60000 65536"/>
                  <a:gd name="T19" fmla="*/ 0 60000 65536"/>
                  <a:gd name="T20" fmla="*/ 0 60000 65536"/>
                  <a:gd name="T21" fmla="*/ 0 w 1214"/>
                  <a:gd name="T22" fmla="*/ 0 h 738"/>
                  <a:gd name="T23" fmla="*/ 1214 w 1214"/>
                  <a:gd name="T24" fmla="*/ 738 h 7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4" h="738">
                    <a:moveTo>
                      <a:pt x="636" y="37"/>
                    </a:moveTo>
                    <a:cubicBezTo>
                      <a:pt x="262" y="0"/>
                      <a:pt x="0" y="232"/>
                      <a:pt x="8" y="419"/>
                    </a:cubicBezTo>
                    <a:cubicBezTo>
                      <a:pt x="16" y="606"/>
                      <a:pt x="89" y="668"/>
                      <a:pt x="187" y="703"/>
                    </a:cubicBezTo>
                    <a:cubicBezTo>
                      <a:pt x="285" y="738"/>
                      <a:pt x="462" y="630"/>
                      <a:pt x="599" y="628"/>
                    </a:cubicBezTo>
                    <a:cubicBezTo>
                      <a:pt x="736" y="626"/>
                      <a:pt x="816" y="733"/>
                      <a:pt x="1010" y="688"/>
                    </a:cubicBezTo>
                    <a:cubicBezTo>
                      <a:pt x="1204" y="643"/>
                      <a:pt x="1214" y="407"/>
                      <a:pt x="1152" y="299"/>
                    </a:cubicBezTo>
                    <a:cubicBezTo>
                      <a:pt x="1090" y="191"/>
                      <a:pt x="1010" y="74"/>
                      <a:pt x="636" y="37"/>
                    </a:cubicBezTo>
                    <a:close/>
                  </a:path>
                </a:pathLst>
              </a:custGeom>
              <a:gradFill rotWithShape="1">
                <a:gsLst>
                  <a:gs pos="0">
                    <a:srgbClr val="37D5D9"/>
                  </a:gs>
                  <a:gs pos="100000">
                    <a:srgbClr val="D5F6F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197" name="Oval 2385"/>
              <p:cNvSpPr>
                <a:spLocks noChangeArrowheads="1"/>
              </p:cNvSpPr>
              <p:nvPr/>
            </p:nvSpPr>
            <p:spPr bwMode="auto">
              <a:xfrm flipH="1">
                <a:off x="3394" y="6248"/>
                <a:ext cx="488" cy="157"/>
              </a:xfrm>
              <a:prstGeom prst="ellipse">
                <a:avLst/>
              </a:prstGeom>
              <a:gradFill rotWithShape="1">
                <a:gsLst>
                  <a:gs pos="0">
                    <a:schemeClr val="bg1"/>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195" name="Text Box 2386"/>
            <p:cNvSpPr txBox="1">
              <a:spLocks noChangeArrowheads="1"/>
            </p:cNvSpPr>
            <p:nvPr/>
          </p:nvSpPr>
          <p:spPr bwMode="auto">
            <a:xfrm>
              <a:off x="-742" y="6152"/>
              <a:ext cx="36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p53</a:t>
              </a:r>
            </a:p>
          </p:txBody>
        </p:sp>
      </p:grpSp>
      <p:grpSp>
        <p:nvGrpSpPr>
          <p:cNvPr id="2179" name="Group 2397"/>
          <p:cNvGrpSpPr>
            <a:grpSpLocks/>
          </p:cNvGrpSpPr>
          <p:nvPr/>
        </p:nvGrpSpPr>
        <p:grpSpPr bwMode="auto">
          <a:xfrm>
            <a:off x="976260" y="5124772"/>
            <a:ext cx="1040757" cy="310537"/>
            <a:chOff x="938" y="2173"/>
            <a:chExt cx="766" cy="376"/>
          </a:xfrm>
        </p:grpSpPr>
        <p:grpSp>
          <p:nvGrpSpPr>
            <p:cNvPr id="2190" name="Group 2398"/>
            <p:cNvGrpSpPr>
              <a:grpSpLocks/>
            </p:cNvGrpSpPr>
            <p:nvPr/>
          </p:nvGrpSpPr>
          <p:grpSpPr bwMode="auto">
            <a:xfrm>
              <a:off x="938" y="2173"/>
              <a:ext cx="766" cy="376"/>
              <a:chOff x="1318" y="6903"/>
              <a:chExt cx="980" cy="479"/>
            </a:xfrm>
          </p:grpSpPr>
          <p:sp>
            <p:nvSpPr>
              <p:cNvPr id="2192" name="Freeform 2399"/>
              <p:cNvSpPr>
                <a:spLocks/>
              </p:cNvSpPr>
              <p:nvPr/>
            </p:nvSpPr>
            <p:spPr bwMode="auto">
              <a:xfrm>
                <a:off x="1318" y="6903"/>
                <a:ext cx="980" cy="479"/>
              </a:xfrm>
              <a:custGeom>
                <a:avLst/>
                <a:gdLst>
                  <a:gd name="T0" fmla="*/ 476 w 980"/>
                  <a:gd name="T1" fmla="*/ 478 h 479"/>
                  <a:gd name="T2" fmla="*/ 104 w 980"/>
                  <a:gd name="T3" fmla="*/ 410 h 479"/>
                  <a:gd name="T4" fmla="*/ 51 w 980"/>
                  <a:gd name="T5" fmla="*/ 201 h 479"/>
                  <a:gd name="T6" fmla="*/ 219 w 980"/>
                  <a:gd name="T7" fmla="*/ 141 h 479"/>
                  <a:gd name="T8" fmla="*/ 411 w 980"/>
                  <a:gd name="T9" fmla="*/ 207 h 479"/>
                  <a:gd name="T10" fmla="*/ 270 w 980"/>
                  <a:gd name="T11" fmla="*/ 93 h 479"/>
                  <a:gd name="T12" fmla="*/ 495 w 980"/>
                  <a:gd name="T13" fmla="*/ 3 h 479"/>
                  <a:gd name="T14" fmla="*/ 711 w 980"/>
                  <a:gd name="T15" fmla="*/ 87 h 479"/>
                  <a:gd name="T16" fmla="*/ 579 w 980"/>
                  <a:gd name="T17" fmla="*/ 201 h 479"/>
                  <a:gd name="T18" fmla="*/ 699 w 980"/>
                  <a:gd name="T19" fmla="*/ 139 h 479"/>
                  <a:gd name="T20" fmla="*/ 873 w 980"/>
                  <a:gd name="T21" fmla="*/ 135 h 479"/>
                  <a:gd name="T22" fmla="*/ 980 w 980"/>
                  <a:gd name="T23" fmla="*/ 254 h 479"/>
                  <a:gd name="T24" fmla="*/ 844 w 980"/>
                  <a:gd name="T25" fmla="*/ 416 h 479"/>
                  <a:gd name="T26" fmla="*/ 478 w 980"/>
                  <a:gd name="T27" fmla="*/ 479 h 479"/>
                  <a:gd name="T28" fmla="*/ 476 w 980"/>
                  <a:gd name="T29" fmla="*/ 478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0"/>
                  <a:gd name="T46" fmla="*/ 0 h 479"/>
                  <a:gd name="T47" fmla="*/ 980 w 980"/>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0" h="479">
                    <a:moveTo>
                      <a:pt x="476" y="478"/>
                    </a:moveTo>
                    <a:cubicBezTo>
                      <a:pt x="304" y="466"/>
                      <a:pt x="204" y="458"/>
                      <a:pt x="104" y="410"/>
                    </a:cubicBezTo>
                    <a:cubicBezTo>
                      <a:pt x="4" y="362"/>
                      <a:pt x="0" y="246"/>
                      <a:pt x="51" y="201"/>
                    </a:cubicBezTo>
                    <a:cubicBezTo>
                      <a:pt x="102" y="156"/>
                      <a:pt x="153" y="141"/>
                      <a:pt x="219" y="141"/>
                    </a:cubicBezTo>
                    <a:cubicBezTo>
                      <a:pt x="285" y="141"/>
                      <a:pt x="334" y="156"/>
                      <a:pt x="411" y="207"/>
                    </a:cubicBezTo>
                    <a:cubicBezTo>
                      <a:pt x="424" y="188"/>
                      <a:pt x="267" y="171"/>
                      <a:pt x="270" y="93"/>
                    </a:cubicBezTo>
                    <a:cubicBezTo>
                      <a:pt x="273" y="15"/>
                      <a:pt x="402" y="6"/>
                      <a:pt x="495" y="3"/>
                    </a:cubicBezTo>
                    <a:cubicBezTo>
                      <a:pt x="588" y="0"/>
                      <a:pt x="705" y="15"/>
                      <a:pt x="711" y="87"/>
                    </a:cubicBezTo>
                    <a:cubicBezTo>
                      <a:pt x="717" y="159"/>
                      <a:pt x="579" y="191"/>
                      <a:pt x="579" y="201"/>
                    </a:cubicBezTo>
                    <a:cubicBezTo>
                      <a:pt x="587" y="189"/>
                      <a:pt x="687" y="147"/>
                      <a:pt x="699" y="139"/>
                    </a:cubicBezTo>
                    <a:cubicBezTo>
                      <a:pt x="730" y="130"/>
                      <a:pt x="806" y="112"/>
                      <a:pt x="873" y="135"/>
                    </a:cubicBezTo>
                    <a:cubicBezTo>
                      <a:pt x="940" y="158"/>
                      <a:pt x="980" y="194"/>
                      <a:pt x="980" y="254"/>
                    </a:cubicBezTo>
                    <a:cubicBezTo>
                      <a:pt x="980" y="314"/>
                      <a:pt x="928" y="378"/>
                      <a:pt x="844" y="416"/>
                    </a:cubicBezTo>
                    <a:cubicBezTo>
                      <a:pt x="760" y="454"/>
                      <a:pt x="539" y="469"/>
                      <a:pt x="478" y="479"/>
                    </a:cubicBezTo>
                    <a:cubicBezTo>
                      <a:pt x="478" y="479"/>
                      <a:pt x="476" y="478"/>
                      <a:pt x="476" y="478"/>
                    </a:cubicBezTo>
                    <a:close/>
                  </a:path>
                </a:pathLst>
              </a:custGeom>
              <a:gradFill rotWithShape="1">
                <a:gsLst>
                  <a:gs pos="0">
                    <a:srgbClr val="FFFF97"/>
                  </a:gs>
                  <a:gs pos="100000">
                    <a:srgbClr val="E1F61E"/>
                  </a:gs>
                </a:gsLst>
                <a:lin ang="2700000" scaled="1"/>
              </a:gradFill>
              <a:ln w="9525">
                <a:solidFill>
                  <a:srgbClr val="ABBC08"/>
                </a:solidFill>
                <a:round/>
                <a:headEnd/>
                <a:tailEnd/>
              </a:ln>
            </p:spPr>
            <p:txBody>
              <a:bodyPr wrap="none" anchor="ctr"/>
              <a:lstStyle/>
              <a:p>
                <a:pPr algn="ctr" defTabSz="666140" fontAlgn="base">
                  <a:spcBef>
                    <a:spcPct val="0"/>
                  </a:spcBef>
                  <a:spcAft>
                    <a:spcPct val="0"/>
                  </a:spcAft>
                </a:pPr>
                <a:endParaRPr lang="hr-HR" sz="900">
                  <a:solidFill>
                    <a:srgbClr val="000000"/>
                  </a:solidFill>
                </a:endParaRPr>
              </a:p>
            </p:txBody>
          </p:sp>
          <p:sp>
            <p:nvSpPr>
              <p:cNvPr id="2193" name="Oval 2400"/>
              <p:cNvSpPr>
                <a:spLocks noChangeArrowheads="1"/>
              </p:cNvSpPr>
              <p:nvPr/>
            </p:nvSpPr>
            <p:spPr bwMode="auto">
              <a:xfrm rot="-579012">
                <a:off x="1905" y="7213"/>
                <a:ext cx="338" cy="120"/>
              </a:xfrm>
              <a:prstGeom prst="ellipse">
                <a:avLst/>
              </a:prstGeom>
              <a:gradFill rotWithShape="1">
                <a:gsLst>
                  <a:gs pos="0">
                    <a:schemeClr val="bg1"/>
                  </a:gs>
                  <a:gs pos="100000">
                    <a:srgbClr val="484608">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191" name="Text Box 2401"/>
            <p:cNvSpPr txBox="1">
              <a:spLocks noChangeArrowheads="1"/>
            </p:cNvSpPr>
            <p:nvPr/>
          </p:nvSpPr>
          <p:spPr bwMode="auto">
            <a:xfrm>
              <a:off x="958" y="2212"/>
              <a:ext cx="71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sz="1100" b="1" dirty="0">
                  <a:solidFill>
                    <a:srgbClr val="000000"/>
                  </a:solidFill>
                </a:rPr>
                <a:t>Caspase12</a:t>
              </a:r>
            </a:p>
          </p:txBody>
        </p:sp>
      </p:grpSp>
      <p:grpSp>
        <p:nvGrpSpPr>
          <p:cNvPr id="2180" name="Group 2405"/>
          <p:cNvGrpSpPr>
            <a:grpSpLocks/>
          </p:cNvGrpSpPr>
          <p:nvPr/>
        </p:nvGrpSpPr>
        <p:grpSpPr bwMode="auto">
          <a:xfrm>
            <a:off x="4591056" y="341230"/>
            <a:ext cx="791561" cy="553370"/>
            <a:chOff x="3132" y="378"/>
            <a:chExt cx="540" cy="613"/>
          </a:xfrm>
        </p:grpSpPr>
        <p:grpSp>
          <p:nvGrpSpPr>
            <p:cNvPr id="2186" name="Group 2402"/>
            <p:cNvGrpSpPr>
              <a:grpSpLocks/>
            </p:cNvGrpSpPr>
            <p:nvPr/>
          </p:nvGrpSpPr>
          <p:grpSpPr bwMode="auto">
            <a:xfrm>
              <a:off x="3156" y="378"/>
              <a:ext cx="468" cy="483"/>
              <a:chOff x="880" y="261"/>
              <a:chExt cx="384" cy="473"/>
            </a:xfrm>
          </p:grpSpPr>
          <p:sp>
            <p:nvSpPr>
              <p:cNvPr id="2188" name="Freeform 2403"/>
              <p:cNvSpPr>
                <a:spLocks/>
              </p:cNvSpPr>
              <p:nvPr/>
            </p:nvSpPr>
            <p:spPr bwMode="auto">
              <a:xfrm>
                <a:off x="880" y="280"/>
                <a:ext cx="384" cy="454"/>
              </a:xfrm>
              <a:custGeom>
                <a:avLst/>
                <a:gdLst>
                  <a:gd name="T0" fmla="*/ 13 w 384"/>
                  <a:gd name="T1" fmla="*/ 427 h 454"/>
                  <a:gd name="T2" fmla="*/ 1 w 384"/>
                  <a:gd name="T3" fmla="*/ 379 h 454"/>
                  <a:gd name="T4" fmla="*/ 37 w 384"/>
                  <a:gd name="T5" fmla="*/ 156 h 454"/>
                  <a:gd name="T6" fmla="*/ 196 w 384"/>
                  <a:gd name="T7" fmla="*/ 0 h 454"/>
                  <a:gd name="T8" fmla="*/ 346 w 384"/>
                  <a:gd name="T9" fmla="*/ 151 h 454"/>
                  <a:gd name="T10" fmla="*/ 380 w 384"/>
                  <a:gd name="T11" fmla="*/ 374 h 454"/>
                  <a:gd name="T12" fmla="*/ 368 w 384"/>
                  <a:gd name="T13" fmla="*/ 421 h 454"/>
                  <a:gd name="T14" fmla="*/ 275 w 384"/>
                  <a:gd name="T15" fmla="*/ 405 h 454"/>
                  <a:gd name="T16" fmla="*/ 193 w 384"/>
                  <a:gd name="T17" fmla="*/ 454 h 454"/>
                  <a:gd name="T18" fmla="*/ 113 w 384"/>
                  <a:gd name="T19" fmla="*/ 409 h 454"/>
                  <a:gd name="T20" fmla="*/ 13 w 384"/>
                  <a:gd name="T21" fmla="*/ 427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454"/>
                  <a:gd name="T35" fmla="*/ 384 w 384"/>
                  <a:gd name="T36" fmla="*/ 454 h 4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454">
                    <a:moveTo>
                      <a:pt x="13" y="427"/>
                    </a:moveTo>
                    <a:cubicBezTo>
                      <a:pt x="4" y="402"/>
                      <a:pt x="0" y="421"/>
                      <a:pt x="1" y="379"/>
                    </a:cubicBezTo>
                    <a:cubicBezTo>
                      <a:pt x="43" y="318"/>
                      <a:pt x="7" y="259"/>
                      <a:pt x="37" y="156"/>
                    </a:cubicBezTo>
                    <a:cubicBezTo>
                      <a:pt x="67" y="53"/>
                      <a:pt x="133" y="34"/>
                      <a:pt x="196" y="0"/>
                    </a:cubicBezTo>
                    <a:cubicBezTo>
                      <a:pt x="239" y="30"/>
                      <a:pt x="321" y="59"/>
                      <a:pt x="346" y="151"/>
                    </a:cubicBezTo>
                    <a:cubicBezTo>
                      <a:pt x="371" y="243"/>
                      <a:pt x="350" y="334"/>
                      <a:pt x="380" y="374"/>
                    </a:cubicBezTo>
                    <a:cubicBezTo>
                      <a:pt x="384" y="419"/>
                      <a:pt x="374" y="403"/>
                      <a:pt x="368" y="421"/>
                    </a:cubicBezTo>
                    <a:cubicBezTo>
                      <a:pt x="351" y="426"/>
                      <a:pt x="304" y="400"/>
                      <a:pt x="275" y="405"/>
                    </a:cubicBezTo>
                    <a:cubicBezTo>
                      <a:pt x="246" y="410"/>
                      <a:pt x="214" y="433"/>
                      <a:pt x="193" y="454"/>
                    </a:cubicBezTo>
                    <a:cubicBezTo>
                      <a:pt x="170" y="436"/>
                      <a:pt x="144" y="414"/>
                      <a:pt x="113" y="409"/>
                    </a:cubicBezTo>
                    <a:cubicBezTo>
                      <a:pt x="82" y="403"/>
                      <a:pt x="44" y="408"/>
                      <a:pt x="13" y="427"/>
                    </a:cubicBezTo>
                    <a:close/>
                  </a:path>
                </a:pathLst>
              </a:custGeom>
              <a:gradFill rotWithShape="1">
                <a:gsLst>
                  <a:gs pos="0">
                    <a:srgbClr val="A3632F"/>
                  </a:gs>
                  <a:gs pos="100000">
                    <a:srgbClr val="F8C888"/>
                  </a:gs>
                </a:gsLst>
                <a:lin ang="5400000" scaled="1"/>
              </a:gradFill>
              <a:ln>
                <a:noFill/>
              </a:ln>
              <a:effectLst>
                <a:prstShdw prst="shdw17" dist="28398" dir="17793903">
                  <a:srgbClr val="623B1C">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a:lstStyle/>
              <a:p>
                <a:pPr algn="ctr" defTabSz="666140" fontAlgn="base">
                  <a:spcBef>
                    <a:spcPct val="0"/>
                  </a:spcBef>
                  <a:spcAft>
                    <a:spcPct val="0"/>
                  </a:spcAft>
                </a:pPr>
                <a:endParaRPr lang="hr-HR" sz="900">
                  <a:solidFill>
                    <a:srgbClr val="000000"/>
                  </a:solidFill>
                </a:endParaRPr>
              </a:p>
            </p:txBody>
          </p:sp>
          <p:sp>
            <p:nvSpPr>
              <p:cNvPr id="2189" name="Oval 2404"/>
              <p:cNvSpPr>
                <a:spLocks noChangeArrowheads="1"/>
              </p:cNvSpPr>
              <p:nvPr/>
            </p:nvSpPr>
            <p:spPr bwMode="auto">
              <a:xfrm rot="-4197374">
                <a:off x="864" y="300"/>
                <a:ext cx="312" cy="234"/>
              </a:xfrm>
              <a:prstGeom prst="ellipse">
                <a:avLst/>
              </a:prstGeom>
              <a:gradFill rotWithShape="1">
                <a:gsLst>
                  <a:gs pos="0">
                    <a:schemeClr val="bg1">
                      <a:alpha val="82999"/>
                    </a:schemeClr>
                  </a:gs>
                  <a:gs pos="100000">
                    <a:schemeClr val="tx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66140" fontAlgn="base">
                  <a:spcBef>
                    <a:spcPct val="0"/>
                  </a:spcBef>
                  <a:spcAft>
                    <a:spcPct val="0"/>
                  </a:spcAft>
                </a:pPr>
                <a:endParaRPr lang="sr-Latn-RS" sz="900">
                  <a:solidFill>
                    <a:srgbClr val="000000"/>
                  </a:solidFill>
                </a:endParaRPr>
              </a:p>
            </p:txBody>
          </p:sp>
        </p:grpSp>
        <p:sp>
          <p:nvSpPr>
            <p:cNvPr id="2187" name="Text Box 2085"/>
            <p:cNvSpPr txBox="1">
              <a:spLocks noChangeArrowheads="1"/>
            </p:cNvSpPr>
            <p:nvPr/>
          </p:nvSpPr>
          <p:spPr bwMode="auto">
            <a:xfrm>
              <a:off x="3132" y="480"/>
              <a:ext cx="540"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255713" eaLnBrk="0" hangingPunct="0">
                <a:defRPr sz="1200">
                  <a:solidFill>
                    <a:schemeClr val="tx1"/>
                  </a:solidFill>
                  <a:latin typeface="Arial" charset="0"/>
                </a:defRPr>
              </a:lvl1pPr>
              <a:lvl2pPr marL="742950" indent="-285750" defTabSz="1255713" eaLnBrk="0" hangingPunct="0">
                <a:defRPr sz="1200">
                  <a:solidFill>
                    <a:schemeClr val="tx1"/>
                  </a:solidFill>
                  <a:latin typeface="Arial" charset="0"/>
                </a:defRPr>
              </a:lvl2pPr>
              <a:lvl3pPr marL="1143000" indent="-228600" defTabSz="1255713" eaLnBrk="0" hangingPunct="0">
                <a:defRPr sz="1200">
                  <a:solidFill>
                    <a:schemeClr val="tx1"/>
                  </a:solidFill>
                  <a:latin typeface="Arial" charset="0"/>
                </a:defRPr>
              </a:lvl3pPr>
              <a:lvl4pPr marL="1600200" indent="-228600" defTabSz="1255713" eaLnBrk="0" hangingPunct="0">
                <a:defRPr sz="1200">
                  <a:solidFill>
                    <a:schemeClr val="tx1"/>
                  </a:solidFill>
                  <a:latin typeface="Arial" charset="0"/>
                </a:defRPr>
              </a:lvl4pPr>
              <a:lvl5pPr marL="2057400" indent="-228600" defTabSz="1255713" eaLnBrk="0" hangingPunct="0">
                <a:defRPr sz="1200">
                  <a:solidFill>
                    <a:schemeClr val="tx1"/>
                  </a:solidFill>
                  <a:latin typeface="Arial" charset="0"/>
                </a:defRPr>
              </a:lvl5pPr>
              <a:lvl6pPr marL="2514600" indent="-228600" algn="ctr" defTabSz="1255713" eaLnBrk="0" fontAlgn="base" hangingPunct="0">
                <a:spcBef>
                  <a:spcPct val="0"/>
                </a:spcBef>
                <a:spcAft>
                  <a:spcPct val="0"/>
                </a:spcAft>
                <a:defRPr sz="1200">
                  <a:solidFill>
                    <a:schemeClr val="tx1"/>
                  </a:solidFill>
                  <a:latin typeface="Arial" charset="0"/>
                </a:defRPr>
              </a:lvl6pPr>
              <a:lvl7pPr marL="2971800" indent="-228600" algn="ctr" defTabSz="1255713" eaLnBrk="0" fontAlgn="base" hangingPunct="0">
                <a:spcBef>
                  <a:spcPct val="0"/>
                </a:spcBef>
                <a:spcAft>
                  <a:spcPct val="0"/>
                </a:spcAft>
                <a:defRPr sz="1200">
                  <a:solidFill>
                    <a:schemeClr val="tx1"/>
                  </a:solidFill>
                  <a:latin typeface="Arial" charset="0"/>
                </a:defRPr>
              </a:lvl7pPr>
              <a:lvl8pPr marL="3429000" indent="-228600" algn="ctr" defTabSz="1255713" eaLnBrk="0" fontAlgn="base" hangingPunct="0">
                <a:spcBef>
                  <a:spcPct val="0"/>
                </a:spcBef>
                <a:spcAft>
                  <a:spcPct val="0"/>
                </a:spcAft>
                <a:defRPr sz="1200">
                  <a:solidFill>
                    <a:schemeClr val="tx1"/>
                  </a:solidFill>
                  <a:latin typeface="Arial" charset="0"/>
                </a:defRPr>
              </a:lvl8pPr>
              <a:lvl9pPr marL="3886200" indent="-228600" algn="ctr" defTabSz="1255713" eaLnBrk="0" fontAlgn="base" hangingPunct="0">
                <a:spcBef>
                  <a:spcPct val="0"/>
                </a:spcBef>
                <a:spcAft>
                  <a:spcPct val="0"/>
                </a:spcAft>
                <a:defRPr sz="1200">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Growth Factors</a:t>
              </a:r>
            </a:p>
          </p:txBody>
        </p:sp>
      </p:grpSp>
    </p:spTree>
    <p:extLst>
      <p:ext uri="{BB962C8B-B14F-4D97-AF65-F5344CB8AC3E}">
        <p14:creationId xmlns:p14="http://schemas.microsoft.com/office/powerpoint/2010/main" val="3967608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699" y="0"/>
            <a:ext cx="6201662" cy="6957392"/>
          </a:xfrm>
          <a:prstGeom prst="rect">
            <a:avLst/>
          </a:prstGeom>
        </p:spPr>
      </p:pic>
      <p:sp>
        <p:nvSpPr>
          <p:cNvPr id="5" name="TextBox 4"/>
          <p:cNvSpPr txBox="1"/>
          <p:nvPr/>
        </p:nvSpPr>
        <p:spPr>
          <a:xfrm>
            <a:off x="1" y="1"/>
            <a:ext cx="1115615" cy="584775"/>
          </a:xfrm>
          <a:prstGeom prst="rect">
            <a:avLst/>
          </a:prstGeom>
          <a:noFill/>
        </p:spPr>
        <p:txBody>
          <a:bodyPr wrap="square" rtlCol="0">
            <a:spAutoFit/>
          </a:bodyPr>
          <a:lstStyle/>
          <a:p>
            <a:r>
              <a:rPr lang="hr-HR" sz="3200" dirty="0" smtClean="0"/>
              <a:t>2012</a:t>
            </a:r>
            <a:endParaRPr lang="en-US" sz="3200" dirty="0"/>
          </a:p>
        </p:txBody>
      </p:sp>
      <p:sp>
        <p:nvSpPr>
          <p:cNvPr id="6" name="TextBox 5"/>
          <p:cNvSpPr txBox="1"/>
          <p:nvPr/>
        </p:nvSpPr>
        <p:spPr>
          <a:xfrm>
            <a:off x="-15734" y="6488668"/>
            <a:ext cx="2170787" cy="369332"/>
          </a:xfrm>
          <a:prstGeom prst="rect">
            <a:avLst/>
          </a:prstGeom>
          <a:noFill/>
        </p:spPr>
        <p:txBody>
          <a:bodyPr wrap="none" rtlCol="0">
            <a:spAutoFit/>
          </a:bodyPr>
          <a:lstStyle/>
          <a:p>
            <a:r>
              <a:rPr lang="hr-HR" dirty="0" smtClean="0"/>
              <a:t>De </a:t>
            </a:r>
            <a:r>
              <a:rPr lang="hr-HR" dirty="0" err="1" smtClean="0"/>
              <a:t>Calignon</a:t>
            </a:r>
            <a:r>
              <a:rPr lang="hr-HR" dirty="0" smtClean="0"/>
              <a:t> / </a:t>
            </a:r>
            <a:r>
              <a:rPr lang="hr-HR" dirty="0" err="1" smtClean="0"/>
              <a:t>Hyman</a:t>
            </a:r>
            <a:endParaRPr lang="en-US" dirty="0"/>
          </a:p>
        </p:txBody>
      </p:sp>
      <p:sp>
        <p:nvSpPr>
          <p:cNvPr id="7" name="TextBox 6"/>
          <p:cNvSpPr txBox="1"/>
          <p:nvPr/>
        </p:nvSpPr>
        <p:spPr>
          <a:xfrm>
            <a:off x="251520" y="1988840"/>
            <a:ext cx="2016224" cy="3416320"/>
          </a:xfrm>
          <a:prstGeom prst="rect">
            <a:avLst/>
          </a:prstGeom>
          <a:noFill/>
        </p:spPr>
        <p:txBody>
          <a:bodyPr wrap="square" rtlCol="0">
            <a:spAutoFit/>
          </a:bodyPr>
          <a:lstStyle/>
          <a:p>
            <a:r>
              <a:rPr lang="en-US" b="1" dirty="0"/>
              <a:t>Medial </a:t>
            </a:r>
            <a:r>
              <a:rPr lang="en-US" b="1" dirty="0" err="1"/>
              <a:t>entorhinal</a:t>
            </a:r>
            <a:r>
              <a:rPr lang="en-US" b="1" dirty="0"/>
              <a:t> </a:t>
            </a:r>
            <a:r>
              <a:rPr lang="en-US" b="1" dirty="0" smtClean="0"/>
              <a:t>cortex</a:t>
            </a:r>
            <a:r>
              <a:rPr lang="hr-HR" b="1" dirty="0" smtClean="0"/>
              <a:t> (EC)</a:t>
            </a:r>
            <a:r>
              <a:rPr lang="en-US" b="1" dirty="0" smtClean="0"/>
              <a:t>-restricted </a:t>
            </a:r>
            <a:r>
              <a:rPr lang="en-US" b="1" dirty="0"/>
              <a:t>expression of human P301L mutated </a:t>
            </a:r>
            <a:r>
              <a:rPr lang="en-US" b="1" dirty="0" smtClean="0"/>
              <a:t>tau</a:t>
            </a:r>
            <a:endParaRPr lang="hr-HR" b="1" dirty="0" smtClean="0"/>
          </a:p>
          <a:p>
            <a:r>
              <a:rPr lang="hr-HR" b="1" dirty="0" smtClean="0"/>
              <a:t>(</a:t>
            </a:r>
            <a:r>
              <a:rPr lang="en-US" b="1" dirty="0" err="1"/>
              <a:t>rTgTauEC</a:t>
            </a:r>
            <a:r>
              <a:rPr lang="en-US" b="1" dirty="0"/>
              <a:t> transgenic mice</a:t>
            </a:r>
            <a:r>
              <a:rPr lang="hr-HR" b="1" dirty="0" smtClean="0"/>
              <a:t>)</a:t>
            </a:r>
            <a:r>
              <a:rPr lang="en-US" b="1" dirty="0" smtClean="0"/>
              <a:t> </a:t>
            </a:r>
            <a:r>
              <a:rPr lang="en-US" b="1" dirty="0"/>
              <a:t>causes</a:t>
            </a:r>
          </a:p>
          <a:p>
            <a:r>
              <a:rPr lang="en-US" b="1" dirty="0"/>
              <a:t>progressive </a:t>
            </a:r>
            <a:r>
              <a:rPr lang="en-US" b="1" dirty="0" err="1"/>
              <a:t>tauopathy</a:t>
            </a:r>
            <a:r>
              <a:rPr lang="en-US" b="1" dirty="0"/>
              <a:t> in EC neurons</a:t>
            </a:r>
            <a:endParaRPr lang="en-US" dirty="0"/>
          </a:p>
        </p:txBody>
      </p:sp>
    </p:spTree>
    <p:extLst>
      <p:ext uri="{BB962C8B-B14F-4D97-AF65-F5344CB8AC3E}">
        <p14:creationId xmlns:p14="http://schemas.microsoft.com/office/powerpoint/2010/main" val="874048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Trans-</a:t>
            </a:r>
            <a:r>
              <a:rPr lang="hr-HR" dirty="0" err="1" smtClean="0"/>
              <a:t>cellular</a:t>
            </a:r>
            <a:r>
              <a:rPr lang="hr-HR" dirty="0" smtClean="0"/>
              <a:t> </a:t>
            </a:r>
            <a:r>
              <a:rPr lang="hr-HR" dirty="0" err="1" smtClean="0"/>
              <a:t>propagation</a:t>
            </a:r>
            <a:r>
              <a:rPr lang="hr-HR" dirty="0" smtClean="0"/>
              <a:t> </a:t>
            </a:r>
            <a:r>
              <a:rPr lang="hr-HR" dirty="0" err="1" smtClean="0"/>
              <a:t>of</a:t>
            </a:r>
            <a:r>
              <a:rPr lang="hr-HR" dirty="0" smtClean="0"/>
              <a:t> </a:t>
            </a:r>
            <a:r>
              <a:rPr lang="hr-HR" dirty="0" err="1" smtClean="0"/>
              <a:t>tau</a:t>
            </a:r>
            <a:r>
              <a:rPr lang="hr-HR" dirty="0" smtClean="0"/>
              <a:t> </a:t>
            </a:r>
            <a:r>
              <a:rPr lang="hr-HR" dirty="0" err="1" smtClean="0"/>
              <a:t>aggregates</a:t>
            </a:r>
            <a:r>
              <a:rPr lang="hr-HR" dirty="0" smtClean="0"/>
              <a:t> (</a:t>
            </a:r>
            <a:r>
              <a:rPr lang="hr-HR" dirty="0" err="1" smtClean="0"/>
              <a:t>fibrils</a:t>
            </a:r>
            <a:r>
              <a:rPr lang="hr-HR"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27" y="1700808"/>
            <a:ext cx="6996146" cy="3617055"/>
          </a:xfrm>
          <a:prstGeom prst="rect">
            <a:avLst/>
          </a:prstGeom>
        </p:spPr>
      </p:pic>
      <p:sp>
        <p:nvSpPr>
          <p:cNvPr id="5" name="TextBox 4"/>
          <p:cNvSpPr txBox="1"/>
          <p:nvPr/>
        </p:nvSpPr>
        <p:spPr>
          <a:xfrm>
            <a:off x="755576" y="5517232"/>
            <a:ext cx="7704856" cy="1200329"/>
          </a:xfrm>
          <a:prstGeom prst="rect">
            <a:avLst/>
          </a:prstGeom>
          <a:noFill/>
        </p:spPr>
        <p:txBody>
          <a:bodyPr wrap="square" rtlCol="0">
            <a:spAutoFit/>
          </a:bodyPr>
          <a:lstStyle/>
          <a:p>
            <a:r>
              <a:rPr lang="hr-HR" dirty="0" smtClean="0"/>
              <a:t>C) Protein </a:t>
            </a:r>
            <a:r>
              <a:rPr lang="hr-HR" dirty="0" err="1" smtClean="0"/>
              <a:t>aggregate</a:t>
            </a:r>
            <a:r>
              <a:rPr lang="hr-HR" dirty="0" smtClean="0"/>
              <a:t> </a:t>
            </a:r>
            <a:r>
              <a:rPr lang="hr-HR" dirty="0" err="1" smtClean="0"/>
              <a:t>in</a:t>
            </a:r>
            <a:r>
              <a:rPr lang="hr-HR" dirty="0" smtClean="0"/>
              <a:t> a </a:t>
            </a:r>
            <a:r>
              <a:rPr lang="hr-HR" dirty="0" err="1" smtClean="0"/>
              <a:t>donor</a:t>
            </a:r>
            <a:r>
              <a:rPr lang="hr-HR" dirty="0" smtClean="0"/>
              <a:t> </a:t>
            </a:r>
            <a:r>
              <a:rPr lang="hr-HR" dirty="0" err="1" smtClean="0"/>
              <a:t>cell</a:t>
            </a:r>
            <a:r>
              <a:rPr lang="hr-HR" dirty="0" smtClean="0"/>
              <a:t> </a:t>
            </a:r>
            <a:r>
              <a:rPr lang="hr-HR" dirty="0" err="1" smtClean="0"/>
              <a:t>directly</a:t>
            </a:r>
            <a:r>
              <a:rPr lang="hr-HR" dirty="0" smtClean="0"/>
              <a:t> </a:t>
            </a:r>
            <a:r>
              <a:rPr lang="hr-HR" dirty="0" err="1" smtClean="0"/>
              <a:t>contacts</a:t>
            </a:r>
            <a:r>
              <a:rPr lang="hr-HR" dirty="0" smtClean="0"/>
              <a:t> </a:t>
            </a:r>
            <a:r>
              <a:rPr lang="hr-HR" dirty="0" err="1" smtClean="0"/>
              <a:t>natively</a:t>
            </a:r>
            <a:r>
              <a:rPr lang="hr-HR" dirty="0" smtClean="0"/>
              <a:t> </a:t>
            </a:r>
            <a:r>
              <a:rPr lang="hr-HR" dirty="0" err="1" smtClean="0"/>
              <a:t>folded</a:t>
            </a:r>
            <a:r>
              <a:rPr lang="hr-HR" dirty="0" smtClean="0"/>
              <a:t> protein to </a:t>
            </a:r>
            <a:r>
              <a:rPr lang="hr-HR" dirty="0" err="1" smtClean="0"/>
              <a:t>amplify</a:t>
            </a:r>
            <a:r>
              <a:rPr lang="hr-HR" dirty="0" smtClean="0"/>
              <a:t> </a:t>
            </a:r>
            <a:r>
              <a:rPr lang="hr-HR" dirty="0" err="1" smtClean="0"/>
              <a:t>the</a:t>
            </a:r>
            <a:r>
              <a:rPr lang="hr-HR" dirty="0" smtClean="0"/>
              <a:t> </a:t>
            </a:r>
            <a:r>
              <a:rPr lang="hr-HR" dirty="0" err="1" smtClean="0"/>
              <a:t>misfolded</a:t>
            </a:r>
            <a:r>
              <a:rPr lang="hr-HR" dirty="0" smtClean="0"/>
              <a:t> </a:t>
            </a:r>
            <a:r>
              <a:rPr lang="hr-HR" dirty="0" err="1" smtClean="0"/>
              <a:t>state</a:t>
            </a:r>
            <a:endParaRPr lang="hr-HR" dirty="0" smtClean="0"/>
          </a:p>
          <a:p>
            <a:r>
              <a:rPr lang="hr-HR" dirty="0" smtClean="0"/>
              <a:t>E) </a:t>
            </a:r>
            <a:r>
              <a:rPr lang="hr-HR" dirty="0" err="1" smtClean="0"/>
              <a:t>Fibrils</a:t>
            </a:r>
            <a:r>
              <a:rPr lang="hr-HR" dirty="0" smtClean="0"/>
              <a:t> </a:t>
            </a:r>
            <a:r>
              <a:rPr lang="hr-HR" dirty="0" err="1" smtClean="0"/>
              <a:t>can</a:t>
            </a:r>
            <a:r>
              <a:rPr lang="hr-HR" dirty="0" smtClean="0"/>
              <a:t> </a:t>
            </a:r>
            <a:r>
              <a:rPr lang="hr-HR" dirty="0" err="1" smtClean="0"/>
              <a:t>be</a:t>
            </a:r>
            <a:r>
              <a:rPr lang="hr-HR" dirty="0" smtClean="0"/>
              <a:t> </a:t>
            </a:r>
            <a:r>
              <a:rPr lang="hr-HR" dirty="0" err="1" smtClean="0"/>
              <a:t>trapped</a:t>
            </a:r>
            <a:r>
              <a:rPr lang="hr-HR" dirty="0" smtClean="0"/>
              <a:t> </a:t>
            </a:r>
            <a:r>
              <a:rPr lang="hr-HR" dirty="0" err="1" smtClean="0"/>
              <a:t>within</a:t>
            </a:r>
            <a:r>
              <a:rPr lang="hr-HR" dirty="0" smtClean="0"/>
              <a:t> </a:t>
            </a:r>
            <a:r>
              <a:rPr lang="hr-HR" dirty="0" err="1" smtClean="0"/>
              <a:t>the</a:t>
            </a:r>
            <a:r>
              <a:rPr lang="hr-HR" dirty="0" smtClean="0"/>
              <a:t> </a:t>
            </a:r>
            <a:r>
              <a:rPr lang="hr-HR" dirty="0" err="1" smtClean="0"/>
              <a:t>extracellular</a:t>
            </a:r>
            <a:r>
              <a:rPr lang="hr-HR" dirty="0" smtClean="0"/>
              <a:t> </a:t>
            </a:r>
            <a:r>
              <a:rPr lang="hr-HR" dirty="0" err="1" smtClean="0"/>
              <a:t>space</a:t>
            </a:r>
            <a:r>
              <a:rPr lang="hr-HR" dirty="0" smtClean="0"/>
              <a:t> </a:t>
            </a:r>
            <a:r>
              <a:rPr lang="hr-HR" dirty="0" err="1" smtClean="0"/>
              <a:t>by</a:t>
            </a:r>
            <a:r>
              <a:rPr lang="hr-HR" dirty="0" smtClean="0"/>
              <a:t> </a:t>
            </a:r>
            <a:r>
              <a:rPr lang="hr-HR" dirty="0" err="1" smtClean="0"/>
              <a:t>an</a:t>
            </a:r>
            <a:r>
              <a:rPr lang="hr-HR" dirty="0" smtClean="0"/>
              <a:t> </a:t>
            </a:r>
            <a:r>
              <a:rPr lang="hr-HR" dirty="0" err="1" smtClean="0"/>
              <a:t>anti</a:t>
            </a:r>
            <a:r>
              <a:rPr lang="hr-HR" dirty="0" smtClean="0"/>
              <a:t>-</a:t>
            </a:r>
            <a:r>
              <a:rPr lang="hr-HR" dirty="0" err="1" smtClean="0"/>
              <a:t>tau</a:t>
            </a:r>
            <a:r>
              <a:rPr lang="hr-HR" dirty="0" smtClean="0"/>
              <a:t> </a:t>
            </a:r>
            <a:r>
              <a:rPr lang="hr-HR" dirty="0" err="1" smtClean="0"/>
              <a:t>antibody</a:t>
            </a:r>
            <a:r>
              <a:rPr lang="hr-HR" dirty="0" smtClean="0"/>
              <a:t> (HJ9.3).</a:t>
            </a:r>
            <a:endParaRPr lang="en-US" dirty="0"/>
          </a:p>
        </p:txBody>
      </p:sp>
      <p:sp>
        <p:nvSpPr>
          <p:cNvPr id="6" name="TextBox 5"/>
          <p:cNvSpPr txBox="1"/>
          <p:nvPr/>
        </p:nvSpPr>
        <p:spPr>
          <a:xfrm>
            <a:off x="7295545" y="6525344"/>
            <a:ext cx="1848455" cy="369332"/>
          </a:xfrm>
          <a:prstGeom prst="rect">
            <a:avLst/>
          </a:prstGeom>
          <a:noFill/>
        </p:spPr>
        <p:txBody>
          <a:bodyPr wrap="none" rtlCol="0">
            <a:spAutoFit/>
          </a:bodyPr>
          <a:lstStyle/>
          <a:p>
            <a:r>
              <a:rPr lang="hr-HR" dirty="0" err="1" smtClean="0"/>
              <a:t>Kfoury</a:t>
            </a:r>
            <a:r>
              <a:rPr lang="hr-HR" dirty="0" smtClean="0"/>
              <a:t> / </a:t>
            </a:r>
            <a:r>
              <a:rPr lang="hr-HR" dirty="0" err="1" smtClean="0"/>
              <a:t>Diamond</a:t>
            </a:r>
            <a:endParaRPr lang="en-US" dirty="0"/>
          </a:p>
        </p:txBody>
      </p:sp>
      <p:sp>
        <p:nvSpPr>
          <p:cNvPr id="7" name="TextBox 6"/>
          <p:cNvSpPr txBox="1"/>
          <p:nvPr/>
        </p:nvSpPr>
        <p:spPr>
          <a:xfrm>
            <a:off x="1" y="1"/>
            <a:ext cx="1115615" cy="584775"/>
          </a:xfrm>
          <a:prstGeom prst="rect">
            <a:avLst/>
          </a:prstGeom>
          <a:noFill/>
        </p:spPr>
        <p:txBody>
          <a:bodyPr wrap="square" rtlCol="0">
            <a:spAutoFit/>
          </a:bodyPr>
          <a:lstStyle/>
          <a:p>
            <a:r>
              <a:rPr lang="hr-HR" sz="3200" dirty="0" smtClean="0"/>
              <a:t>2012</a:t>
            </a:r>
            <a:endParaRPr lang="en-US" sz="3200" dirty="0"/>
          </a:p>
        </p:txBody>
      </p:sp>
      <p:sp>
        <p:nvSpPr>
          <p:cNvPr id="8" name="TextBox 7"/>
          <p:cNvSpPr txBox="1"/>
          <p:nvPr/>
        </p:nvSpPr>
        <p:spPr>
          <a:xfrm>
            <a:off x="1547664" y="1628800"/>
            <a:ext cx="1152128" cy="246221"/>
          </a:xfrm>
          <a:prstGeom prst="rect">
            <a:avLst/>
          </a:prstGeom>
          <a:noFill/>
        </p:spPr>
        <p:txBody>
          <a:bodyPr wrap="square" rtlCol="0">
            <a:spAutoFit/>
          </a:bodyPr>
          <a:lstStyle/>
          <a:p>
            <a:r>
              <a:rPr lang="hr-HR" sz="1000" dirty="0" smtClean="0"/>
              <a:t>HEK293 </a:t>
            </a:r>
            <a:r>
              <a:rPr lang="hr-HR" sz="1000" dirty="0" err="1" smtClean="0"/>
              <a:t>cells</a:t>
            </a:r>
            <a:endParaRPr lang="en-US" sz="1000" dirty="0"/>
          </a:p>
        </p:txBody>
      </p:sp>
    </p:spTree>
    <p:extLst>
      <p:ext uri="{BB962C8B-B14F-4D97-AF65-F5344CB8AC3E}">
        <p14:creationId xmlns:p14="http://schemas.microsoft.com/office/powerpoint/2010/main" val="2577662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32656"/>
            <a:ext cx="4729063" cy="6352263"/>
          </a:xfrm>
          <a:prstGeom prst="rect">
            <a:avLst/>
          </a:prstGeom>
        </p:spPr>
      </p:pic>
      <p:sp>
        <p:nvSpPr>
          <p:cNvPr id="5" name="TextBox 4"/>
          <p:cNvSpPr txBox="1"/>
          <p:nvPr/>
        </p:nvSpPr>
        <p:spPr>
          <a:xfrm>
            <a:off x="1" y="1"/>
            <a:ext cx="1115615" cy="584775"/>
          </a:xfrm>
          <a:prstGeom prst="rect">
            <a:avLst/>
          </a:prstGeom>
          <a:noFill/>
        </p:spPr>
        <p:txBody>
          <a:bodyPr wrap="square" rtlCol="0">
            <a:spAutoFit/>
          </a:bodyPr>
          <a:lstStyle/>
          <a:p>
            <a:r>
              <a:rPr lang="hr-HR" sz="3200" dirty="0" smtClean="0"/>
              <a:t>2013</a:t>
            </a:r>
            <a:endParaRPr lang="en-US" sz="3200" dirty="0"/>
          </a:p>
        </p:txBody>
      </p:sp>
      <p:sp>
        <p:nvSpPr>
          <p:cNvPr id="6" name="TextBox 5"/>
          <p:cNvSpPr txBox="1"/>
          <p:nvPr/>
        </p:nvSpPr>
        <p:spPr>
          <a:xfrm>
            <a:off x="7295545" y="6525344"/>
            <a:ext cx="998991" cy="369332"/>
          </a:xfrm>
          <a:prstGeom prst="rect">
            <a:avLst/>
          </a:prstGeom>
          <a:noFill/>
        </p:spPr>
        <p:txBody>
          <a:bodyPr wrap="none" rtlCol="0">
            <a:spAutoFit/>
          </a:bodyPr>
          <a:lstStyle/>
          <a:p>
            <a:r>
              <a:rPr lang="hr-HR" dirty="0" err="1" smtClean="0"/>
              <a:t>Iba</a:t>
            </a:r>
            <a:r>
              <a:rPr lang="hr-HR" dirty="0" smtClean="0"/>
              <a:t> / Lee</a:t>
            </a:r>
            <a:endParaRPr lang="en-US" dirty="0"/>
          </a:p>
        </p:txBody>
      </p:sp>
      <p:sp>
        <p:nvSpPr>
          <p:cNvPr id="7" name="TextBox 6"/>
          <p:cNvSpPr txBox="1"/>
          <p:nvPr/>
        </p:nvSpPr>
        <p:spPr>
          <a:xfrm>
            <a:off x="557808" y="1772816"/>
            <a:ext cx="1512168" cy="646331"/>
          </a:xfrm>
          <a:prstGeom prst="rect">
            <a:avLst/>
          </a:prstGeom>
          <a:noFill/>
        </p:spPr>
        <p:txBody>
          <a:bodyPr wrap="square" rtlCol="0">
            <a:spAutoFit/>
          </a:bodyPr>
          <a:lstStyle/>
          <a:p>
            <a:r>
              <a:rPr lang="hr-HR" sz="1200" dirty="0" err="1"/>
              <a:t>t</a:t>
            </a:r>
            <a:r>
              <a:rPr lang="hr-HR" sz="1200" dirty="0" err="1" smtClean="0"/>
              <a:t>au</a:t>
            </a:r>
            <a:r>
              <a:rPr lang="hr-HR" sz="1200" dirty="0" smtClean="0"/>
              <a:t> </a:t>
            </a:r>
            <a:r>
              <a:rPr lang="hr-HR" sz="1200" dirty="0" err="1" smtClean="0"/>
              <a:t>pffs</a:t>
            </a:r>
            <a:r>
              <a:rPr lang="hr-HR" sz="1200" dirty="0" smtClean="0"/>
              <a:t> (</a:t>
            </a:r>
            <a:r>
              <a:rPr lang="hr-HR" sz="1200" dirty="0" err="1" smtClean="0"/>
              <a:t>synthetic</a:t>
            </a:r>
            <a:r>
              <a:rPr lang="hr-HR" sz="1200" dirty="0" smtClean="0"/>
              <a:t> </a:t>
            </a:r>
            <a:r>
              <a:rPr lang="hr-HR" sz="1200" dirty="0" err="1" smtClean="0"/>
              <a:t>preformed</a:t>
            </a:r>
            <a:r>
              <a:rPr lang="hr-HR" sz="1200" dirty="0" smtClean="0"/>
              <a:t> </a:t>
            </a:r>
            <a:r>
              <a:rPr lang="hr-HR" sz="1200" dirty="0" err="1" smtClean="0"/>
              <a:t>fibrils</a:t>
            </a:r>
            <a:r>
              <a:rPr lang="hr-HR" sz="1200" dirty="0" smtClean="0"/>
              <a:t>)</a:t>
            </a:r>
          </a:p>
          <a:p>
            <a:r>
              <a:rPr lang="hr-HR" sz="1200" dirty="0" err="1" smtClean="0"/>
              <a:t>Injected</a:t>
            </a:r>
            <a:r>
              <a:rPr lang="hr-HR" sz="1200" dirty="0" smtClean="0"/>
              <a:t> </a:t>
            </a:r>
            <a:r>
              <a:rPr lang="hr-HR" sz="1200" dirty="0" err="1" smtClean="0"/>
              <a:t>in</a:t>
            </a:r>
            <a:r>
              <a:rPr lang="hr-HR" sz="1200" dirty="0" smtClean="0"/>
              <a:t> </a:t>
            </a:r>
            <a:r>
              <a:rPr lang="hr-HR" sz="1200" dirty="0" err="1" smtClean="0"/>
              <a:t>mice</a:t>
            </a:r>
            <a:endParaRPr lang="en-US" sz="1200" dirty="0"/>
          </a:p>
        </p:txBody>
      </p:sp>
    </p:spTree>
    <p:extLst>
      <p:ext uri="{BB962C8B-B14F-4D97-AF65-F5344CB8AC3E}">
        <p14:creationId xmlns:p14="http://schemas.microsoft.com/office/powerpoint/2010/main" val="1947642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576" y="64082"/>
            <a:ext cx="7850920" cy="6793918"/>
          </a:xfrm>
          <a:prstGeom prst="rect">
            <a:avLst/>
          </a:prstGeom>
        </p:spPr>
      </p:pic>
      <p:sp>
        <p:nvSpPr>
          <p:cNvPr id="5" name="TextBox 4"/>
          <p:cNvSpPr txBox="1"/>
          <p:nvPr/>
        </p:nvSpPr>
        <p:spPr>
          <a:xfrm>
            <a:off x="1" y="1"/>
            <a:ext cx="1115615" cy="584775"/>
          </a:xfrm>
          <a:prstGeom prst="rect">
            <a:avLst/>
          </a:prstGeom>
          <a:noFill/>
        </p:spPr>
        <p:txBody>
          <a:bodyPr wrap="square" rtlCol="0">
            <a:spAutoFit/>
          </a:bodyPr>
          <a:lstStyle/>
          <a:p>
            <a:r>
              <a:rPr lang="hr-HR" sz="3200" dirty="0" smtClean="0"/>
              <a:t>2014</a:t>
            </a:r>
            <a:endParaRPr lang="en-US" sz="3200" dirty="0"/>
          </a:p>
        </p:txBody>
      </p:sp>
      <p:sp>
        <p:nvSpPr>
          <p:cNvPr id="6" name="TextBox 5"/>
          <p:cNvSpPr txBox="1"/>
          <p:nvPr/>
        </p:nvSpPr>
        <p:spPr>
          <a:xfrm>
            <a:off x="8509980" y="6488668"/>
            <a:ext cx="634020" cy="369332"/>
          </a:xfrm>
          <a:prstGeom prst="rect">
            <a:avLst/>
          </a:prstGeom>
          <a:noFill/>
        </p:spPr>
        <p:txBody>
          <a:bodyPr wrap="none" rtlCol="0">
            <a:spAutoFit/>
          </a:bodyPr>
          <a:lstStyle/>
          <a:p>
            <a:r>
              <a:rPr lang="hr-HR" dirty="0" err="1" smtClean="0"/>
              <a:t>Avila</a:t>
            </a:r>
            <a:endParaRPr lang="en-US" dirty="0"/>
          </a:p>
        </p:txBody>
      </p:sp>
      <p:sp>
        <p:nvSpPr>
          <p:cNvPr id="7" name="TextBox 6"/>
          <p:cNvSpPr txBox="1"/>
          <p:nvPr/>
        </p:nvSpPr>
        <p:spPr>
          <a:xfrm>
            <a:off x="1547664" y="1628800"/>
            <a:ext cx="1152128" cy="553998"/>
          </a:xfrm>
          <a:prstGeom prst="rect">
            <a:avLst/>
          </a:prstGeom>
          <a:noFill/>
        </p:spPr>
        <p:txBody>
          <a:bodyPr wrap="square" rtlCol="0">
            <a:spAutoFit/>
          </a:bodyPr>
          <a:lstStyle/>
          <a:p>
            <a:r>
              <a:rPr lang="hr-HR" sz="1000" dirty="0" smtClean="0"/>
              <a:t>HEK293 </a:t>
            </a:r>
            <a:r>
              <a:rPr lang="hr-HR" sz="1000" dirty="0" err="1" smtClean="0"/>
              <a:t>cells</a:t>
            </a:r>
            <a:r>
              <a:rPr lang="hr-HR" sz="1000" dirty="0" smtClean="0"/>
              <a:t> </a:t>
            </a:r>
            <a:r>
              <a:rPr lang="hr-HR" sz="1000" dirty="0" err="1" smtClean="0"/>
              <a:t>expressing</a:t>
            </a:r>
            <a:r>
              <a:rPr lang="hr-HR" sz="1000" dirty="0" smtClean="0"/>
              <a:t> </a:t>
            </a:r>
            <a:r>
              <a:rPr lang="hr-HR" sz="1000" dirty="0" err="1" smtClean="0"/>
              <a:t>tau</a:t>
            </a:r>
            <a:r>
              <a:rPr lang="hr-HR" sz="1000" dirty="0" smtClean="0"/>
              <a:t> </a:t>
            </a:r>
            <a:r>
              <a:rPr lang="hr-HR" sz="1000" dirty="0" err="1" smtClean="0"/>
              <a:t>and</a:t>
            </a:r>
            <a:r>
              <a:rPr lang="hr-HR" sz="1000" dirty="0" smtClean="0"/>
              <a:t> M1 </a:t>
            </a:r>
            <a:r>
              <a:rPr lang="hr-HR" sz="1000" dirty="0" err="1" smtClean="0"/>
              <a:t>receptors</a:t>
            </a:r>
            <a:endParaRPr lang="en-US" sz="1000" dirty="0"/>
          </a:p>
        </p:txBody>
      </p:sp>
    </p:spTree>
    <p:extLst>
      <p:ext uri="{BB962C8B-B14F-4D97-AF65-F5344CB8AC3E}">
        <p14:creationId xmlns:p14="http://schemas.microsoft.com/office/powerpoint/2010/main" val="3171468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 y="0"/>
            <a:ext cx="9149892" cy="6858000"/>
          </a:xfrm>
          <a:prstGeom prst="rect">
            <a:avLst/>
          </a:prstGeom>
        </p:spPr>
      </p:pic>
      <p:sp>
        <p:nvSpPr>
          <p:cNvPr id="2" name="Oval 1"/>
          <p:cNvSpPr/>
          <p:nvPr/>
        </p:nvSpPr>
        <p:spPr>
          <a:xfrm>
            <a:off x="4932040" y="1124744"/>
            <a:ext cx="288032"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479349" y="141277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38232" y="596878"/>
            <a:ext cx="864096" cy="707886"/>
          </a:xfrm>
          <a:prstGeom prst="rect">
            <a:avLst/>
          </a:prstGeom>
          <a:noFill/>
        </p:spPr>
        <p:txBody>
          <a:bodyPr wrap="square" rtlCol="0">
            <a:spAutoFit/>
          </a:bodyPr>
          <a:lstStyle/>
          <a:p>
            <a:r>
              <a:rPr lang="hr-HR" sz="1000" dirty="0" smtClean="0"/>
              <a:t>DP,</a:t>
            </a:r>
          </a:p>
          <a:p>
            <a:r>
              <a:rPr lang="hr-HR" sz="1000" dirty="0" smtClean="0"/>
              <a:t>ALS PDC </a:t>
            </a:r>
            <a:r>
              <a:rPr lang="hr-HR" sz="1000" dirty="0" err="1" smtClean="0"/>
              <a:t>Guam</a:t>
            </a:r>
            <a:r>
              <a:rPr lang="hr-HR" sz="1000" dirty="0" smtClean="0"/>
              <a:t>, </a:t>
            </a:r>
            <a:r>
              <a:rPr lang="hr-HR" sz="1000" dirty="0" err="1" smtClean="0"/>
              <a:t>lead</a:t>
            </a:r>
            <a:r>
              <a:rPr lang="hr-HR" sz="1000" dirty="0" smtClean="0"/>
              <a:t>, </a:t>
            </a:r>
            <a:r>
              <a:rPr lang="hr-HR" sz="1000" dirty="0" err="1" smtClean="0"/>
              <a:t>etc</a:t>
            </a:r>
            <a:r>
              <a:rPr lang="hr-HR" sz="1000" dirty="0" smtClean="0"/>
              <a:t>.</a:t>
            </a:r>
            <a:endParaRPr lang="en-US" sz="1000" dirty="0"/>
          </a:p>
        </p:txBody>
      </p:sp>
    </p:spTree>
    <p:extLst>
      <p:ext uri="{BB962C8B-B14F-4D97-AF65-F5344CB8AC3E}">
        <p14:creationId xmlns:p14="http://schemas.microsoft.com/office/powerpoint/2010/main" val="1505594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5341938"/>
            <a:ext cx="15144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8" y="3511550"/>
            <a:ext cx="11255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413" y="5840413"/>
            <a:ext cx="1333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6"/>
          <p:cNvSpPr txBox="1">
            <a:spLocks noChangeArrowheads="1"/>
          </p:cNvSpPr>
          <p:nvPr/>
        </p:nvSpPr>
        <p:spPr bwMode="auto">
          <a:xfrm>
            <a:off x="7250113" y="5038725"/>
            <a:ext cx="189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a:solidFill>
                  <a:srgbClr val="0000CC"/>
                </a:solidFill>
              </a:rPr>
              <a:t>Hrvatska zaklada za znanost</a:t>
            </a:r>
          </a:p>
          <a:p>
            <a:r>
              <a:rPr lang="hr-HR" sz="1000">
                <a:solidFill>
                  <a:srgbClr val="0000CC"/>
                </a:solidFill>
              </a:rPr>
              <a:t>Projekt br. 09/16 (2012-2014)</a:t>
            </a:r>
          </a:p>
        </p:txBody>
      </p:sp>
      <p:pic>
        <p:nvPicPr>
          <p:cNvPr id="717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576638"/>
            <a:ext cx="94456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descr="C:\Users\Goran Simic\Desktop\Mef-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595688"/>
            <a:ext cx="91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350" y="4721225"/>
            <a:ext cx="942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25"/>
          <p:cNvSpPr txBox="1">
            <a:spLocks noChangeArrowheads="1"/>
          </p:cNvSpPr>
          <p:nvPr/>
        </p:nvSpPr>
        <p:spPr bwMode="auto">
          <a:xfrm>
            <a:off x="7250113" y="6588125"/>
            <a:ext cx="204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cs typeface="Arial" charset="0"/>
              </a:defRPr>
            </a:lvl1pPr>
            <a:lvl2pPr marL="742950" indent="-285750">
              <a:defRPr sz="1600" b="1">
                <a:solidFill>
                  <a:schemeClr val="tx1"/>
                </a:solidFill>
                <a:latin typeface="Arial" charset="0"/>
                <a:cs typeface="Arial" charset="0"/>
              </a:defRPr>
            </a:lvl2pPr>
            <a:lvl3pPr marL="1143000" indent="-228600">
              <a:defRPr sz="1600" b="1">
                <a:solidFill>
                  <a:schemeClr val="tx1"/>
                </a:solidFill>
                <a:latin typeface="Arial" charset="0"/>
                <a:cs typeface="Arial" charset="0"/>
              </a:defRPr>
            </a:lvl3pPr>
            <a:lvl4pPr marL="1600200" indent="-228600">
              <a:defRPr sz="1600" b="1">
                <a:solidFill>
                  <a:schemeClr val="tx1"/>
                </a:solidFill>
                <a:latin typeface="Arial" charset="0"/>
                <a:cs typeface="Arial" charset="0"/>
              </a:defRPr>
            </a:lvl4pPr>
            <a:lvl5pPr marL="2057400" indent="-22860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r>
              <a:rPr lang="hr-HR" sz="1000">
                <a:solidFill>
                  <a:srgbClr val="0000CC"/>
                </a:solidFill>
              </a:rPr>
              <a:t> Croatian Science Foundation</a:t>
            </a:r>
          </a:p>
        </p:txBody>
      </p:sp>
      <p:sp>
        <p:nvSpPr>
          <p:cNvPr id="7179" name="Subtitle 2"/>
          <p:cNvSpPr>
            <a:spLocks noGrp="1"/>
          </p:cNvSpPr>
          <p:nvPr>
            <p:ph type="subTitle" idx="1"/>
          </p:nvPr>
        </p:nvSpPr>
        <p:spPr>
          <a:xfrm>
            <a:off x="1612900" y="5407025"/>
            <a:ext cx="5707063" cy="1366838"/>
          </a:xfrm>
        </p:spPr>
        <p:txBody>
          <a:bodyPr>
            <a:normAutofit lnSpcReduction="10000"/>
          </a:bodyPr>
          <a:lstStyle/>
          <a:p>
            <a:pPr>
              <a:spcAft>
                <a:spcPct val="0"/>
              </a:spcAft>
            </a:pPr>
            <a:r>
              <a:rPr lang="hr-HR" sz="1400" smtClean="0"/>
              <a:t>Matea Nikolac, Nela Pivac, Dorotea Mück Šeler, Gordana Nedić, Maja Mustapić, Mirjana Babić, Fran Borovečki, Dubravka Švob Štrac, Maja Jazvinšćak Jembrek, Sanja Hajnšek, Ratimir Petrović,</a:t>
            </a:r>
          </a:p>
          <a:p>
            <a:pPr>
              <a:spcAft>
                <a:spcPct val="0"/>
              </a:spcAft>
            </a:pPr>
            <a:r>
              <a:rPr lang="hr-HR" sz="1400" smtClean="0"/>
              <a:t>Svjetlana Kalanj Bognar, Željka Vukelić, Patrick R. Hof,</a:t>
            </a:r>
          </a:p>
          <a:p>
            <a:pPr>
              <a:spcAft>
                <a:spcPct val="0"/>
              </a:spcAft>
            </a:pPr>
            <a:r>
              <a:rPr lang="hr-HR" sz="1400" smtClean="0"/>
              <a:t>Milan Radoš, Ninoslav Mimica, Paola Presečki, Danira Bažadona, Nataša Jovanov Milošević, Gabrijela Stanić, Neven Henigsberg</a:t>
            </a:r>
          </a:p>
          <a:p>
            <a:endParaRPr lang="hr-HR" smtClean="0"/>
          </a:p>
        </p:txBody>
      </p:sp>
      <p:pic>
        <p:nvPicPr>
          <p:cNvPr id="7180"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6713" y="884238"/>
            <a:ext cx="5464175"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a:xfrm>
            <a:off x="222250" y="260648"/>
            <a:ext cx="8699500" cy="57308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 typeface="Wingdings" pitchFamily="2" charset="2"/>
              <a:buNone/>
            </a:pPr>
            <a:r>
              <a:rPr lang="hr-HR" dirty="0" smtClean="0">
                <a:hlinkClick r:id="rId10"/>
              </a:rPr>
              <a:t>http://alzbiotrack.hiim.hr/</a:t>
            </a:r>
            <a:r>
              <a:rPr lang="hr-HR" dirty="0" smtClean="0"/>
              <a:t> </a:t>
            </a:r>
          </a:p>
        </p:txBody>
      </p:sp>
    </p:spTree>
    <p:extLst>
      <p:ext uri="{BB962C8B-B14F-4D97-AF65-F5344CB8AC3E}">
        <p14:creationId xmlns:p14="http://schemas.microsoft.com/office/powerpoint/2010/main" val="2228416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004049" cy="6858001"/>
          </a:xfrm>
          <a:prstGeom prst="rect">
            <a:avLst/>
          </a:prstGeom>
        </p:spPr>
      </p:pic>
      <p:sp>
        <p:nvSpPr>
          <p:cNvPr id="5" name="TextBox 4"/>
          <p:cNvSpPr txBox="1"/>
          <p:nvPr/>
        </p:nvSpPr>
        <p:spPr>
          <a:xfrm>
            <a:off x="-25296" y="0"/>
            <a:ext cx="1368152" cy="769441"/>
          </a:xfrm>
          <a:prstGeom prst="rect">
            <a:avLst/>
          </a:prstGeom>
          <a:noFill/>
        </p:spPr>
        <p:txBody>
          <a:bodyPr wrap="square" rtlCol="0">
            <a:spAutoFit/>
          </a:bodyPr>
          <a:lstStyle/>
          <a:p>
            <a:r>
              <a:rPr lang="hr-HR" sz="4400" dirty="0" smtClean="0"/>
              <a:t>1963</a:t>
            </a:r>
            <a:endParaRPr lang="en-US" sz="4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9" y="0"/>
            <a:ext cx="4139952" cy="6858000"/>
          </a:xfrm>
          <a:prstGeom prst="rect">
            <a:avLst/>
          </a:prstGeom>
        </p:spPr>
      </p:pic>
      <p:sp>
        <p:nvSpPr>
          <p:cNvPr id="6" name="TextBox 5"/>
          <p:cNvSpPr txBox="1"/>
          <p:nvPr/>
        </p:nvSpPr>
        <p:spPr>
          <a:xfrm>
            <a:off x="4402602" y="6488668"/>
            <a:ext cx="601447" cy="369332"/>
          </a:xfrm>
          <a:prstGeom prst="rect">
            <a:avLst/>
          </a:prstGeom>
          <a:noFill/>
        </p:spPr>
        <p:txBody>
          <a:bodyPr wrap="none" rtlCol="0">
            <a:spAutoFit/>
          </a:bodyPr>
          <a:lstStyle/>
          <a:p>
            <a:r>
              <a:rPr lang="hr-HR" dirty="0" err="1" smtClean="0"/>
              <a:t>Kidd</a:t>
            </a:r>
            <a:endParaRPr lang="en-US" dirty="0"/>
          </a:p>
        </p:txBody>
      </p:sp>
    </p:spTree>
    <p:extLst>
      <p:ext uri="{BB962C8B-B14F-4D97-AF65-F5344CB8AC3E}">
        <p14:creationId xmlns:p14="http://schemas.microsoft.com/office/powerpoint/2010/main" val="311009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96" y="0"/>
            <a:ext cx="1368152" cy="769441"/>
          </a:xfrm>
          <a:prstGeom prst="rect">
            <a:avLst/>
          </a:prstGeom>
          <a:noFill/>
        </p:spPr>
        <p:txBody>
          <a:bodyPr wrap="square" rtlCol="0">
            <a:spAutoFit/>
          </a:bodyPr>
          <a:lstStyle/>
          <a:p>
            <a:r>
              <a:rPr lang="hr-HR" sz="4400" dirty="0" smtClean="0"/>
              <a:t>1984</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76015"/>
            <a:ext cx="5729684" cy="6713974"/>
          </a:xfrm>
          <a:prstGeom prst="rect">
            <a:avLst/>
          </a:prstGeom>
        </p:spPr>
      </p:pic>
      <p:sp>
        <p:nvSpPr>
          <p:cNvPr id="6" name="TextBox 5"/>
          <p:cNvSpPr txBox="1"/>
          <p:nvPr/>
        </p:nvSpPr>
        <p:spPr>
          <a:xfrm>
            <a:off x="5292080" y="703729"/>
            <a:ext cx="1728192" cy="276999"/>
          </a:xfrm>
          <a:prstGeom prst="rect">
            <a:avLst/>
          </a:prstGeom>
          <a:noFill/>
        </p:spPr>
        <p:txBody>
          <a:bodyPr wrap="square" rtlCol="0">
            <a:spAutoFit/>
          </a:bodyPr>
          <a:lstStyle/>
          <a:p>
            <a:r>
              <a:rPr lang="hr-HR" sz="1200" dirty="0" err="1" smtClean="0"/>
              <a:t>Dephosphorylated</a:t>
            </a:r>
            <a:r>
              <a:rPr lang="hr-HR" sz="1200" dirty="0" smtClean="0"/>
              <a:t> </a:t>
            </a:r>
            <a:r>
              <a:rPr lang="hr-HR" sz="1200" dirty="0" err="1" smtClean="0"/>
              <a:t>tau</a:t>
            </a:r>
            <a:endParaRPr lang="en-US" sz="1200" dirty="0"/>
          </a:p>
        </p:txBody>
      </p:sp>
      <p:sp>
        <p:nvSpPr>
          <p:cNvPr id="7" name="TextBox 6"/>
          <p:cNvSpPr txBox="1"/>
          <p:nvPr/>
        </p:nvSpPr>
        <p:spPr>
          <a:xfrm>
            <a:off x="7257522" y="6488668"/>
            <a:ext cx="1634422" cy="369332"/>
          </a:xfrm>
          <a:prstGeom prst="rect">
            <a:avLst/>
          </a:prstGeom>
          <a:noFill/>
        </p:spPr>
        <p:txBody>
          <a:bodyPr wrap="none" rtlCol="0">
            <a:spAutoFit/>
          </a:bodyPr>
          <a:lstStyle/>
          <a:p>
            <a:r>
              <a:rPr lang="hr-HR" dirty="0" err="1" smtClean="0"/>
              <a:t>Lindwall</a:t>
            </a:r>
            <a:r>
              <a:rPr lang="hr-HR" dirty="0" smtClean="0"/>
              <a:t> &amp; Cole</a:t>
            </a:r>
            <a:endParaRPr lang="en-US" dirty="0"/>
          </a:p>
        </p:txBody>
      </p:sp>
    </p:spTree>
    <p:extLst>
      <p:ext uri="{BB962C8B-B14F-4D97-AF65-F5344CB8AC3E}">
        <p14:creationId xmlns:p14="http://schemas.microsoft.com/office/powerpoint/2010/main" val="2821220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96" y="0"/>
            <a:ext cx="1368152" cy="769441"/>
          </a:xfrm>
          <a:prstGeom prst="rect">
            <a:avLst/>
          </a:prstGeom>
          <a:noFill/>
        </p:spPr>
        <p:txBody>
          <a:bodyPr wrap="square" rtlCol="0">
            <a:spAutoFit/>
          </a:bodyPr>
          <a:lstStyle/>
          <a:p>
            <a:r>
              <a:rPr lang="hr-HR" sz="4400" dirty="0" smtClean="0"/>
              <a:t>1985</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643"/>
            <a:ext cx="6651656" cy="6830357"/>
          </a:xfrm>
          <a:prstGeom prst="rect">
            <a:avLst/>
          </a:prstGeom>
        </p:spPr>
      </p:pic>
      <p:sp>
        <p:nvSpPr>
          <p:cNvPr id="7" name="TextBox 6"/>
          <p:cNvSpPr txBox="1"/>
          <p:nvPr/>
        </p:nvSpPr>
        <p:spPr>
          <a:xfrm>
            <a:off x="8127312" y="6488668"/>
            <a:ext cx="801823" cy="369332"/>
          </a:xfrm>
          <a:prstGeom prst="rect">
            <a:avLst/>
          </a:prstGeom>
          <a:noFill/>
        </p:spPr>
        <p:txBody>
          <a:bodyPr wrap="none" rtlCol="0">
            <a:spAutoFit/>
          </a:bodyPr>
          <a:lstStyle/>
          <a:p>
            <a:r>
              <a:rPr lang="hr-HR" dirty="0" err="1" smtClean="0"/>
              <a:t>Binder</a:t>
            </a:r>
            <a:endParaRPr lang="en-US" dirty="0"/>
          </a:p>
        </p:txBody>
      </p:sp>
    </p:spTree>
    <p:extLst>
      <p:ext uri="{BB962C8B-B14F-4D97-AF65-F5344CB8AC3E}">
        <p14:creationId xmlns:p14="http://schemas.microsoft.com/office/powerpoint/2010/main" val="4236608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96" y="0"/>
            <a:ext cx="1368152" cy="769441"/>
          </a:xfrm>
          <a:prstGeom prst="rect">
            <a:avLst/>
          </a:prstGeom>
          <a:noFill/>
        </p:spPr>
        <p:txBody>
          <a:bodyPr wrap="square" rtlCol="0">
            <a:spAutoFit/>
          </a:bodyPr>
          <a:lstStyle/>
          <a:p>
            <a:r>
              <a:rPr lang="hr-HR" sz="4400" dirty="0" smtClean="0"/>
              <a:t>1986</a:t>
            </a:r>
            <a:endParaRPr lang="en-US" sz="4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972"/>
            <a:ext cx="4205103" cy="52653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441" y="0"/>
            <a:ext cx="5172559"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5301208"/>
            <a:ext cx="1936750" cy="1250950"/>
          </a:xfrm>
          <a:prstGeom prst="rect">
            <a:avLst/>
          </a:prstGeom>
        </p:spPr>
      </p:pic>
      <p:sp>
        <p:nvSpPr>
          <p:cNvPr id="9" name="TextBox 8"/>
          <p:cNvSpPr txBox="1"/>
          <p:nvPr/>
        </p:nvSpPr>
        <p:spPr>
          <a:xfrm>
            <a:off x="-25296" y="6488668"/>
            <a:ext cx="2142574" cy="369332"/>
          </a:xfrm>
          <a:prstGeom prst="rect">
            <a:avLst/>
          </a:prstGeom>
          <a:noFill/>
        </p:spPr>
        <p:txBody>
          <a:bodyPr wrap="none" rtlCol="0">
            <a:spAutoFit/>
          </a:bodyPr>
          <a:lstStyle/>
          <a:p>
            <a:r>
              <a:rPr lang="hr-HR" dirty="0" err="1" smtClean="0"/>
              <a:t>Kosik</a:t>
            </a:r>
            <a:r>
              <a:rPr lang="hr-HR" dirty="0"/>
              <a:t> </a:t>
            </a:r>
            <a:r>
              <a:rPr lang="hr-HR" dirty="0" smtClean="0"/>
              <a:t>/ </a:t>
            </a:r>
            <a:r>
              <a:rPr lang="hr-HR" dirty="0" err="1" smtClean="0"/>
              <a:t>Binder</a:t>
            </a:r>
            <a:r>
              <a:rPr lang="hr-HR" dirty="0"/>
              <a:t> </a:t>
            </a:r>
            <a:r>
              <a:rPr lang="hr-HR" dirty="0" smtClean="0"/>
              <a:t>/ </a:t>
            </a:r>
            <a:r>
              <a:rPr lang="hr-HR" dirty="0" err="1" smtClean="0"/>
              <a:t>Iqbal</a:t>
            </a:r>
            <a:endParaRPr lang="en-US" dirty="0"/>
          </a:p>
        </p:txBody>
      </p:sp>
    </p:spTree>
    <p:extLst>
      <p:ext uri="{BB962C8B-B14F-4D97-AF65-F5344CB8AC3E}">
        <p14:creationId xmlns:p14="http://schemas.microsoft.com/office/powerpoint/2010/main" val="1034556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729123"/>
            <a:ext cx="4600837" cy="5796221"/>
          </a:xfrm>
        </p:spPr>
      </p:pic>
      <p:sp>
        <p:nvSpPr>
          <p:cNvPr id="5" name="TextBox 4"/>
          <p:cNvSpPr txBox="1"/>
          <p:nvPr/>
        </p:nvSpPr>
        <p:spPr>
          <a:xfrm>
            <a:off x="3408959" y="3778230"/>
            <a:ext cx="5580112" cy="3046988"/>
          </a:xfrm>
          <a:prstGeom prst="rect">
            <a:avLst/>
          </a:prstGeom>
          <a:noFill/>
        </p:spPr>
        <p:txBody>
          <a:bodyPr wrap="square" rtlCol="0">
            <a:spAutoFit/>
          </a:bodyPr>
          <a:lstStyle/>
          <a:p>
            <a:r>
              <a:rPr lang="hr-HR" sz="1600" dirty="0" smtClean="0"/>
              <a:t>Lane 1 - 6 </a:t>
            </a:r>
            <a:r>
              <a:rPr lang="hr-HR" sz="1600" dirty="0" err="1" smtClean="0"/>
              <a:t>recombinant</a:t>
            </a:r>
            <a:r>
              <a:rPr lang="hr-HR" sz="1600" dirty="0" smtClean="0"/>
              <a:t> human </a:t>
            </a:r>
            <a:r>
              <a:rPr lang="hr-HR" sz="1600" dirty="0" err="1" smtClean="0"/>
              <a:t>brain</a:t>
            </a:r>
            <a:r>
              <a:rPr lang="hr-HR" sz="1600" dirty="0" smtClean="0"/>
              <a:t> </a:t>
            </a:r>
            <a:r>
              <a:rPr lang="hr-HR" sz="1600" dirty="0" err="1" smtClean="0"/>
              <a:t>tau</a:t>
            </a:r>
            <a:r>
              <a:rPr lang="hr-HR" sz="1600" dirty="0" smtClean="0"/>
              <a:t> </a:t>
            </a:r>
            <a:r>
              <a:rPr lang="hr-HR" sz="1600" dirty="0" err="1" smtClean="0"/>
              <a:t>isoforms</a:t>
            </a:r>
            <a:endParaRPr lang="hr-HR" sz="1600" dirty="0" smtClean="0"/>
          </a:p>
          <a:p>
            <a:endParaRPr lang="hr-HR" sz="1600" dirty="0" smtClean="0"/>
          </a:p>
          <a:p>
            <a:r>
              <a:rPr lang="hr-HR" sz="1600" dirty="0" smtClean="0"/>
              <a:t>Lane 2 - i</a:t>
            </a:r>
            <a:r>
              <a:rPr lang="en-US" sz="1600" dirty="0" err="1" smtClean="0"/>
              <a:t>mmunoblots</a:t>
            </a:r>
            <a:r>
              <a:rPr lang="en-US" sz="1600" dirty="0" smtClean="0"/>
              <a:t> </a:t>
            </a:r>
            <a:r>
              <a:rPr lang="en-US" sz="1600" dirty="0"/>
              <a:t>of dephosphorylated soluble tau protein from the frontal cortex of a control </a:t>
            </a:r>
            <a:r>
              <a:rPr lang="en-US" sz="1600" dirty="0" smtClean="0"/>
              <a:t>subject</a:t>
            </a:r>
            <a:endParaRPr lang="hr-HR" sz="1600" dirty="0" smtClean="0"/>
          </a:p>
          <a:p>
            <a:endParaRPr lang="hr-HR" sz="1600" dirty="0" smtClean="0"/>
          </a:p>
          <a:p>
            <a:r>
              <a:rPr lang="hr-HR" sz="1600" dirty="0" smtClean="0"/>
              <a:t>Lane 3 – </a:t>
            </a:r>
            <a:r>
              <a:rPr lang="hr-HR" sz="1600" dirty="0" err="1" smtClean="0"/>
              <a:t>immunoblots</a:t>
            </a:r>
            <a:r>
              <a:rPr lang="hr-HR" sz="1600" dirty="0" smtClean="0"/>
              <a:t> </a:t>
            </a:r>
            <a:r>
              <a:rPr lang="hr-HR" sz="1600" dirty="0" err="1" smtClean="0"/>
              <a:t>of</a:t>
            </a:r>
            <a:r>
              <a:rPr lang="hr-HR" sz="1600" dirty="0" smtClean="0"/>
              <a:t> </a:t>
            </a:r>
            <a:r>
              <a:rPr lang="hr-HR" sz="1600" dirty="0" err="1" smtClean="0"/>
              <a:t>dephosphorylated</a:t>
            </a:r>
            <a:r>
              <a:rPr lang="hr-HR" sz="1600" dirty="0" smtClean="0"/>
              <a:t> </a:t>
            </a:r>
            <a:r>
              <a:rPr lang="hr-HR" sz="1600" dirty="0" err="1" smtClean="0"/>
              <a:t>soluble</a:t>
            </a:r>
            <a:r>
              <a:rPr lang="hr-HR" sz="1600" dirty="0" smtClean="0"/>
              <a:t> </a:t>
            </a:r>
            <a:r>
              <a:rPr lang="hr-HR" sz="1600" dirty="0" err="1" smtClean="0"/>
              <a:t>tau</a:t>
            </a:r>
            <a:r>
              <a:rPr lang="hr-HR" sz="1600" dirty="0" smtClean="0"/>
              <a:t> protein </a:t>
            </a:r>
            <a:r>
              <a:rPr lang="hr-HR" sz="1600" dirty="0" err="1" smtClean="0"/>
              <a:t>from</a:t>
            </a:r>
            <a:r>
              <a:rPr lang="hr-HR" sz="1600" dirty="0" smtClean="0"/>
              <a:t> </a:t>
            </a:r>
            <a:r>
              <a:rPr lang="hr-HR" sz="1600" dirty="0" err="1" smtClean="0"/>
              <a:t>the</a:t>
            </a:r>
            <a:r>
              <a:rPr lang="hr-HR" sz="1600" dirty="0" smtClean="0"/>
              <a:t> </a:t>
            </a:r>
            <a:r>
              <a:rPr lang="hr-HR" sz="1600" dirty="0" err="1" smtClean="0"/>
              <a:t>frontal</a:t>
            </a:r>
            <a:r>
              <a:rPr lang="hr-HR" sz="1600" dirty="0" smtClean="0"/>
              <a:t> </a:t>
            </a:r>
            <a:r>
              <a:rPr lang="hr-HR" sz="1600" dirty="0" err="1" smtClean="0"/>
              <a:t>cortex</a:t>
            </a:r>
            <a:r>
              <a:rPr lang="hr-HR" sz="1600" dirty="0" smtClean="0"/>
              <a:t> </a:t>
            </a:r>
            <a:r>
              <a:rPr lang="hr-HR" sz="1600" dirty="0" err="1" smtClean="0"/>
              <a:t>of</a:t>
            </a:r>
            <a:r>
              <a:rPr lang="hr-HR" sz="1600" dirty="0" smtClean="0"/>
              <a:t> a </a:t>
            </a:r>
            <a:r>
              <a:rPr lang="hr-HR" sz="1600" dirty="0" err="1" smtClean="0"/>
              <a:t>patient</a:t>
            </a:r>
            <a:r>
              <a:rPr lang="hr-HR" sz="1600" dirty="0" smtClean="0"/>
              <a:t> </a:t>
            </a:r>
            <a:r>
              <a:rPr lang="hr-HR" sz="1600" dirty="0" err="1" smtClean="0"/>
              <a:t>with</a:t>
            </a:r>
            <a:r>
              <a:rPr lang="hr-HR" sz="1600" dirty="0" smtClean="0"/>
              <a:t> </a:t>
            </a:r>
            <a:r>
              <a:rPr lang="en-US" sz="1600" dirty="0" smtClean="0"/>
              <a:t>familial M</a:t>
            </a:r>
            <a:r>
              <a:rPr lang="hr-HR" sz="1600" dirty="0" err="1" smtClean="0"/>
              <a:t>ultiple</a:t>
            </a:r>
            <a:r>
              <a:rPr lang="hr-HR" sz="1600" dirty="0" smtClean="0"/>
              <a:t> </a:t>
            </a:r>
            <a:r>
              <a:rPr lang="en-US" sz="1600" dirty="0" smtClean="0"/>
              <a:t>S</a:t>
            </a:r>
            <a:r>
              <a:rPr lang="hr-HR" sz="1600" dirty="0" err="1" smtClean="0"/>
              <a:t>ystem</a:t>
            </a:r>
            <a:r>
              <a:rPr lang="hr-HR" sz="1600" dirty="0" smtClean="0"/>
              <a:t> </a:t>
            </a:r>
            <a:r>
              <a:rPr lang="en-US" sz="1600" dirty="0" smtClean="0"/>
              <a:t>T</a:t>
            </a:r>
            <a:r>
              <a:rPr lang="hr-HR" sz="1600" dirty="0" err="1" smtClean="0"/>
              <a:t>auopathy</a:t>
            </a:r>
            <a:r>
              <a:rPr lang="hr-HR" sz="1600" dirty="0" smtClean="0"/>
              <a:t> </a:t>
            </a:r>
            <a:r>
              <a:rPr lang="hr-HR" sz="1600" dirty="0" err="1" smtClean="0"/>
              <a:t>with</a:t>
            </a:r>
            <a:r>
              <a:rPr lang="hr-HR" sz="1600" dirty="0" smtClean="0"/>
              <a:t> </a:t>
            </a:r>
            <a:r>
              <a:rPr lang="hr-HR" sz="1600" dirty="0" err="1" smtClean="0"/>
              <a:t>presenile</a:t>
            </a:r>
            <a:r>
              <a:rPr lang="hr-HR" sz="1600" dirty="0" smtClean="0"/>
              <a:t> </a:t>
            </a:r>
            <a:r>
              <a:rPr lang="en-US" sz="1600" dirty="0" smtClean="0"/>
              <a:t>D</a:t>
            </a:r>
            <a:r>
              <a:rPr lang="hr-HR" sz="1600" dirty="0" err="1" smtClean="0"/>
              <a:t>ementia</a:t>
            </a:r>
            <a:r>
              <a:rPr lang="hr-HR" sz="1600" dirty="0" smtClean="0"/>
              <a:t> (MSTD)</a:t>
            </a:r>
            <a:r>
              <a:rPr lang="en-US" sz="1600" dirty="0" smtClean="0"/>
              <a:t> </a:t>
            </a:r>
            <a:r>
              <a:rPr lang="en-US" sz="1600" dirty="0"/>
              <a:t>patient</a:t>
            </a:r>
            <a:r>
              <a:rPr lang="en-US" sz="1600" dirty="0" smtClean="0"/>
              <a:t>, </a:t>
            </a:r>
            <a:r>
              <a:rPr lang="hr-HR" sz="1600" dirty="0" err="1" smtClean="0"/>
              <a:t>whose</a:t>
            </a:r>
            <a:r>
              <a:rPr lang="hr-HR" sz="1600" dirty="0" smtClean="0"/>
              <a:t> </a:t>
            </a:r>
            <a:r>
              <a:rPr lang="en-US" sz="1600" dirty="0" smtClean="0"/>
              <a:t>tau </a:t>
            </a:r>
            <a:r>
              <a:rPr lang="en-US" sz="1600" dirty="0"/>
              <a:t>isoforms with four repeats (isoforms D, E, and F) are more abundant and tau isoforms with three repeats (isoforms A, B, and </a:t>
            </a:r>
            <a:r>
              <a:rPr lang="en-US" sz="1600" dirty="0" smtClean="0"/>
              <a:t>C) are less </a:t>
            </a:r>
            <a:r>
              <a:rPr lang="en-US" sz="1600" dirty="0"/>
              <a:t>abundant than in frontal cortex from the control. Arrows indicate the positions of tau isoforms with four repeats. </a:t>
            </a:r>
          </a:p>
        </p:txBody>
      </p:sp>
      <p:graphicFrame>
        <p:nvGraphicFramePr>
          <p:cNvPr id="7" name="Content Placeholder 4"/>
          <p:cNvGraphicFramePr>
            <a:graphicFrameLocks/>
          </p:cNvGraphicFramePr>
          <p:nvPr>
            <p:extLst>
              <p:ext uri="{D42A27DB-BD31-4B8C-83A1-F6EECF244321}">
                <p14:modId xmlns:p14="http://schemas.microsoft.com/office/powerpoint/2010/main" val="534511665"/>
              </p:ext>
            </p:extLst>
          </p:nvPr>
        </p:nvGraphicFramePr>
        <p:xfrm>
          <a:off x="4860032" y="44625"/>
          <a:ext cx="4032447" cy="3419850"/>
        </p:xfrm>
        <a:graphic>
          <a:graphicData uri="http://schemas.openxmlformats.org/drawingml/2006/table">
            <a:tbl>
              <a:tblPr/>
              <a:tblGrid>
                <a:gridCol w="1584176"/>
                <a:gridCol w="1104122"/>
                <a:gridCol w="1344149"/>
              </a:tblGrid>
              <a:tr h="821525">
                <a:tc>
                  <a:txBody>
                    <a:bodyPr/>
                    <a:lstStyle/>
                    <a:p>
                      <a:r>
                        <a:rPr lang="en-US" sz="1200" dirty="0"/>
                        <a:t>Clone inserts/repeats</a:t>
                      </a:r>
                    </a:p>
                  </a:txBody>
                  <a:tcPr anchor="ctr">
                    <a:lnL>
                      <a:noFill/>
                    </a:lnL>
                    <a:lnR>
                      <a:noFill/>
                    </a:lnR>
                    <a:lnT>
                      <a:noFill/>
                    </a:lnT>
                    <a:lnB>
                      <a:noFill/>
                    </a:lnB>
                  </a:tcPr>
                </a:tc>
                <a:tc>
                  <a:txBody>
                    <a:bodyPr/>
                    <a:lstStyle/>
                    <a:p>
                      <a:r>
                        <a:rPr lang="en-US" sz="1200" dirty="0"/>
                        <a:t>Number of </a:t>
                      </a:r>
                      <a:r>
                        <a:rPr lang="hr-HR" sz="1200" dirty="0" err="1" smtClean="0"/>
                        <a:t>aa</a:t>
                      </a:r>
                      <a:endParaRPr lang="en-US" sz="1200" dirty="0"/>
                    </a:p>
                  </a:txBody>
                  <a:tcPr anchor="ctr">
                    <a:lnL>
                      <a:noFill/>
                    </a:lnL>
                    <a:lnR>
                      <a:noFill/>
                    </a:lnR>
                    <a:lnT>
                      <a:noFill/>
                    </a:lnT>
                    <a:lnB>
                      <a:noFill/>
                    </a:lnB>
                  </a:tcPr>
                </a:tc>
                <a:tc>
                  <a:txBody>
                    <a:bodyPr/>
                    <a:lstStyle/>
                    <a:p>
                      <a:r>
                        <a:rPr lang="en-US" sz="1200"/>
                        <a:t>MW (kDa)</a:t>
                      </a:r>
                    </a:p>
                  </a:txBody>
                  <a:tcPr anchor="ctr">
                    <a:lnL>
                      <a:noFill/>
                    </a:lnL>
                    <a:lnR>
                      <a:noFill/>
                    </a:lnR>
                    <a:lnT>
                      <a:noFill/>
                    </a:lnT>
                    <a:lnB>
                      <a:noFill/>
                    </a:lnB>
                  </a:tcPr>
                </a:tc>
              </a:tr>
              <a:tr h="402610">
                <a:tc>
                  <a:txBody>
                    <a:bodyPr/>
                    <a:lstStyle/>
                    <a:p>
                      <a:r>
                        <a:rPr lang="en-US" sz="1200" dirty="0"/>
                        <a:t>htau23 0N3R</a:t>
                      </a:r>
                    </a:p>
                  </a:txBody>
                  <a:tcPr anchor="ctr">
                    <a:lnL>
                      <a:noFill/>
                    </a:lnL>
                    <a:lnR>
                      <a:noFill/>
                    </a:lnR>
                    <a:lnT>
                      <a:noFill/>
                    </a:lnT>
                    <a:lnB>
                      <a:noFill/>
                    </a:lnB>
                  </a:tcPr>
                </a:tc>
                <a:tc>
                  <a:txBody>
                    <a:bodyPr/>
                    <a:lstStyle/>
                    <a:p>
                      <a:r>
                        <a:rPr lang="en-US" sz="1200" dirty="0"/>
                        <a:t>352</a:t>
                      </a:r>
                    </a:p>
                  </a:txBody>
                  <a:tcPr anchor="ctr">
                    <a:lnL>
                      <a:noFill/>
                    </a:lnL>
                    <a:lnR>
                      <a:noFill/>
                    </a:lnR>
                    <a:lnT>
                      <a:noFill/>
                    </a:lnT>
                    <a:lnB>
                      <a:noFill/>
                    </a:lnB>
                  </a:tcPr>
                </a:tc>
                <a:tc>
                  <a:txBody>
                    <a:bodyPr/>
                    <a:lstStyle/>
                    <a:p>
                      <a:r>
                        <a:rPr lang="en-US" sz="1200" dirty="0"/>
                        <a:t>36.7</a:t>
                      </a:r>
                    </a:p>
                  </a:txBody>
                  <a:tcPr anchor="ctr">
                    <a:lnL>
                      <a:noFill/>
                    </a:lnL>
                    <a:lnR>
                      <a:noFill/>
                    </a:lnR>
                    <a:lnT>
                      <a:noFill/>
                    </a:lnT>
                    <a:lnB>
                      <a:noFill/>
                    </a:lnB>
                  </a:tcPr>
                </a:tc>
              </a:tr>
              <a:tr h="439143">
                <a:tc>
                  <a:txBody>
                    <a:bodyPr/>
                    <a:lstStyle/>
                    <a:p>
                      <a:r>
                        <a:rPr lang="en-US" sz="1200"/>
                        <a:t>htau37 1N3R</a:t>
                      </a:r>
                    </a:p>
                  </a:txBody>
                  <a:tcPr anchor="ctr">
                    <a:lnL>
                      <a:noFill/>
                    </a:lnL>
                    <a:lnR>
                      <a:noFill/>
                    </a:lnR>
                    <a:lnT>
                      <a:noFill/>
                    </a:lnT>
                    <a:lnB>
                      <a:noFill/>
                    </a:lnB>
                  </a:tcPr>
                </a:tc>
                <a:tc>
                  <a:txBody>
                    <a:bodyPr/>
                    <a:lstStyle/>
                    <a:p>
                      <a:r>
                        <a:rPr lang="en-US" sz="1200" dirty="0"/>
                        <a:t>381</a:t>
                      </a:r>
                    </a:p>
                  </a:txBody>
                  <a:tcPr anchor="ctr">
                    <a:lnL>
                      <a:noFill/>
                    </a:lnL>
                    <a:lnR>
                      <a:noFill/>
                    </a:lnR>
                    <a:lnT>
                      <a:noFill/>
                    </a:lnT>
                    <a:lnB>
                      <a:noFill/>
                    </a:lnB>
                  </a:tcPr>
                </a:tc>
                <a:tc>
                  <a:txBody>
                    <a:bodyPr/>
                    <a:lstStyle/>
                    <a:p>
                      <a:r>
                        <a:rPr lang="en-US" sz="1200" dirty="0"/>
                        <a:t>39.7</a:t>
                      </a:r>
                    </a:p>
                  </a:txBody>
                  <a:tcPr anchor="ctr">
                    <a:lnL>
                      <a:noFill/>
                    </a:lnL>
                    <a:lnR>
                      <a:noFill/>
                    </a:lnR>
                    <a:lnT>
                      <a:noFill/>
                    </a:lnT>
                    <a:lnB>
                      <a:noFill/>
                    </a:lnB>
                  </a:tcPr>
                </a:tc>
              </a:tr>
              <a:tr h="439143">
                <a:tc>
                  <a:txBody>
                    <a:bodyPr/>
                    <a:lstStyle/>
                    <a:p>
                      <a:r>
                        <a:rPr lang="en-US" sz="1200" dirty="0"/>
                        <a:t>htau39 2N3R</a:t>
                      </a:r>
                    </a:p>
                  </a:txBody>
                  <a:tcPr anchor="ctr">
                    <a:lnL>
                      <a:noFill/>
                    </a:lnL>
                    <a:lnR>
                      <a:noFill/>
                    </a:lnR>
                    <a:lnT>
                      <a:noFill/>
                    </a:lnT>
                    <a:lnB>
                      <a:noFill/>
                    </a:lnB>
                  </a:tcPr>
                </a:tc>
                <a:tc>
                  <a:txBody>
                    <a:bodyPr/>
                    <a:lstStyle/>
                    <a:p>
                      <a:r>
                        <a:rPr lang="en-US" sz="1200" dirty="0"/>
                        <a:t>410</a:t>
                      </a:r>
                    </a:p>
                  </a:txBody>
                  <a:tcPr anchor="ctr">
                    <a:lnL>
                      <a:noFill/>
                    </a:lnL>
                    <a:lnR>
                      <a:noFill/>
                    </a:lnR>
                    <a:lnT>
                      <a:noFill/>
                    </a:lnT>
                    <a:lnB>
                      <a:noFill/>
                    </a:lnB>
                  </a:tcPr>
                </a:tc>
                <a:tc>
                  <a:txBody>
                    <a:bodyPr/>
                    <a:lstStyle/>
                    <a:p>
                      <a:r>
                        <a:rPr lang="en-US" sz="1200" dirty="0"/>
                        <a:t>42.6</a:t>
                      </a:r>
                    </a:p>
                  </a:txBody>
                  <a:tcPr anchor="ctr">
                    <a:lnL>
                      <a:noFill/>
                    </a:lnL>
                    <a:lnR>
                      <a:noFill/>
                    </a:lnR>
                    <a:lnT>
                      <a:noFill/>
                    </a:lnT>
                    <a:lnB>
                      <a:noFill/>
                    </a:lnB>
                  </a:tcPr>
                </a:tc>
              </a:tr>
              <a:tr h="439143">
                <a:tc>
                  <a:txBody>
                    <a:bodyPr/>
                    <a:lstStyle/>
                    <a:p>
                      <a:r>
                        <a:rPr lang="en-US" sz="1200" dirty="0"/>
                        <a:t>htau24 0N4R</a:t>
                      </a:r>
                    </a:p>
                  </a:txBody>
                  <a:tcPr anchor="ctr">
                    <a:lnL>
                      <a:noFill/>
                    </a:lnL>
                    <a:lnR>
                      <a:noFill/>
                    </a:lnR>
                    <a:lnT>
                      <a:noFill/>
                    </a:lnT>
                    <a:lnB>
                      <a:noFill/>
                    </a:lnB>
                  </a:tcPr>
                </a:tc>
                <a:tc>
                  <a:txBody>
                    <a:bodyPr/>
                    <a:lstStyle/>
                    <a:p>
                      <a:r>
                        <a:rPr lang="en-US" sz="1200" dirty="0"/>
                        <a:t>383</a:t>
                      </a:r>
                    </a:p>
                  </a:txBody>
                  <a:tcPr anchor="ctr">
                    <a:lnL>
                      <a:noFill/>
                    </a:lnL>
                    <a:lnR>
                      <a:noFill/>
                    </a:lnR>
                    <a:lnT>
                      <a:noFill/>
                    </a:lnT>
                    <a:lnB>
                      <a:noFill/>
                    </a:lnB>
                  </a:tcPr>
                </a:tc>
                <a:tc>
                  <a:txBody>
                    <a:bodyPr/>
                    <a:lstStyle/>
                    <a:p>
                      <a:r>
                        <a:rPr lang="en-US" sz="1200" dirty="0"/>
                        <a:t>40.0</a:t>
                      </a:r>
                    </a:p>
                  </a:txBody>
                  <a:tcPr anchor="ctr">
                    <a:lnL>
                      <a:noFill/>
                    </a:lnL>
                    <a:lnR>
                      <a:noFill/>
                    </a:lnR>
                    <a:lnT>
                      <a:noFill/>
                    </a:lnT>
                    <a:lnB>
                      <a:noFill/>
                    </a:lnB>
                  </a:tcPr>
                </a:tc>
              </a:tr>
              <a:tr h="439143">
                <a:tc>
                  <a:txBody>
                    <a:bodyPr/>
                    <a:lstStyle/>
                    <a:p>
                      <a:r>
                        <a:rPr lang="en-US" sz="1200" dirty="0"/>
                        <a:t>htau34 1N4R</a:t>
                      </a:r>
                    </a:p>
                  </a:txBody>
                  <a:tcPr anchor="ctr">
                    <a:lnL>
                      <a:noFill/>
                    </a:lnL>
                    <a:lnR>
                      <a:noFill/>
                    </a:lnR>
                    <a:lnT>
                      <a:noFill/>
                    </a:lnT>
                    <a:lnB>
                      <a:noFill/>
                    </a:lnB>
                  </a:tcPr>
                </a:tc>
                <a:tc>
                  <a:txBody>
                    <a:bodyPr/>
                    <a:lstStyle/>
                    <a:p>
                      <a:r>
                        <a:rPr lang="en-US" sz="1200" dirty="0"/>
                        <a:t>412</a:t>
                      </a:r>
                    </a:p>
                  </a:txBody>
                  <a:tcPr anchor="ctr">
                    <a:lnL>
                      <a:noFill/>
                    </a:lnL>
                    <a:lnR>
                      <a:noFill/>
                    </a:lnR>
                    <a:lnT>
                      <a:noFill/>
                    </a:lnT>
                    <a:lnB>
                      <a:noFill/>
                    </a:lnB>
                  </a:tcPr>
                </a:tc>
                <a:tc>
                  <a:txBody>
                    <a:bodyPr/>
                    <a:lstStyle/>
                    <a:p>
                      <a:r>
                        <a:rPr lang="en-US" sz="1200" dirty="0"/>
                        <a:t>43.0</a:t>
                      </a:r>
                    </a:p>
                  </a:txBody>
                  <a:tcPr anchor="ctr">
                    <a:lnL>
                      <a:noFill/>
                    </a:lnL>
                    <a:lnR>
                      <a:noFill/>
                    </a:lnR>
                    <a:lnT>
                      <a:noFill/>
                    </a:lnT>
                    <a:lnB>
                      <a:noFill/>
                    </a:lnB>
                  </a:tcPr>
                </a:tc>
              </a:tr>
              <a:tr h="439143">
                <a:tc>
                  <a:txBody>
                    <a:bodyPr/>
                    <a:lstStyle/>
                    <a:p>
                      <a:r>
                        <a:rPr lang="en-US" sz="1200" dirty="0"/>
                        <a:t>htau40 2N4R</a:t>
                      </a:r>
                    </a:p>
                  </a:txBody>
                  <a:tcPr anchor="ctr">
                    <a:lnL>
                      <a:noFill/>
                    </a:lnL>
                    <a:lnR>
                      <a:noFill/>
                    </a:lnR>
                    <a:lnT>
                      <a:noFill/>
                    </a:lnT>
                    <a:lnB>
                      <a:noFill/>
                    </a:lnB>
                  </a:tcPr>
                </a:tc>
                <a:tc>
                  <a:txBody>
                    <a:bodyPr/>
                    <a:lstStyle/>
                    <a:p>
                      <a:r>
                        <a:rPr lang="en-US" sz="1200" dirty="0"/>
                        <a:t>441</a:t>
                      </a:r>
                    </a:p>
                  </a:txBody>
                  <a:tcPr anchor="ctr">
                    <a:lnL>
                      <a:noFill/>
                    </a:lnL>
                    <a:lnR>
                      <a:noFill/>
                    </a:lnR>
                    <a:lnT>
                      <a:noFill/>
                    </a:lnT>
                    <a:lnB>
                      <a:noFill/>
                    </a:lnB>
                  </a:tcPr>
                </a:tc>
                <a:tc>
                  <a:txBody>
                    <a:bodyPr/>
                    <a:lstStyle/>
                    <a:p>
                      <a:r>
                        <a:rPr lang="en-US" sz="1200" dirty="0"/>
                        <a:t>45.9</a:t>
                      </a:r>
                    </a:p>
                  </a:txBody>
                  <a:tcPr anchor="ctr">
                    <a:lnL>
                      <a:noFill/>
                    </a:lnL>
                    <a:lnR>
                      <a:noFill/>
                    </a:lnR>
                    <a:lnT>
                      <a:noFill/>
                    </a:lnT>
                    <a:lnB>
                      <a:noFill/>
                    </a:lnB>
                  </a:tcPr>
                </a:tc>
              </a:tr>
            </a:tbl>
          </a:graphicData>
        </a:graphic>
      </p:graphicFrame>
      <p:sp>
        <p:nvSpPr>
          <p:cNvPr id="8" name="TextBox 7"/>
          <p:cNvSpPr txBox="1"/>
          <p:nvPr/>
        </p:nvSpPr>
        <p:spPr>
          <a:xfrm>
            <a:off x="1475656" y="0"/>
            <a:ext cx="2664296" cy="646331"/>
          </a:xfrm>
          <a:prstGeom prst="rect">
            <a:avLst/>
          </a:prstGeom>
          <a:noFill/>
        </p:spPr>
        <p:txBody>
          <a:bodyPr wrap="square" rtlCol="0">
            <a:spAutoFit/>
          </a:bodyPr>
          <a:lstStyle/>
          <a:p>
            <a:r>
              <a:rPr lang="hr-HR" sz="3600" dirty="0" err="1" smtClean="0"/>
              <a:t>Tau</a:t>
            </a:r>
            <a:r>
              <a:rPr lang="hr-HR" sz="3600" dirty="0" smtClean="0"/>
              <a:t> </a:t>
            </a:r>
            <a:r>
              <a:rPr lang="hr-HR" sz="3600" dirty="0" err="1" smtClean="0"/>
              <a:t>isoforms</a:t>
            </a:r>
            <a:endParaRPr lang="en-US" sz="3600" dirty="0"/>
          </a:p>
        </p:txBody>
      </p:sp>
      <p:sp>
        <p:nvSpPr>
          <p:cNvPr id="9" name="TextBox 8"/>
          <p:cNvSpPr txBox="1"/>
          <p:nvPr/>
        </p:nvSpPr>
        <p:spPr>
          <a:xfrm>
            <a:off x="-25296" y="0"/>
            <a:ext cx="1368152" cy="769441"/>
          </a:xfrm>
          <a:prstGeom prst="rect">
            <a:avLst/>
          </a:prstGeom>
          <a:noFill/>
        </p:spPr>
        <p:txBody>
          <a:bodyPr wrap="square" rtlCol="0">
            <a:spAutoFit/>
          </a:bodyPr>
          <a:lstStyle/>
          <a:p>
            <a:r>
              <a:rPr lang="hr-HR" sz="4400" dirty="0" smtClean="0"/>
              <a:t>1992</a:t>
            </a:r>
            <a:endParaRPr lang="en-US" sz="4400" dirty="0"/>
          </a:p>
        </p:txBody>
      </p:sp>
      <p:sp>
        <p:nvSpPr>
          <p:cNvPr id="10" name="TextBox 9"/>
          <p:cNvSpPr txBox="1"/>
          <p:nvPr/>
        </p:nvSpPr>
        <p:spPr>
          <a:xfrm>
            <a:off x="8100392" y="919753"/>
            <a:ext cx="899592" cy="646331"/>
          </a:xfrm>
          <a:prstGeom prst="rect">
            <a:avLst/>
          </a:prstGeom>
          <a:noFill/>
        </p:spPr>
        <p:txBody>
          <a:bodyPr wrap="square" rtlCol="0">
            <a:spAutoFit/>
          </a:bodyPr>
          <a:lstStyle/>
          <a:p>
            <a:r>
              <a:rPr lang="hr-HR" sz="1200" b="1" dirty="0" err="1" smtClean="0"/>
              <a:t>Fetal</a:t>
            </a:r>
            <a:r>
              <a:rPr lang="hr-HR" sz="1200" b="1" dirty="0" smtClean="0"/>
              <a:t> </a:t>
            </a:r>
            <a:r>
              <a:rPr lang="hr-HR" sz="1200" b="1" dirty="0" err="1" smtClean="0"/>
              <a:t>tau</a:t>
            </a:r>
            <a:endParaRPr lang="hr-HR" sz="1200" b="1" dirty="0" smtClean="0"/>
          </a:p>
          <a:p>
            <a:r>
              <a:rPr lang="hr-HR" sz="800" b="1" dirty="0" err="1" smtClean="0">
                <a:solidFill>
                  <a:srgbClr val="FF0000"/>
                </a:solidFill>
              </a:rPr>
              <a:t>Highly</a:t>
            </a:r>
            <a:r>
              <a:rPr lang="hr-HR" sz="800" b="1" dirty="0" smtClean="0">
                <a:solidFill>
                  <a:srgbClr val="FF0000"/>
                </a:solidFill>
              </a:rPr>
              <a:t> </a:t>
            </a:r>
            <a:r>
              <a:rPr lang="hr-HR" sz="800" b="1" dirty="0" err="1" smtClean="0">
                <a:solidFill>
                  <a:srgbClr val="FF0000"/>
                </a:solidFill>
              </a:rPr>
              <a:t>phosphorylated</a:t>
            </a:r>
            <a:r>
              <a:rPr lang="hr-HR" sz="800" b="1" dirty="0" smtClean="0">
                <a:solidFill>
                  <a:srgbClr val="FF0000"/>
                </a:solidFill>
              </a:rPr>
              <a:t> </a:t>
            </a:r>
            <a:r>
              <a:rPr lang="hr-HR" sz="800" b="1" dirty="0" err="1" smtClean="0">
                <a:solidFill>
                  <a:srgbClr val="FF0000"/>
                </a:solidFill>
              </a:rPr>
              <a:t>by</a:t>
            </a:r>
            <a:r>
              <a:rPr lang="hr-HR" sz="800" b="1" dirty="0" smtClean="0">
                <a:solidFill>
                  <a:srgbClr val="FF0000"/>
                </a:solidFill>
              </a:rPr>
              <a:t> </a:t>
            </a:r>
            <a:r>
              <a:rPr lang="hr-HR" sz="800" b="1" dirty="0" err="1" smtClean="0">
                <a:solidFill>
                  <a:srgbClr val="FF0000"/>
                </a:solidFill>
              </a:rPr>
              <a:t>fetal</a:t>
            </a:r>
            <a:r>
              <a:rPr lang="hr-HR" sz="800" b="1" dirty="0" smtClean="0">
                <a:solidFill>
                  <a:srgbClr val="FF0000"/>
                </a:solidFill>
              </a:rPr>
              <a:t> </a:t>
            </a:r>
            <a:r>
              <a:rPr lang="hr-HR" sz="800" b="1" dirty="0" err="1" smtClean="0">
                <a:solidFill>
                  <a:srgbClr val="FF0000"/>
                </a:solidFill>
              </a:rPr>
              <a:t>kinases</a:t>
            </a:r>
            <a:endParaRPr lang="en-US" sz="800" b="1" dirty="0">
              <a:solidFill>
                <a:srgbClr val="FF0000"/>
              </a:solidFill>
            </a:endParaRPr>
          </a:p>
        </p:txBody>
      </p:sp>
      <p:sp>
        <p:nvSpPr>
          <p:cNvPr id="11" name="Rectangle 10"/>
          <p:cNvSpPr/>
          <p:nvPr/>
        </p:nvSpPr>
        <p:spPr>
          <a:xfrm>
            <a:off x="-25296" y="3645024"/>
            <a:ext cx="9169296" cy="3212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5"/>
          <p:cNvGraphicFramePr>
            <a:graphicFrameLocks noChangeAspect="1"/>
          </p:cNvGraphicFramePr>
          <p:nvPr>
            <p:extLst>
              <p:ext uri="{D42A27DB-BD31-4B8C-83A1-F6EECF244321}">
                <p14:modId xmlns:p14="http://schemas.microsoft.com/office/powerpoint/2010/main" val="4281989079"/>
              </p:ext>
            </p:extLst>
          </p:nvPr>
        </p:nvGraphicFramePr>
        <p:xfrm>
          <a:off x="35496" y="3861048"/>
          <a:ext cx="4882968" cy="2996952"/>
        </p:xfrm>
        <a:graphic>
          <a:graphicData uri="http://schemas.openxmlformats.org/presentationml/2006/ole">
            <mc:AlternateContent xmlns:mc="http://schemas.openxmlformats.org/markup-compatibility/2006">
              <mc:Choice xmlns:v="urn:schemas-microsoft-com:vml" Requires="v">
                <p:oleObj spid="_x0000_s7214" name="CorelPhotoPaint.Image.10" r:id="rId4" imgW="3714286" imgH="2800000" progId="CorelPhotoPaint.Image.10">
                  <p:embed/>
                </p:oleObj>
              </mc:Choice>
              <mc:Fallback>
                <p:oleObj name="CorelPhotoPaint.Image.10" r:id="rId4" imgW="3714286" imgH="2800000" progId="CorelPhotoPaint.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861048"/>
                        <a:ext cx="4882968" cy="2996952"/>
                      </a:xfrm>
                      <a:prstGeom prst="rect">
                        <a:avLst/>
                      </a:prstGeom>
                      <a:noFill/>
                      <a:ln>
                        <a:noFill/>
                      </a:ln>
                      <a:effectLst/>
                      <a:extLst/>
                    </p:spPr>
                  </p:pic>
                </p:oleObj>
              </mc:Fallback>
            </mc:AlternateContent>
          </a:graphicData>
        </a:graphic>
      </p:graphicFrame>
      <p:pic>
        <p:nvPicPr>
          <p:cNvPr id="13" name="Picture 7" descr="EMg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0742" y="3861048"/>
            <a:ext cx="4373258" cy="29940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5296" y="646331"/>
            <a:ext cx="276816" cy="273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44950" y="-11938"/>
            <a:ext cx="1129027" cy="369332"/>
          </a:xfrm>
          <a:prstGeom prst="rect">
            <a:avLst/>
          </a:prstGeom>
          <a:noFill/>
        </p:spPr>
        <p:txBody>
          <a:bodyPr wrap="none" rtlCol="0">
            <a:spAutoFit/>
          </a:bodyPr>
          <a:lstStyle/>
          <a:p>
            <a:r>
              <a:rPr lang="hr-HR" dirty="0" err="1" smtClean="0"/>
              <a:t>Andreadis</a:t>
            </a:r>
            <a:endParaRPr lang="en-US" dirty="0"/>
          </a:p>
        </p:txBody>
      </p:sp>
      <p:sp>
        <p:nvSpPr>
          <p:cNvPr id="16" name="TextBox 15"/>
          <p:cNvSpPr txBox="1"/>
          <p:nvPr/>
        </p:nvSpPr>
        <p:spPr>
          <a:xfrm>
            <a:off x="-34811" y="6208804"/>
            <a:ext cx="2488182" cy="646331"/>
          </a:xfrm>
          <a:prstGeom prst="rect">
            <a:avLst/>
          </a:prstGeom>
          <a:noFill/>
        </p:spPr>
        <p:txBody>
          <a:bodyPr wrap="none" rtlCol="0">
            <a:spAutoFit/>
          </a:bodyPr>
          <a:lstStyle/>
          <a:p>
            <a:r>
              <a:rPr lang="hr-HR" dirty="0" err="1" smtClean="0"/>
              <a:t>Yamada</a:t>
            </a:r>
            <a:r>
              <a:rPr lang="hr-HR" dirty="0" smtClean="0"/>
              <a:t>, </a:t>
            </a:r>
            <a:r>
              <a:rPr lang="hr-HR" dirty="0" err="1" smtClean="0"/>
              <a:t>Gordon</a:t>
            </a:r>
            <a:r>
              <a:rPr lang="hr-HR" dirty="0" smtClean="0"/>
              <a:t>-</a:t>
            </a:r>
            <a:r>
              <a:rPr lang="hr-HR" dirty="0" err="1" smtClean="0"/>
              <a:t>Weeks</a:t>
            </a:r>
            <a:r>
              <a:rPr lang="hr-HR" dirty="0" smtClean="0"/>
              <a:t>,</a:t>
            </a:r>
          </a:p>
          <a:p>
            <a:r>
              <a:rPr lang="hr-HR" dirty="0" err="1" smtClean="0"/>
              <a:t>Tanaka</a:t>
            </a:r>
            <a:r>
              <a:rPr lang="hr-HR" dirty="0" smtClean="0"/>
              <a:t> &amp; </a:t>
            </a:r>
            <a:r>
              <a:rPr lang="hr-HR" dirty="0" err="1" smtClean="0"/>
              <a:t>Sabry</a:t>
            </a:r>
            <a:r>
              <a:rPr lang="hr-HR" dirty="0" smtClean="0"/>
              <a:t>, </a:t>
            </a:r>
            <a:r>
              <a:rPr lang="hr-HR" dirty="0" err="1" smtClean="0"/>
              <a:t>Takei</a:t>
            </a:r>
            <a:r>
              <a:rPr lang="hr-HR" dirty="0" smtClean="0"/>
              <a:t> </a:t>
            </a:r>
            <a:endParaRPr lang="en-US" dirty="0"/>
          </a:p>
        </p:txBody>
      </p:sp>
    </p:spTree>
    <p:extLst>
      <p:ext uri="{BB962C8B-B14F-4D97-AF65-F5344CB8AC3E}">
        <p14:creationId xmlns:p14="http://schemas.microsoft.com/office/powerpoint/2010/main" val="1224089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ak acta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213"/>
            <a:ext cx="6650440" cy="3352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raak acta 91 t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580" y="2976300"/>
            <a:ext cx="6642484" cy="38817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96" y="0"/>
            <a:ext cx="1368152" cy="769441"/>
          </a:xfrm>
          <a:prstGeom prst="rect">
            <a:avLst/>
          </a:prstGeom>
          <a:noFill/>
        </p:spPr>
        <p:txBody>
          <a:bodyPr wrap="square" rtlCol="0">
            <a:spAutoFit/>
          </a:bodyPr>
          <a:lstStyle/>
          <a:p>
            <a:r>
              <a:rPr lang="hr-HR" sz="4400" dirty="0" smtClean="0"/>
              <a:t>1995</a:t>
            </a:r>
            <a:endParaRPr lang="en-US" sz="4400" dirty="0"/>
          </a:p>
        </p:txBody>
      </p:sp>
      <p:sp>
        <p:nvSpPr>
          <p:cNvPr id="7" name="TextBox 6"/>
          <p:cNvSpPr txBox="1"/>
          <p:nvPr/>
        </p:nvSpPr>
        <p:spPr>
          <a:xfrm>
            <a:off x="7740352" y="6488668"/>
            <a:ext cx="1472134" cy="369332"/>
          </a:xfrm>
          <a:prstGeom prst="rect">
            <a:avLst/>
          </a:prstGeom>
          <a:noFill/>
        </p:spPr>
        <p:txBody>
          <a:bodyPr wrap="none" rtlCol="0">
            <a:spAutoFit/>
          </a:bodyPr>
          <a:lstStyle/>
          <a:p>
            <a:r>
              <a:rPr lang="hr-HR" dirty="0" err="1" smtClean="0"/>
              <a:t>Braak</a:t>
            </a:r>
            <a:r>
              <a:rPr lang="hr-HR" dirty="0" smtClean="0"/>
              <a:t> / </a:t>
            </a:r>
            <a:r>
              <a:rPr lang="hr-HR" dirty="0" err="1" smtClean="0"/>
              <a:t>Bierer</a:t>
            </a:r>
            <a:endParaRPr lang="en-US" dirty="0"/>
          </a:p>
        </p:txBody>
      </p:sp>
    </p:spTree>
    <p:extLst>
      <p:ext uri="{BB962C8B-B14F-4D97-AF65-F5344CB8AC3E}">
        <p14:creationId xmlns:p14="http://schemas.microsoft.com/office/powerpoint/2010/main" val="1719408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9973"/>
            <a:ext cx="8064896" cy="6561395"/>
          </a:xfrm>
          <a:prstGeom prst="rect">
            <a:avLst/>
          </a:prstGeom>
        </p:spPr>
      </p:pic>
      <p:sp>
        <p:nvSpPr>
          <p:cNvPr id="7" name="TextBox 6"/>
          <p:cNvSpPr txBox="1"/>
          <p:nvPr/>
        </p:nvSpPr>
        <p:spPr>
          <a:xfrm>
            <a:off x="6718061" y="3886200"/>
            <a:ext cx="893134" cy="338554"/>
          </a:xfrm>
          <a:prstGeom prst="rect">
            <a:avLst/>
          </a:prstGeom>
          <a:solidFill>
            <a:srgbClr val="FFFF00"/>
          </a:solidFill>
        </p:spPr>
        <p:txBody>
          <a:bodyPr wrap="square" rtlCol="0">
            <a:spAutoFit/>
          </a:bodyPr>
          <a:lstStyle/>
          <a:p>
            <a:r>
              <a:rPr lang="hr-HR" sz="1600" dirty="0" err="1" smtClean="0"/>
              <a:t>Exon</a:t>
            </a:r>
            <a:r>
              <a:rPr lang="hr-HR" sz="1600" dirty="0" smtClean="0"/>
              <a:t> 10</a:t>
            </a:r>
            <a:endParaRPr lang="en-US" sz="1600" dirty="0"/>
          </a:p>
        </p:txBody>
      </p:sp>
      <p:sp>
        <p:nvSpPr>
          <p:cNvPr id="8" name="TextBox 7"/>
          <p:cNvSpPr txBox="1"/>
          <p:nvPr/>
        </p:nvSpPr>
        <p:spPr>
          <a:xfrm>
            <a:off x="7391865" y="260648"/>
            <a:ext cx="1080120" cy="338554"/>
          </a:xfrm>
          <a:prstGeom prst="rect">
            <a:avLst/>
          </a:prstGeom>
          <a:noFill/>
        </p:spPr>
        <p:txBody>
          <a:bodyPr wrap="square" rtlCol="0">
            <a:spAutoFit/>
          </a:bodyPr>
          <a:lstStyle/>
          <a:p>
            <a:r>
              <a:rPr lang="hr-HR" sz="1600" dirty="0" err="1" smtClean="0"/>
              <a:t>Intron</a:t>
            </a:r>
            <a:r>
              <a:rPr lang="hr-HR" sz="1600" dirty="0" smtClean="0"/>
              <a:t> 10</a:t>
            </a:r>
            <a:endParaRPr lang="en-US" sz="1600" dirty="0"/>
          </a:p>
        </p:txBody>
      </p:sp>
      <p:sp>
        <p:nvSpPr>
          <p:cNvPr id="3" name="Rectangle 2"/>
          <p:cNvSpPr/>
          <p:nvPr/>
        </p:nvSpPr>
        <p:spPr>
          <a:xfrm>
            <a:off x="6156176" y="3212976"/>
            <a:ext cx="475018" cy="2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57522" y="6524764"/>
            <a:ext cx="1959575" cy="369332"/>
          </a:xfrm>
          <a:prstGeom prst="rect">
            <a:avLst/>
          </a:prstGeom>
          <a:noFill/>
        </p:spPr>
        <p:txBody>
          <a:bodyPr wrap="none" rtlCol="0">
            <a:spAutoFit/>
          </a:bodyPr>
          <a:lstStyle/>
          <a:p>
            <a:r>
              <a:rPr lang="hr-HR" dirty="0" err="1" smtClean="0"/>
              <a:t>Hutton</a:t>
            </a:r>
            <a:r>
              <a:rPr lang="hr-HR" dirty="0" smtClean="0"/>
              <a:t> / </a:t>
            </a:r>
            <a:r>
              <a:rPr lang="hr-HR" dirty="0" err="1" smtClean="0"/>
              <a:t>Spillantini</a:t>
            </a:r>
            <a:endParaRPr lang="en-US" dirty="0"/>
          </a:p>
        </p:txBody>
      </p:sp>
      <p:sp>
        <p:nvSpPr>
          <p:cNvPr id="11" name="TextBox 10"/>
          <p:cNvSpPr txBox="1"/>
          <p:nvPr/>
        </p:nvSpPr>
        <p:spPr>
          <a:xfrm>
            <a:off x="0" y="-4737"/>
            <a:ext cx="1368152" cy="769441"/>
          </a:xfrm>
          <a:prstGeom prst="rect">
            <a:avLst/>
          </a:prstGeom>
          <a:solidFill>
            <a:schemeClr val="bg1"/>
          </a:solidFill>
        </p:spPr>
        <p:txBody>
          <a:bodyPr wrap="square" rtlCol="0">
            <a:spAutoFit/>
          </a:bodyPr>
          <a:lstStyle/>
          <a:p>
            <a:r>
              <a:rPr lang="hr-HR" sz="4400" dirty="0" smtClean="0"/>
              <a:t>1998</a:t>
            </a:r>
            <a:endParaRPr lang="en-US" sz="4400" dirty="0"/>
          </a:p>
        </p:txBody>
      </p:sp>
      <p:sp>
        <p:nvSpPr>
          <p:cNvPr id="5" name="Rectangle 4"/>
          <p:cNvSpPr/>
          <p:nvPr/>
        </p:nvSpPr>
        <p:spPr>
          <a:xfrm>
            <a:off x="6732240" y="179973"/>
            <a:ext cx="288032" cy="36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Up Arrow 11"/>
          <p:cNvSpPr/>
          <p:nvPr/>
        </p:nvSpPr>
        <p:spPr>
          <a:xfrm rot="5400000">
            <a:off x="4564304" y="5653556"/>
            <a:ext cx="303423" cy="1152128"/>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tauopathyp301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103" y="5517232"/>
            <a:ext cx="1639081" cy="12310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75972" y="5517232"/>
            <a:ext cx="1644631" cy="584775"/>
          </a:xfrm>
          <a:prstGeom prst="rect">
            <a:avLst/>
          </a:prstGeom>
          <a:noFill/>
        </p:spPr>
        <p:txBody>
          <a:bodyPr wrap="square" rtlCol="0">
            <a:spAutoFit/>
          </a:bodyPr>
          <a:lstStyle/>
          <a:p>
            <a:r>
              <a:rPr lang="hr-HR" sz="3200" dirty="0" smtClean="0"/>
              <a:t>FTDP-17</a:t>
            </a:r>
            <a:endParaRPr lang="en-US" sz="3200" dirty="0"/>
          </a:p>
        </p:txBody>
      </p:sp>
      <p:sp>
        <p:nvSpPr>
          <p:cNvPr id="15" name="Right Brace 14"/>
          <p:cNvSpPr/>
          <p:nvPr/>
        </p:nvSpPr>
        <p:spPr>
          <a:xfrm>
            <a:off x="6205643" y="620688"/>
            <a:ext cx="310573" cy="15841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6205643" y="2513423"/>
            <a:ext cx="310573" cy="15636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6485124" y="1228110"/>
            <a:ext cx="540060" cy="369332"/>
          </a:xfrm>
          <a:prstGeom prst="rect">
            <a:avLst/>
          </a:prstGeom>
          <a:noFill/>
        </p:spPr>
        <p:txBody>
          <a:bodyPr wrap="square" rtlCol="0">
            <a:spAutoFit/>
          </a:bodyPr>
          <a:lstStyle/>
          <a:p>
            <a:r>
              <a:rPr lang="hr-HR" dirty="0" smtClean="0"/>
              <a:t>3R</a:t>
            </a:r>
            <a:endParaRPr lang="en-US" dirty="0"/>
          </a:p>
        </p:txBody>
      </p:sp>
      <p:sp>
        <p:nvSpPr>
          <p:cNvPr id="18" name="TextBox 17"/>
          <p:cNvSpPr txBox="1"/>
          <p:nvPr/>
        </p:nvSpPr>
        <p:spPr>
          <a:xfrm>
            <a:off x="6516216" y="3131676"/>
            <a:ext cx="540060" cy="369332"/>
          </a:xfrm>
          <a:prstGeom prst="rect">
            <a:avLst/>
          </a:prstGeom>
          <a:noFill/>
        </p:spPr>
        <p:txBody>
          <a:bodyPr wrap="square" rtlCol="0">
            <a:spAutoFit/>
          </a:bodyPr>
          <a:lstStyle/>
          <a:p>
            <a:r>
              <a:rPr lang="hr-HR" dirty="0"/>
              <a:t>4</a:t>
            </a:r>
            <a:r>
              <a:rPr lang="hr-HR" dirty="0" smtClean="0"/>
              <a:t>R</a:t>
            </a:r>
            <a:endParaRPr lang="en-US" dirty="0"/>
          </a:p>
        </p:txBody>
      </p:sp>
      <p:sp>
        <p:nvSpPr>
          <p:cNvPr id="2" name="TextBox 1"/>
          <p:cNvSpPr txBox="1"/>
          <p:nvPr/>
        </p:nvSpPr>
        <p:spPr>
          <a:xfrm>
            <a:off x="684076" y="5733256"/>
            <a:ext cx="3095836" cy="1323439"/>
          </a:xfrm>
          <a:prstGeom prst="rect">
            <a:avLst/>
          </a:prstGeom>
          <a:noFill/>
        </p:spPr>
        <p:txBody>
          <a:bodyPr wrap="square" rtlCol="0">
            <a:spAutoFit/>
          </a:bodyPr>
          <a:lstStyle/>
          <a:p>
            <a:pPr marL="285750" indent="-285750">
              <a:buFontTx/>
              <a:buChar char="-"/>
            </a:pPr>
            <a:r>
              <a:rPr lang="hr-HR" sz="1000" dirty="0"/>
              <a:t>Progressive </a:t>
            </a:r>
            <a:r>
              <a:rPr lang="hr-HR" sz="1000" dirty="0" err="1"/>
              <a:t>supranuclear</a:t>
            </a:r>
            <a:r>
              <a:rPr lang="hr-HR" sz="1000" dirty="0"/>
              <a:t> </a:t>
            </a:r>
            <a:r>
              <a:rPr lang="hr-HR" sz="1000" dirty="0" err="1"/>
              <a:t>palsy</a:t>
            </a:r>
            <a:r>
              <a:rPr lang="hr-HR" sz="1000" dirty="0"/>
              <a:t> (PSP)</a:t>
            </a:r>
          </a:p>
          <a:p>
            <a:pPr marL="285750" indent="-285750">
              <a:buFontTx/>
              <a:buChar char="-"/>
            </a:pPr>
            <a:r>
              <a:rPr lang="hr-HR" sz="1000" dirty="0" err="1"/>
              <a:t>Corticobasal</a:t>
            </a:r>
            <a:r>
              <a:rPr lang="hr-HR" sz="1000" dirty="0"/>
              <a:t> </a:t>
            </a:r>
            <a:r>
              <a:rPr lang="hr-HR" sz="1000" dirty="0" err="1"/>
              <a:t>degeneration</a:t>
            </a:r>
            <a:r>
              <a:rPr lang="hr-HR" sz="1000" dirty="0"/>
              <a:t> (CBD)</a:t>
            </a:r>
          </a:p>
          <a:p>
            <a:pPr marL="285750" indent="-285750">
              <a:buFontTx/>
              <a:buChar char="-"/>
            </a:pPr>
            <a:r>
              <a:rPr lang="hr-HR" sz="1000" dirty="0" err="1"/>
              <a:t>Argyrophilic</a:t>
            </a:r>
            <a:r>
              <a:rPr lang="hr-HR" sz="1000" dirty="0"/>
              <a:t> </a:t>
            </a:r>
            <a:r>
              <a:rPr lang="hr-HR" sz="1000" dirty="0" err="1"/>
              <a:t>grain</a:t>
            </a:r>
            <a:r>
              <a:rPr lang="hr-HR" sz="1000" dirty="0"/>
              <a:t> </a:t>
            </a:r>
            <a:r>
              <a:rPr lang="hr-HR" sz="1000" dirty="0" err="1"/>
              <a:t>disease</a:t>
            </a:r>
            <a:r>
              <a:rPr lang="hr-HR" sz="1000" dirty="0"/>
              <a:t> (AGD, </a:t>
            </a:r>
            <a:r>
              <a:rPr lang="hr-HR" sz="1000" dirty="0" err="1"/>
              <a:t>Braak</a:t>
            </a:r>
            <a:r>
              <a:rPr lang="hr-HR" sz="1000" dirty="0"/>
              <a:t>’s </a:t>
            </a:r>
            <a:r>
              <a:rPr lang="hr-HR" sz="1000" dirty="0" err="1"/>
              <a:t>disease</a:t>
            </a:r>
            <a:r>
              <a:rPr lang="hr-HR" sz="1000" dirty="0"/>
              <a:t>)</a:t>
            </a:r>
          </a:p>
          <a:p>
            <a:pPr marL="285750" indent="-285750">
              <a:buFontTx/>
              <a:buChar char="-"/>
            </a:pPr>
            <a:r>
              <a:rPr lang="hr-HR" sz="1000" dirty="0" err="1"/>
              <a:t>Dementia</a:t>
            </a:r>
            <a:r>
              <a:rPr lang="hr-HR" sz="1000" dirty="0"/>
              <a:t> </a:t>
            </a:r>
            <a:r>
              <a:rPr lang="hr-HR" sz="1000" dirty="0" err="1"/>
              <a:t>pugilistica</a:t>
            </a:r>
            <a:r>
              <a:rPr lang="hr-HR" sz="1000" dirty="0"/>
              <a:t> (</a:t>
            </a:r>
            <a:r>
              <a:rPr lang="hr-HR" sz="1000" dirty="0" err="1"/>
              <a:t>boxers</a:t>
            </a:r>
            <a:r>
              <a:rPr lang="hr-HR" sz="1000" dirty="0"/>
              <a:t>’ </a:t>
            </a:r>
            <a:r>
              <a:rPr lang="hr-HR" sz="1000" dirty="0" err="1"/>
              <a:t>dementia</a:t>
            </a:r>
            <a:r>
              <a:rPr lang="hr-HR" sz="1000" dirty="0"/>
              <a:t>)</a:t>
            </a:r>
          </a:p>
          <a:p>
            <a:pPr marL="285750" indent="-285750">
              <a:buFontTx/>
              <a:buChar char="-"/>
            </a:pPr>
            <a:r>
              <a:rPr lang="hr-HR" sz="1000" dirty="0" err="1"/>
              <a:t>Subacute</a:t>
            </a:r>
            <a:r>
              <a:rPr lang="hr-HR" sz="1000" dirty="0"/>
              <a:t> </a:t>
            </a:r>
            <a:r>
              <a:rPr lang="hr-HR" sz="1000" dirty="0" err="1"/>
              <a:t>sclerosing</a:t>
            </a:r>
            <a:r>
              <a:rPr lang="hr-HR" sz="1000" dirty="0"/>
              <a:t> </a:t>
            </a:r>
            <a:r>
              <a:rPr lang="hr-HR" sz="1000" dirty="0" err="1"/>
              <a:t>panencephalitis</a:t>
            </a:r>
            <a:r>
              <a:rPr lang="hr-HR" sz="1000" dirty="0"/>
              <a:t> (SSP)</a:t>
            </a:r>
          </a:p>
          <a:p>
            <a:pPr marL="285750" indent="-285750">
              <a:buFontTx/>
              <a:buChar char="-"/>
            </a:pPr>
            <a:r>
              <a:rPr lang="hr-HR" sz="1000" dirty="0"/>
              <a:t>ALS-PDC </a:t>
            </a:r>
            <a:r>
              <a:rPr lang="hr-HR" sz="1000" dirty="0" err="1"/>
              <a:t>Guam</a:t>
            </a:r>
            <a:r>
              <a:rPr lang="hr-HR" sz="1000" dirty="0"/>
              <a:t> </a:t>
            </a:r>
            <a:r>
              <a:rPr lang="hr-HR" sz="1000" dirty="0" err="1"/>
              <a:t>and</a:t>
            </a:r>
            <a:r>
              <a:rPr lang="hr-HR" sz="1000" dirty="0"/>
              <a:t> more </a:t>
            </a:r>
            <a:r>
              <a:rPr lang="hr-HR" sz="1000" dirty="0" err="1"/>
              <a:t>than</a:t>
            </a:r>
            <a:r>
              <a:rPr lang="hr-HR" sz="1000" dirty="0"/>
              <a:t> 20 </a:t>
            </a:r>
            <a:r>
              <a:rPr lang="hr-HR" sz="1000" dirty="0" err="1" smtClean="0"/>
              <a:t>other</a:t>
            </a:r>
            <a:r>
              <a:rPr lang="hr-HR" sz="1000" dirty="0" smtClean="0"/>
              <a:t> </a:t>
            </a:r>
            <a:r>
              <a:rPr lang="hr-HR" sz="1000" dirty="0" err="1" smtClean="0"/>
              <a:t>primary</a:t>
            </a:r>
            <a:r>
              <a:rPr lang="hr-HR" sz="1000" dirty="0" smtClean="0"/>
              <a:t> </a:t>
            </a:r>
            <a:r>
              <a:rPr lang="hr-HR" sz="1000" dirty="0" err="1" smtClean="0"/>
              <a:t>tauopathies</a:t>
            </a:r>
            <a:endParaRPr lang="en-US" sz="1000" dirty="0"/>
          </a:p>
          <a:p>
            <a:endParaRPr lang="en-US" sz="1000" dirty="0"/>
          </a:p>
        </p:txBody>
      </p:sp>
    </p:spTree>
    <p:extLst>
      <p:ext uri="{BB962C8B-B14F-4D97-AF65-F5344CB8AC3E}">
        <p14:creationId xmlns:p14="http://schemas.microsoft.com/office/powerpoint/2010/main" val="1690394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92225"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92225"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CBFF37"/>
            </a:gs>
            <a:gs pos="100000">
              <a:srgbClr val="CBFF37">
                <a:gamma/>
                <a:shade val="3137"/>
                <a:invGamma/>
              </a:srgbClr>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255713"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CBFF37"/>
            </a:gs>
            <a:gs pos="100000">
              <a:srgbClr val="CBFF37">
                <a:gamma/>
                <a:shade val="3137"/>
                <a:invGamma/>
              </a:srgbClr>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255713"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4179</TotalTime>
  <Words>4906</Words>
  <Application>Microsoft Office PowerPoint</Application>
  <PresentationFormat>On-screen Show (4:3)</PresentationFormat>
  <Paragraphs>456</Paragraphs>
  <Slides>26</Slides>
  <Notes>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0" baseType="lpstr">
      <vt:lpstr>Office Theme</vt:lpstr>
      <vt:lpstr>1_Default Design</vt:lpstr>
      <vt:lpstr>2_Default Design</vt:lpstr>
      <vt:lpstr>CorelPhotoPaint.Image.10</vt:lpstr>
      <vt:lpstr>Proteolysis and fragmentation of tau protein: trans-synaptic spreading of neurofibrillary degeneration in Alzheimer's disease and other sporadic tauopathies  Croatian Congress on Alzheimer’s Disease – CRO CAD 2014  Brela, 3rd Oct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 vs. AD tau phosphorylation</vt:lpstr>
      <vt:lpstr>PowerPoint Presentation</vt:lpstr>
      <vt:lpstr>PowerPoint Presentation</vt:lpstr>
      <vt:lpstr>Predilection site is not only transentorhinal cx but also some brainstem nuclei in „pre-tangle” stage of NFD from where spreading of NFC occur in AD</vt:lpstr>
      <vt:lpstr>PowerPoint Presentation</vt:lpstr>
      <vt:lpstr>Tangle formation Nastanak neurofibrilarnih snopića</vt:lpstr>
      <vt:lpstr>PowerPoint Presentation</vt:lpstr>
      <vt:lpstr>Vanjski put aktivacije apoptoze („Extrinsic" apoptosis pathway) </vt:lpstr>
      <vt:lpstr>Unutarnji put aktivacije apoptoze („Intrinsic" pathway -  /mitochondrial/ apoptosis) </vt:lpstr>
      <vt:lpstr>PowerPoint Presentation</vt:lpstr>
      <vt:lpstr>Trans-cellular propagation of tau aggregates (fibrils)</vt:lpstr>
      <vt:lpstr>PowerPoint Presentation</vt:lpstr>
      <vt:lpstr>PowerPoint Presentation</vt:lpstr>
      <vt:lpstr>PowerPoint Presentation</vt:lpstr>
      <vt:lpstr>PowerPoint Presentation</vt:lpstr>
    </vt:vector>
  </TitlesOfParts>
  <Company>HIIM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Goran Simic</dc:creator>
  <cp:lastModifiedBy>Goran Simic</cp:lastModifiedBy>
  <cp:revision>248</cp:revision>
  <dcterms:created xsi:type="dcterms:W3CDTF">2013-04-22T07:38:07Z</dcterms:created>
  <dcterms:modified xsi:type="dcterms:W3CDTF">2014-10-03T08:15:57Z</dcterms:modified>
</cp:coreProperties>
</file>