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03" r:id="rId3"/>
    <p:sldId id="322" r:id="rId4"/>
    <p:sldId id="324" r:id="rId5"/>
    <p:sldId id="325" r:id="rId6"/>
    <p:sldId id="304" r:id="rId7"/>
    <p:sldId id="301" r:id="rId8"/>
    <p:sldId id="305" r:id="rId9"/>
    <p:sldId id="306" r:id="rId10"/>
    <p:sldId id="307" r:id="rId11"/>
    <p:sldId id="329" r:id="rId12"/>
    <p:sldId id="308" r:id="rId13"/>
    <p:sldId id="326" r:id="rId14"/>
    <p:sldId id="309" r:id="rId15"/>
    <p:sldId id="264" r:id="rId16"/>
    <p:sldId id="265" r:id="rId17"/>
    <p:sldId id="279" r:id="rId18"/>
    <p:sldId id="281" r:id="rId19"/>
    <p:sldId id="294" r:id="rId20"/>
    <p:sldId id="292" r:id="rId21"/>
    <p:sldId id="297" r:id="rId22"/>
    <p:sldId id="270" r:id="rId23"/>
    <p:sldId id="300" r:id="rId24"/>
    <p:sldId id="299" r:id="rId25"/>
    <p:sldId id="271" r:id="rId26"/>
    <p:sldId id="282" r:id="rId27"/>
    <p:sldId id="295" r:id="rId28"/>
    <p:sldId id="257" r:id="rId29"/>
    <p:sldId id="262" r:id="rId30"/>
    <p:sldId id="261" r:id="rId31"/>
    <p:sldId id="260" r:id="rId32"/>
    <p:sldId id="266" r:id="rId33"/>
    <p:sldId id="267" r:id="rId34"/>
    <p:sldId id="280" r:id="rId35"/>
    <p:sldId id="263" r:id="rId36"/>
    <p:sldId id="283" r:id="rId37"/>
    <p:sldId id="290" r:id="rId38"/>
    <p:sldId id="272" r:id="rId39"/>
    <p:sldId id="293" r:id="rId40"/>
    <p:sldId id="273" r:id="rId41"/>
    <p:sldId id="291" r:id="rId42"/>
    <p:sldId id="277" r:id="rId43"/>
    <p:sldId id="278" r:id="rId44"/>
    <p:sldId id="298" r:id="rId45"/>
    <p:sldId id="275" r:id="rId46"/>
    <p:sldId id="274" r:id="rId47"/>
    <p:sldId id="310" r:id="rId48"/>
    <p:sldId id="311" r:id="rId49"/>
    <p:sldId id="312" r:id="rId50"/>
    <p:sldId id="313" r:id="rId51"/>
    <p:sldId id="314" r:id="rId52"/>
    <p:sldId id="320" r:id="rId53"/>
    <p:sldId id="327" r:id="rId54"/>
    <p:sldId id="328" r:id="rId55"/>
    <p:sldId id="316" r:id="rId56"/>
    <p:sldId id="296" r:id="rId57"/>
    <p:sldId id="284" r:id="rId58"/>
    <p:sldId id="31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66D6BC-862E-4754-863E-39D6B22F0FC0}">
          <p14:sldIdLst>
            <p14:sldId id="256"/>
            <p14:sldId id="303"/>
            <p14:sldId id="322"/>
            <p14:sldId id="324"/>
            <p14:sldId id="325"/>
            <p14:sldId id="304"/>
            <p14:sldId id="301"/>
            <p14:sldId id="305"/>
            <p14:sldId id="306"/>
            <p14:sldId id="307"/>
            <p14:sldId id="329"/>
            <p14:sldId id="308"/>
            <p14:sldId id="326"/>
            <p14:sldId id="309"/>
            <p14:sldId id="264"/>
            <p14:sldId id="265"/>
            <p14:sldId id="279"/>
            <p14:sldId id="281"/>
            <p14:sldId id="294"/>
            <p14:sldId id="292"/>
            <p14:sldId id="297"/>
            <p14:sldId id="270"/>
            <p14:sldId id="300"/>
            <p14:sldId id="299"/>
            <p14:sldId id="271"/>
            <p14:sldId id="282"/>
            <p14:sldId id="295"/>
            <p14:sldId id="257"/>
            <p14:sldId id="262"/>
            <p14:sldId id="261"/>
            <p14:sldId id="260"/>
            <p14:sldId id="266"/>
            <p14:sldId id="267"/>
            <p14:sldId id="280"/>
            <p14:sldId id="263"/>
            <p14:sldId id="283"/>
            <p14:sldId id="290"/>
            <p14:sldId id="272"/>
            <p14:sldId id="293"/>
            <p14:sldId id="273"/>
            <p14:sldId id="291"/>
            <p14:sldId id="277"/>
            <p14:sldId id="278"/>
            <p14:sldId id="298"/>
            <p14:sldId id="275"/>
            <p14:sldId id="274"/>
            <p14:sldId id="310"/>
            <p14:sldId id="311"/>
            <p14:sldId id="312"/>
            <p14:sldId id="313"/>
            <p14:sldId id="314"/>
            <p14:sldId id="320"/>
            <p14:sldId id="327"/>
            <p14:sldId id="328"/>
            <p14:sldId id="316"/>
            <p14:sldId id="296"/>
            <p14:sldId id="284"/>
            <p14:sldId id="318"/>
          </p14:sldIdLst>
        </p14:section>
        <p14:section name="Untitled Section" id="{EBA2DFC2-FB61-431B-AE3F-784822CD471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498" y="-2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Early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</c:v>
                </c:pt>
                <c:pt idx="1">
                  <c:v>20</c:v>
                </c:pt>
                <c:pt idx="2">
                  <c:v>10</c:v>
                </c:pt>
                <c:pt idx="3">
                  <c:v>30</c:v>
                </c:pt>
                <c:pt idx="4">
                  <c:v>90</c:v>
                </c:pt>
                <c:pt idx="5">
                  <c:v>27.5</c:v>
                </c:pt>
                <c:pt idx="6">
                  <c:v>7.5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25</c:v>
                </c:pt>
                <c:pt idx="1">
                  <c:v>20</c:v>
                </c:pt>
                <c:pt idx="2">
                  <c:v>55</c:v>
                </c:pt>
                <c:pt idx="3">
                  <c:v>15</c:v>
                </c:pt>
                <c:pt idx="4">
                  <c:v>5</c:v>
                </c:pt>
                <c:pt idx="5">
                  <c:v>20</c:v>
                </c:pt>
                <c:pt idx="6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Advanced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</c:v>
                </c:pt>
                <c:pt idx="1">
                  <c:v>30</c:v>
                </c:pt>
                <c:pt idx="2">
                  <c:v>35</c:v>
                </c:pt>
                <c:pt idx="3">
                  <c:v>30</c:v>
                </c:pt>
                <c:pt idx="4">
                  <c:v>5</c:v>
                </c:pt>
                <c:pt idx="5">
                  <c:v>25</c:v>
                </c:pt>
                <c:pt idx="6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777728"/>
        <c:axId val="32779264"/>
        <c:axId val="0"/>
      </c:bar3DChart>
      <c:catAx>
        <c:axId val="32777728"/>
        <c:scaling>
          <c:orientation val="minMax"/>
        </c:scaling>
        <c:delete val="0"/>
        <c:axPos val="b"/>
        <c:majorTickMark val="out"/>
        <c:minorTickMark val="none"/>
        <c:tickLblPos val="nextTo"/>
        <c:crossAx val="32779264"/>
        <c:crosses val="autoZero"/>
        <c:auto val="1"/>
        <c:lblAlgn val="ctr"/>
        <c:lblOffset val="100"/>
        <c:noMultiLvlLbl val="0"/>
      </c:catAx>
      <c:valAx>
        <c:axId val="3277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777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44649936609686"/>
          <c:y val="0.83324642147027439"/>
          <c:w val="0.19955499136697993"/>
          <c:h val="0.164806243690058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Early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65</c:v>
                </c:pt>
                <c:pt idx="1">
                  <c:v>35</c:v>
                </c:pt>
                <c:pt idx="2">
                  <c:v>10</c:v>
                </c:pt>
                <c:pt idx="3">
                  <c:v>7.5</c:v>
                </c:pt>
                <c:pt idx="4">
                  <c:v>35</c:v>
                </c:pt>
                <c:pt idx="5">
                  <c:v>50</c:v>
                </c:pt>
                <c:pt idx="6">
                  <c:v>95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</c:v>
                </c:pt>
                <c:pt idx="1">
                  <c:v>10</c:v>
                </c:pt>
                <c:pt idx="2">
                  <c:v>45</c:v>
                </c:pt>
                <c:pt idx="3">
                  <c:v>15</c:v>
                </c:pt>
                <c:pt idx="4">
                  <c:v>30</c:v>
                </c:pt>
                <c:pt idx="5">
                  <c:v>40</c:v>
                </c:pt>
                <c:pt idx="6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Advanced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5</c:v>
                </c:pt>
                <c:pt idx="1">
                  <c:v>20</c:v>
                </c:pt>
                <c:pt idx="2">
                  <c:v>40</c:v>
                </c:pt>
                <c:pt idx="3">
                  <c:v>45</c:v>
                </c:pt>
                <c:pt idx="4">
                  <c:v>25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447296"/>
        <c:axId val="34624640"/>
        <c:axId val="0"/>
      </c:bar3DChart>
      <c:catAx>
        <c:axId val="33447296"/>
        <c:scaling>
          <c:orientation val="minMax"/>
        </c:scaling>
        <c:delete val="0"/>
        <c:axPos val="b"/>
        <c:majorTickMark val="out"/>
        <c:minorTickMark val="none"/>
        <c:tickLblPos val="nextTo"/>
        <c:crossAx val="34624640"/>
        <c:crosses val="autoZero"/>
        <c:auto val="1"/>
        <c:lblAlgn val="ctr"/>
        <c:lblOffset val="100"/>
        <c:noMultiLvlLbl val="0"/>
      </c:catAx>
      <c:valAx>
        <c:axId val="34624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47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44649936609686"/>
          <c:y val="0.83324642147027439"/>
          <c:w val="0.19955499136697993"/>
          <c:h val="0.164806243690058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Early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90</c:v>
                </c:pt>
                <c:pt idx="3">
                  <c:v>2.5</c:v>
                </c:pt>
                <c:pt idx="4">
                  <c:v>2.5</c:v>
                </c:pt>
                <c:pt idx="5">
                  <c:v>20</c:v>
                </c:pt>
                <c:pt idx="6">
                  <c:v>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5</c:v>
                </c:pt>
                <c:pt idx="3">
                  <c:v>17.5</c:v>
                </c:pt>
                <c:pt idx="4">
                  <c:v>27.5</c:v>
                </c:pt>
                <c:pt idx="5">
                  <c:v>20</c:v>
                </c:pt>
                <c:pt idx="6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Advanced stage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Attention</c:v>
                </c:pt>
                <c:pt idx="1">
                  <c:v>Mood and emotional experience</c:v>
                </c:pt>
                <c:pt idx="2">
                  <c:v>Linguistic abilities</c:v>
                </c:pt>
                <c:pt idx="3">
                  <c:v>Visual perception</c:v>
                </c:pt>
                <c:pt idx="4">
                  <c:v>Episodic memory</c:v>
                </c:pt>
                <c:pt idx="5">
                  <c:v>Executive and motor functions</c:v>
                </c:pt>
                <c:pt idx="6">
                  <c:v>Social behavior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35</c:v>
                </c:pt>
                <c:pt idx="1">
                  <c:v>25</c:v>
                </c:pt>
                <c:pt idx="2">
                  <c:v>5</c:v>
                </c:pt>
                <c:pt idx="3">
                  <c:v>40</c:v>
                </c:pt>
                <c:pt idx="4">
                  <c:v>45</c:v>
                </c:pt>
                <c:pt idx="5">
                  <c:v>20</c:v>
                </c:pt>
                <c:pt idx="6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662272"/>
        <c:axId val="34663808"/>
        <c:axId val="0"/>
      </c:bar3DChart>
      <c:catAx>
        <c:axId val="34662272"/>
        <c:scaling>
          <c:orientation val="minMax"/>
        </c:scaling>
        <c:delete val="0"/>
        <c:axPos val="b"/>
        <c:majorTickMark val="out"/>
        <c:minorTickMark val="none"/>
        <c:tickLblPos val="nextTo"/>
        <c:crossAx val="34663808"/>
        <c:crosses val="autoZero"/>
        <c:auto val="1"/>
        <c:lblAlgn val="ctr"/>
        <c:lblOffset val="100"/>
        <c:noMultiLvlLbl val="0"/>
      </c:catAx>
      <c:valAx>
        <c:axId val="3466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662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44649936609686"/>
          <c:y val="0.83324642147027439"/>
          <c:w val="0.19955499136697993"/>
          <c:h val="0.164806243690058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CA8D-5EB6-4299-A200-209E3FE95B3A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9DC7B-2CBD-4FA8-9128-017FA185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100">
                <a:solidFill>
                  <a:srgbClr val="FF0000"/>
                </a:solidFill>
                <a:latin typeface="Arial" pitchFamily="34" charset="0"/>
              </a:defRPr>
            </a:lvl1pPr>
            <a:lvl2pPr marL="730617" indent="-281007" eaLnBrk="0" hangingPunct="0">
              <a:defRPr sz="3100">
                <a:solidFill>
                  <a:srgbClr val="FF0000"/>
                </a:solidFill>
                <a:latin typeface="Arial" pitchFamily="34" charset="0"/>
              </a:defRPr>
            </a:lvl2pPr>
            <a:lvl3pPr marL="1124026" indent="-224805" eaLnBrk="0" hangingPunct="0">
              <a:defRPr sz="3100">
                <a:solidFill>
                  <a:srgbClr val="FF0000"/>
                </a:solidFill>
                <a:latin typeface="Arial" pitchFamily="34" charset="0"/>
              </a:defRPr>
            </a:lvl3pPr>
            <a:lvl4pPr marL="1573637" indent="-224805" eaLnBrk="0" hangingPunct="0">
              <a:defRPr sz="3100">
                <a:solidFill>
                  <a:srgbClr val="FF0000"/>
                </a:solidFill>
                <a:latin typeface="Arial" pitchFamily="34" charset="0"/>
              </a:defRPr>
            </a:lvl4pPr>
            <a:lvl5pPr marL="2023247" indent="-224805" eaLnBrk="0" hangingPunct="0">
              <a:defRPr sz="3100">
                <a:solidFill>
                  <a:srgbClr val="FF0000"/>
                </a:solidFill>
                <a:latin typeface="Arial" pitchFamily="34" charset="0"/>
              </a:defRPr>
            </a:lvl5pPr>
            <a:lvl6pPr marL="2472858" indent="-224805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FF0000"/>
                </a:solidFill>
                <a:latin typeface="Arial" pitchFamily="34" charset="0"/>
              </a:defRPr>
            </a:lvl6pPr>
            <a:lvl7pPr marL="2922468" indent="-224805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FF0000"/>
                </a:solidFill>
                <a:latin typeface="Arial" pitchFamily="34" charset="0"/>
              </a:defRPr>
            </a:lvl7pPr>
            <a:lvl8pPr marL="3372079" indent="-224805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FF0000"/>
                </a:solidFill>
                <a:latin typeface="Arial" pitchFamily="34" charset="0"/>
              </a:defRPr>
            </a:lvl8pPr>
            <a:lvl9pPr marL="3821689" indent="-224805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1" hangingPunct="1"/>
            <a:fld id="{8EEB5E65-C9CF-49D9-A9CF-D62F6FE86EAE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b="0">
                <a:solidFill>
                  <a:srgbClr val="000000"/>
                </a:solidFill>
              </a:rPr>
              <a:t>Neuropathology of Parkinson’s Disease with Dementia (CN)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D3BC8CE-E761-4ADE-A2F0-69453DA3BCAF}" type="datetime8">
              <a:rPr lang="en-US" sz="1200" b="0">
                <a:solidFill>
                  <a:srgbClr val="000000"/>
                </a:solidFill>
              </a:rPr>
              <a:pPr/>
              <a:t>10/23/2013 12:11 AM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9FB12EC-8526-4DC8-9D12-3FDAA6B22925}" type="slidenum">
              <a:rPr lang="en-US" sz="1200" b="0">
                <a:solidFill>
                  <a:srgbClr val="000000"/>
                </a:solidFill>
              </a:rPr>
              <a:pPr/>
              <a:t>58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358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0563"/>
            <a:ext cx="4560888" cy="3421062"/>
          </a:xfrm>
          <a:ln w="12700" cap="flat"/>
        </p:spPr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271" y="2743513"/>
            <a:ext cx="6109459" cy="5875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8" tIns="44515" rIns="90618" bIns="44515"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6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8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9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2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16B7-D92F-460A-BCCC-35B201A99684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3F6B-03C9-4A3A-B875-9B45AD2C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64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alzbiotrack.hiim.hr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4" y="1305352"/>
            <a:ext cx="8460432" cy="174871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need for reliable biomarkers for monitoring potential treatments in Alzheimer's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7039" y="3212976"/>
            <a:ext cx="4230824" cy="1224136"/>
          </a:xfrm>
        </p:spPr>
        <p:txBody>
          <a:bodyPr>
            <a:noAutofit/>
          </a:bodyPr>
          <a:lstStyle/>
          <a:p>
            <a:r>
              <a:rPr lang="hr-HR" sz="1600" dirty="0" smtClean="0">
                <a:solidFill>
                  <a:srgbClr val="FFFF00"/>
                </a:solidFill>
                <a:latin typeface="+mj-lt"/>
              </a:rPr>
              <a:t>Goran Šimić</a:t>
            </a:r>
          </a:p>
          <a:p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Department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of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Neuroscience</a:t>
            </a:r>
            <a:endParaRPr lang="hr-HR" sz="16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Croatian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Institute for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Brain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Research</a:t>
            </a:r>
            <a:endParaRPr lang="hr-HR" sz="16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University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of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Zagreb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Medical</a:t>
            </a:r>
            <a:r>
              <a:rPr lang="hr-HR" sz="1600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1600" dirty="0" err="1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School</a:t>
            </a:r>
            <a:endParaRPr lang="hr-HR" sz="16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50" y="3398722"/>
            <a:ext cx="810947" cy="7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7459218" y="3381092"/>
            <a:ext cx="99762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Croatian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Science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Foundation</a:t>
            </a:r>
            <a:endParaRPr lang="hr-HR" sz="1100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63" y="3398722"/>
            <a:ext cx="598340" cy="7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Goran Simic\Desktop\Mef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35" y="3391670"/>
            <a:ext cx="712502" cy="71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69817" y="3398722"/>
            <a:ext cx="693577" cy="72008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389438"/>
            <a:endParaRPr lang="en-US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3204"/>
            <a:ext cx="666076" cy="6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4802376"/>
            <a:ext cx="8414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CM1103 Action </a:t>
            </a:r>
            <a:r>
              <a:rPr lang="en-US" sz="2400" b="1" dirty="0" smtClean="0">
                <a:latin typeface="+mj-lt"/>
              </a:rPr>
              <a:t>conference</a:t>
            </a:r>
            <a:endParaRPr lang="hr-HR" sz="2400" b="1" dirty="0" smtClean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“</a:t>
            </a: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Interdisciplinary Chemical Approaches for Neuropathology</a:t>
            </a:r>
            <a:r>
              <a:rPr lang="en-US" sz="2400" dirty="0">
                <a:latin typeface="+mj-lt"/>
              </a:rPr>
              <a:t>”</a:t>
            </a:r>
          </a:p>
          <a:p>
            <a:pPr algn="ctr"/>
            <a:r>
              <a:rPr lang="it-IT" sz="2400" dirty="0" err="1" smtClean="0">
                <a:latin typeface="+mj-lt"/>
              </a:rPr>
              <a:t>Chairs</a:t>
            </a:r>
            <a:r>
              <a:rPr lang="hr-HR" sz="2400" dirty="0" smtClean="0">
                <a:latin typeface="+mj-lt"/>
              </a:rPr>
              <a:t>:</a:t>
            </a:r>
            <a:r>
              <a:rPr lang="it-IT" sz="2400" dirty="0" smtClean="0">
                <a:latin typeface="+mj-lt"/>
              </a:rPr>
              <a:t> </a:t>
            </a:r>
            <a:r>
              <a:rPr lang="it-IT" sz="2400" dirty="0">
                <a:latin typeface="+mj-lt"/>
              </a:rPr>
              <a:t>Rona </a:t>
            </a:r>
            <a:r>
              <a:rPr lang="it-IT" sz="2400" dirty="0" err="1" smtClean="0">
                <a:latin typeface="+mj-lt"/>
              </a:rPr>
              <a:t>Ramsay</a:t>
            </a:r>
            <a:r>
              <a:rPr lang="hr-HR" sz="2400" dirty="0" smtClean="0">
                <a:latin typeface="+mj-lt"/>
              </a:rPr>
              <a:t> </a:t>
            </a:r>
            <a:r>
              <a:rPr lang="hr-HR" sz="2400" dirty="0" err="1" smtClean="0">
                <a:latin typeface="+mj-lt"/>
              </a:rPr>
              <a:t>and</a:t>
            </a:r>
            <a:r>
              <a:rPr lang="hr-HR" sz="2400" dirty="0" smtClean="0">
                <a:latin typeface="+mj-lt"/>
              </a:rPr>
              <a:t> </a:t>
            </a:r>
            <a:r>
              <a:rPr lang="it-IT" sz="2400" dirty="0" smtClean="0">
                <a:latin typeface="+mj-lt"/>
              </a:rPr>
              <a:t>Giuseppe </a:t>
            </a:r>
            <a:r>
              <a:rPr lang="it-IT" sz="2400" dirty="0">
                <a:latin typeface="+mj-lt"/>
              </a:rPr>
              <a:t>Di Giovanni</a:t>
            </a:r>
            <a:endParaRPr lang="en-US" sz="2400" dirty="0">
              <a:latin typeface="+mj-lt"/>
            </a:endParaRPr>
          </a:p>
          <a:p>
            <a:pPr algn="ctr"/>
            <a:r>
              <a:rPr lang="hr-HR" sz="2400" dirty="0" smtClean="0">
                <a:solidFill>
                  <a:schemeClr val="tx1">
                    <a:lumMod val="85000"/>
                  </a:schemeClr>
                </a:solidFill>
                <a:latin typeface="+mj-lt"/>
              </a:rPr>
              <a:t>Valletta, MALTA</a:t>
            </a:r>
          </a:p>
          <a:p>
            <a:pPr algn="ctr"/>
            <a:r>
              <a:rPr lang="en-US" sz="2400" dirty="0" smtClean="0">
                <a:latin typeface="+mj-lt"/>
              </a:rPr>
              <a:t>2</a:t>
            </a:r>
            <a:r>
              <a:rPr lang="hr-HR" sz="2400" dirty="0" smtClean="0">
                <a:latin typeface="+mj-lt"/>
              </a:rPr>
              <a:t>3</a:t>
            </a:r>
            <a:r>
              <a:rPr lang="hr-HR" sz="2400" baseline="30000" dirty="0" smtClean="0">
                <a:latin typeface="+mj-lt"/>
              </a:rPr>
              <a:t>rd</a:t>
            </a:r>
            <a:r>
              <a:rPr lang="en-US" sz="2400" dirty="0" smtClean="0">
                <a:latin typeface="+mj-lt"/>
              </a:rPr>
              <a:t> October</a:t>
            </a:r>
            <a:r>
              <a:rPr lang="hr-HR" sz="2400" dirty="0" smtClean="0">
                <a:latin typeface="+mj-lt"/>
              </a:rPr>
              <a:t> 2013</a:t>
            </a:r>
            <a:endParaRPr lang="en-US" sz="2400" dirty="0"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58" y="1"/>
            <a:ext cx="6253256" cy="131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80212411"/>
              </p:ext>
            </p:extLst>
          </p:nvPr>
        </p:nvGraphicFramePr>
        <p:xfrm>
          <a:off x="0" y="441538"/>
          <a:ext cx="11124728" cy="64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2873" y="-1"/>
            <a:ext cx="4859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 smtClean="0"/>
              <a:t>Primary</a:t>
            </a:r>
            <a:r>
              <a:rPr lang="hr-HR" sz="3200" dirty="0" smtClean="0"/>
              <a:t> </a:t>
            </a:r>
            <a:r>
              <a:rPr lang="hr-HR" sz="3200" dirty="0" err="1" smtClean="0"/>
              <a:t>progressive</a:t>
            </a:r>
            <a:r>
              <a:rPr lang="hr-HR" sz="3200" dirty="0" smtClean="0"/>
              <a:t> </a:t>
            </a:r>
            <a:r>
              <a:rPr lang="hr-HR" sz="3200" dirty="0" err="1" smtClean="0"/>
              <a:t>aphasia</a:t>
            </a:r>
            <a:endParaRPr lang="hr-HR" sz="3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862693" y="2157656"/>
            <a:ext cx="22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Percentage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 smtClean="0"/>
              <a:t>patients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6166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Modified</a:t>
            </a:r>
            <a:r>
              <a:rPr lang="hr-HR" sz="1200" dirty="0" smtClean="0">
                <a:solidFill>
                  <a:srgbClr val="FFC000"/>
                </a:solidFill>
              </a:rPr>
              <a:t> </a:t>
            </a:r>
            <a:r>
              <a:rPr lang="hr-HR" sz="1200" dirty="0" err="1" smtClean="0">
                <a:solidFill>
                  <a:srgbClr val="FFC000"/>
                </a:solidFill>
              </a:rPr>
              <a:t>according</a:t>
            </a:r>
            <a:r>
              <a:rPr lang="hr-HR" sz="1200" dirty="0" smtClean="0">
                <a:solidFill>
                  <a:srgbClr val="FFC000"/>
                </a:solidFill>
              </a:rPr>
              <a:t> to: </a:t>
            </a:r>
            <a:r>
              <a:rPr lang="hr-HR" sz="1200" dirty="0" err="1" smtClean="0">
                <a:solidFill>
                  <a:srgbClr val="FFC000"/>
                </a:solidFill>
              </a:rPr>
              <a:t>Weintraub</a:t>
            </a:r>
            <a:r>
              <a:rPr lang="hr-HR" sz="1200" dirty="0" smtClean="0">
                <a:solidFill>
                  <a:srgbClr val="FFC000"/>
                </a:solidFill>
              </a:rPr>
              <a:t> S. et al., </a:t>
            </a:r>
            <a:r>
              <a:rPr lang="hr-HR" sz="1200" i="1" dirty="0" smtClean="0">
                <a:solidFill>
                  <a:srgbClr val="FFC000"/>
                </a:solidFill>
              </a:rPr>
              <a:t>Cold </a:t>
            </a:r>
            <a:r>
              <a:rPr lang="hr-HR" sz="1200" i="1" dirty="0" err="1" smtClean="0">
                <a:solidFill>
                  <a:srgbClr val="FFC000"/>
                </a:solidFill>
              </a:rPr>
              <a:t>Spring</a:t>
            </a:r>
            <a:r>
              <a:rPr lang="hr-HR" sz="1200" i="1" dirty="0" smtClean="0">
                <a:solidFill>
                  <a:srgbClr val="FFC000"/>
                </a:solidFill>
              </a:rPr>
              <a:t> </a:t>
            </a:r>
            <a:r>
              <a:rPr lang="hr-HR" sz="1200" i="1" dirty="0" err="1" smtClean="0">
                <a:solidFill>
                  <a:srgbClr val="FFC000"/>
                </a:solidFill>
              </a:rPr>
              <a:t>Harb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Perspect</a:t>
            </a:r>
            <a:r>
              <a:rPr lang="hr-HR" sz="1200" i="1" dirty="0" smtClean="0">
                <a:solidFill>
                  <a:srgbClr val="FFC000"/>
                </a:solidFill>
              </a:rPr>
              <a:t>. Med</a:t>
            </a:r>
            <a:r>
              <a:rPr lang="hr-HR" sz="1200" dirty="0" smtClean="0">
                <a:solidFill>
                  <a:srgbClr val="FFC000"/>
                </a:solidFill>
              </a:rPr>
              <a:t>. 2012;2:a006171</a:t>
            </a:r>
            <a:endParaRPr lang="hr-HR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41" y="404664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Why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clinics</a:t>
            </a:r>
            <a:r>
              <a:rPr lang="hr-HR" dirty="0" smtClean="0">
                <a:solidFill>
                  <a:srgbClr val="FFFF00"/>
                </a:solidFill>
              </a:rPr>
              <a:t> (</a:t>
            </a:r>
            <a:r>
              <a:rPr lang="hr-HR" dirty="0" err="1" smtClean="0">
                <a:solidFill>
                  <a:srgbClr val="FFFF00"/>
                </a:solidFill>
              </a:rPr>
              <a:t>neuropsychological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testing</a:t>
            </a:r>
            <a:r>
              <a:rPr lang="hr-HR" dirty="0" smtClean="0">
                <a:solidFill>
                  <a:srgbClr val="FFFF00"/>
                </a:solidFill>
              </a:rPr>
              <a:t>) </a:t>
            </a:r>
            <a:r>
              <a:rPr lang="hr-HR" dirty="0" err="1" smtClean="0">
                <a:solidFill>
                  <a:srgbClr val="FFFF00"/>
                </a:solidFill>
              </a:rPr>
              <a:t>lacks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specificity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sensitivity</a:t>
            </a:r>
            <a:r>
              <a:rPr lang="hr-HR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main</a:t>
            </a:r>
            <a:r>
              <a:rPr lang="hr-HR" dirty="0" smtClean="0"/>
              <a:t> </a:t>
            </a:r>
            <a:r>
              <a:rPr lang="hr-HR" dirty="0" err="1" smtClean="0"/>
              <a:t>reason</a:t>
            </a:r>
            <a:r>
              <a:rPr lang="hr-HR" dirty="0" smtClean="0"/>
              <a:t> is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fact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most NDD </a:t>
            </a:r>
            <a:r>
              <a:rPr lang="hr-HR" dirty="0" err="1" smtClean="0"/>
              <a:t>begin</a:t>
            </a:r>
            <a:r>
              <a:rPr lang="hr-HR" dirty="0" smtClean="0"/>
              <a:t> </a:t>
            </a:r>
            <a:r>
              <a:rPr lang="hr-HR" dirty="0" err="1" smtClean="0"/>
              <a:t>much</a:t>
            </a:r>
            <a:r>
              <a:rPr lang="hr-HR" dirty="0" smtClean="0"/>
              <a:t> </a:t>
            </a:r>
            <a:r>
              <a:rPr lang="hr-HR" dirty="0" err="1" smtClean="0"/>
              <a:t>earlier</a:t>
            </a:r>
            <a:r>
              <a:rPr lang="hr-HR" dirty="0" smtClean="0"/>
              <a:t> </a:t>
            </a:r>
            <a:r>
              <a:rPr lang="hr-HR" dirty="0" err="1" smtClean="0"/>
              <a:t>than</a:t>
            </a:r>
            <a:r>
              <a:rPr lang="hr-HR" dirty="0" smtClean="0"/>
              <a:t> </a:t>
            </a:r>
            <a:r>
              <a:rPr lang="hr-HR" dirty="0" err="1" smtClean="0"/>
              <a:t>clinical</a:t>
            </a:r>
            <a:r>
              <a:rPr lang="hr-HR" dirty="0" smtClean="0"/>
              <a:t> </a:t>
            </a:r>
            <a:r>
              <a:rPr lang="hr-HR" dirty="0" err="1" smtClean="0"/>
              <a:t>symptoms</a:t>
            </a:r>
            <a:r>
              <a:rPr lang="hr-HR" dirty="0" smtClean="0"/>
              <a:t>!</a:t>
            </a:r>
          </a:p>
          <a:p>
            <a:endParaRPr lang="hr-HR" dirty="0"/>
          </a:p>
          <a:p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case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AD </a:t>
            </a:r>
            <a:r>
              <a:rPr lang="hr-HR" dirty="0" err="1" smtClean="0"/>
              <a:t>it</a:t>
            </a:r>
            <a:r>
              <a:rPr lang="hr-HR" dirty="0" smtClean="0"/>
              <a:t> </a:t>
            </a:r>
            <a:r>
              <a:rPr lang="hr-HR" dirty="0" err="1" smtClean="0"/>
              <a:t>has</a:t>
            </a:r>
            <a:r>
              <a:rPr lang="hr-HR" dirty="0" smtClean="0"/>
              <a:t> </a:t>
            </a:r>
            <a:r>
              <a:rPr lang="hr-HR" dirty="0" err="1" smtClean="0"/>
              <a:t>been</a:t>
            </a:r>
            <a:r>
              <a:rPr lang="hr-HR" dirty="0" smtClean="0"/>
              <a:t> </a:t>
            </a:r>
            <a:r>
              <a:rPr lang="hr-HR" dirty="0" err="1" smtClean="0"/>
              <a:t>estimated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err="1" smtClean="0"/>
              <a:t>neurofibrillary</a:t>
            </a:r>
            <a:r>
              <a:rPr lang="hr-HR" dirty="0" smtClean="0"/>
              <a:t> </a:t>
            </a:r>
            <a:r>
              <a:rPr lang="hr-HR" dirty="0" err="1" smtClean="0"/>
              <a:t>changes</a:t>
            </a:r>
            <a:r>
              <a:rPr lang="hr-HR" dirty="0" smtClean="0"/>
              <a:t> start </a:t>
            </a:r>
            <a:r>
              <a:rPr lang="hr-HR" dirty="0" err="1" smtClean="0"/>
              <a:t>somewhere</a:t>
            </a:r>
            <a:r>
              <a:rPr lang="hr-HR" dirty="0" smtClean="0"/>
              <a:t> </a:t>
            </a:r>
            <a:r>
              <a:rPr lang="hr-HR" dirty="0" err="1" smtClean="0"/>
              <a:t>between</a:t>
            </a:r>
            <a:r>
              <a:rPr lang="hr-HR" dirty="0" smtClean="0"/>
              <a:t> 15-25 </a:t>
            </a:r>
            <a:r>
              <a:rPr lang="hr-HR" dirty="0" err="1" smtClean="0"/>
              <a:t>years</a:t>
            </a:r>
            <a:r>
              <a:rPr lang="hr-HR" dirty="0" smtClean="0"/>
              <a:t> </a:t>
            </a:r>
            <a:r>
              <a:rPr lang="hr-HR" dirty="0" err="1" smtClean="0"/>
              <a:t>before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onset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clinical</a:t>
            </a:r>
            <a:r>
              <a:rPr lang="hr-HR" dirty="0" smtClean="0"/>
              <a:t> </a:t>
            </a:r>
            <a:r>
              <a:rPr lang="hr-HR" dirty="0" err="1" smtClean="0"/>
              <a:t>symptoms</a:t>
            </a:r>
            <a:r>
              <a:rPr lang="hr-HR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18864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2987824" y="18864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5076056" y="18864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7164288" y="18864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899592" y="2780928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2987824" y="2780928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5076056" y="2780928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164288" y="2780928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899592" y="5445224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2987824" y="5445224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5076056" y="5445224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7164288" y="5445224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79512" y="188640"/>
            <a:ext cx="504056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179512" y="5445224"/>
            <a:ext cx="504056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/>
          <p:cNvSpPr/>
          <p:nvPr/>
        </p:nvSpPr>
        <p:spPr>
          <a:xfrm>
            <a:off x="179512" y="2780928"/>
            <a:ext cx="504056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88512" y="5844026"/>
            <a:ext cx="125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Neuropatholicial</a:t>
            </a:r>
            <a:r>
              <a:rPr lang="hr-HR" sz="1200" dirty="0" smtClean="0"/>
              <a:t> </a:t>
            </a:r>
            <a:r>
              <a:rPr lang="hr-HR" sz="1200" dirty="0" err="1" smtClean="0"/>
              <a:t>diagnosis</a:t>
            </a:r>
            <a:endParaRPr lang="hr-HR" sz="12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264586" y="3128918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Neuroanatomical</a:t>
            </a:r>
            <a:r>
              <a:rPr lang="hr-HR" sz="1100" dirty="0" smtClean="0"/>
              <a:t> </a:t>
            </a:r>
            <a:r>
              <a:rPr lang="hr-HR" sz="1100" dirty="0" err="1" smtClean="0"/>
              <a:t>distribution</a:t>
            </a:r>
            <a:r>
              <a:rPr lang="hr-HR" sz="1100" dirty="0" smtClean="0"/>
              <a:t> </a:t>
            </a:r>
            <a:r>
              <a:rPr lang="hr-HR" sz="1100" dirty="0" err="1" smtClean="0"/>
              <a:t>of</a:t>
            </a:r>
            <a:r>
              <a:rPr lang="hr-HR" sz="1100" dirty="0" smtClean="0"/>
              <a:t> </a:t>
            </a:r>
            <a:r>
              <a:rPr lang="hr-HR" sz="1100" dirty="0" err="1" smtClean="0"/>
              <a:t>pathological</a:t>
            </a:r>
            <a:r>
              <a:rPr lang="hr-HR" sz="1100" dirty="0" smtClean="0"/>
              <a:t> </a:t>
            </a:r>
            <a:r>
              <a:rPr lang="hr-HR" sz="1100" dirty="0" err="1" smtClean="0"/>
              <a:t>changes</a:t>
            </a:r>
            <a:endParaRPr lang="hr-HR" sz="11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68887" y="495980"/>
            <a:ext cx="104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Clinical</a:t>
            </a:r>
            <a:r>
              <a:rPr lang="hr-HR" sz="1200" dirty="0" smtClean="0"/>
              <a:t> </a:t>
            </a:r>
            <a:r>
              <a:rPr lang="hr-HR" sz="1200" dirty="0" err="1" smtClean="0"/>
              <a:t>dementia</a:t>
            </a:r>
            <a:r>
              <a:rPr lang="hr-HR" sz="1200" dirty="0" smtClean="0"/>
              <a:t> profile</a:t>
            </a:r>
            <a:endParaRPr lang="hr-HR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248421" y="5739353"/>
            <a:ext cx="116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FOCAL</a:t>
            </a:r>
          </a:p>
          <a:p>
            <a:r>
              <a:rPr lang="hr-HR" sz="2000" dirty="0" smtClean="0"/>
              <a:t>ATROPHY</a:t>
            </a:r>
            <a:endParaRPr lang="hr-HR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090206" y="5585464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FRONTO-</a:t>
            </a:r>
          </a:p>
          <a:p>
            <a:r>
              <a:rPr lang="hr-HR" sz="2000" dirty="0" smtClean="0"/>
              <a:t>TEMPORAL</a:t>
            </a:r>
          </a:p>
          <a:p>
            <a:r>
              <a:rPr lang="hr-HR" sz="2000" dirty="0" smtClean="0"/>
              <a:t>DEMENTIA</a:t>
            </a:r>
            <a:endParaRPr lang="hr-HR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33421" y="5733256"/>
            <a:ext cx="143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LEWY-BODY</a:t>
            </a:r>
          </a:p>
          <a:p>
            <a:r>
              <a:rPr lang="hr-HR" sz="2000" dirty="0" smtClean="0"/>
              <a:t>DISEASE</a:t>
            </a:r>
            <a:endParaRPr lang="hr-HR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194389" y="5733256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ALZHEIMER’S</a:t>
            </a:r>
          </a:p>
          <a:p>
            <a:r>
              <a:rPr lang="hr-HR" sz="2000" dirty="0" smtClean="0"/>
              <a:t>DISEASE</a:t>
            </a:r>
            <a:endParaRPr lang="hr-HR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7269793" y="465203"/>
            <a:ext cx="162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PROGRESSIVE</a:t>
            </a:r>
          </a:p>
          <a:p>
            <a:r>
              <a:rPr lang="hr-HR" sz="2000" smtClean="0"/>
              <a:t>AMNESIA</a:t>
            </a:r>
            <a:endParaRPr lang="hr-HR" sz="2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7092280" y="3009726"/>
            <a:ext cx="1888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HIPPOCAMPUS</a:t>
            </a:r>
          </a:p>
          <a:p>
            <a:r>
              <a:rPr lang="hr-HR" dirty="0" smtClean="0"/>
              <a:t>AND ENTORHINAL</a:t>
            </a:r>
          </a:p>
          <a:p>
            <a:r>
              <a:rPr lang="hr-HR" dirty="0" smtClean="0"/>
              <a:t>CORTEX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6354" y="3068960"/>
            <a:ext cx="1136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FRONTAL</a:t>
            </a:r>
          </a:p>
          <a:p>
            <a:r>
              <a:rPr lang="hr-HR" sz="2000" dirty="0" smtClean="0"/>
              <a:t>LOBE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62460" y="3060249"/>
            <a:ext cx="1825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FRONTAL AND</a:t>
            </a:r>
          </a:p>
          <a:p>
            <a:r>
              <a:rPr lang="hr-HR" sz="1600" dirty="0" smtClean="0"/>
              <a:t>TEMPORAL CORTEX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2591" y="3030051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PARIETAL AND</a:t>
            </a:r>
          </a:p>
          <a:p>
            <a:r>
              <a:rPr lang="hr-HR" sz="1600" dirty="0" smtClean="0"/>
              <a:t>OCCIPITAL CORTEX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1840" y="404664"/>
            <a:ext cx="136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PRIMARY</a:t>
            </a:r>
          </a:p>
          <a:p>
            <a:r>
              <a:rPr lang="hr-HR" sz="1600" dirty="0" smtClean="0"/>
              <a:t>PROGRESSIVE</a:t>
            </a:r>
          </a:p>
          <a:p>
            <a:r>
              <a:rPr lang="hr-HR" sz="1600" dirty="0" smtClean="0"/>
              <a:t>APHASIA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67671" y="335558"/>
            <a:ext cx="1388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PROGRESSIVE</a:t>
            </a:r>
          </a:p>
          <a:p>
            <a:r>
              <a:rPr lang="hr-HR" sz="1600" dirty="0" smtClean="0"/>
              <a:t>VISUO-</a:t>
            </a:r>
          </a:p>
          <a:p>
            <a:r>
              <a:rPr lang="hr-HR" sz="1600" dirty="0" smtClean="0"/>
              <a:t>SPATIAL</a:t>
            </a:r>
          </a:p>
          <a:p>
            <a:r>
              <a:rPr lang="hr-HR" sz="1600" dirty="0" smtClean="0"/>
              <a:t>DYSFUNCTION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335558"/>
            <a:ext cx="1894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PROGRESSIVE</a:t>
            </a:r>
          </a:p>
          <a:p>
            <a:r>
              <a:rPr lang="hr-HR" sz="1600" dirty="0" smtClean="0"/>
              <a:t>DETERIORATION OF</a:t>
            </a:r>
          </a:p>
          <a:p>
            <a:r>
              <a:rPr lang="hr-HR" sz="1600" dirty="0" smtClean="0"/>
              <a:t>EXECUTIVE F-ONS</a:t>
            </a:r>
          </a:p>
        </p:txBody>
      </p:sp>
      <p:sp>
        <p:nvSpPr>
          <p:cNvPr id="34" name="Up Arrow 33"/>
          <p:cNvSpPr/>
          <p:nvPr/>
        </p:nvSpPr>
        <p:spPr>
          <a:xfrm>
            <a:off x="1647704" y="1628800"/>
            <a:ext cx="301953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Up Arrow 34"/>
          <p:cNvSpPr/>
          <p:nvPr/>
        </p:nvSpPr>
        <p:spPr>
          <a:xfrm>
            <a:off x="7870447" y="1628800"/>
            <a:ext cx="301953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Up Arrow 35"/>
          <p:cNvSpPr/>
          <p:nvPr/>
        </p:nvSpPr>
        <p:spPr>
          <a:xfrm>
            <a:off x="5782215" y="1628800"/>
            <a:ext cx="301953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Up Arrow 36"/>
          <p:cNvSpPr/>
          <p:nvPr/>
        </p:nvSpPr>
        <p:spPr>
          <a:xfrm>
            <a:off x="3693983" y="1628800"/>
            <a:ext cx="301953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Up Arrow 37"/>
          <p:cNvSpPr/>
          <p:nvPr/>
        </p:nvSpPr>
        <p:spPr>
          <a:xfrm>
            <a:off x="1331640" y="4149080"/>
            <a:ext cx="301953" cy="12257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Up Arrow 38"/>
          <p:cNvSpPr/>
          <p:nvPr/>
        </p:nvSpPr>
        <p:spPr>
          <a:xfrm rot="2868960">
            <a:off x="2454593" y="3863505"/>
            <a:ext cx="301953" cy="17484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Up Arrow 39"/>
          <p:cNvSpPr/>
          <p:nvPr/>
        </p:nvSpPr>
        <p:spPr>
          <a:xfrm rot="4344608">
            <a:off x="3916760" y="2863014"/>
            <a:ext cx="119689" cy="38495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Up Arrow 40"/>
          <p:cNvSpPr/>
          <p:nvPr/>
        </p:nvSpPr>
        <p:spPr>
          <a:xfrm rot="4567734">
            <a:off x="4891005" y="2216027"/>
            <a:ext cx="135709" cy="51032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2" name="Up Arrow 41"/>
          <p:cNvSpPr/>
          <p:nvPr/>
        </p:nvSpPr>
        <p:spPr>
          <a:xfrm>
            <a:off x="8100393" y="4149080"/>
            <a:ext cx="860697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Up Arrow 42"/>
          <p:cNvSpPr/>
          <p:nvPr/>
        </p:nvSpPr>
        <p:spPr>
          <a:xfrm rot="17353379">
            <a:off x="5745047" y="2948258"/>
            <a:ext cx="63923" cy="3643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4" name="Up Arrow 43"/>
          <p:cNvSpPr/>
          <p:nvPr/>
        </p:nvSpPr>
        <p:spPr>
          <a:xfrm rot="18522193">
            <a:off x="6960380" y="3782473"/>
            <a:ext cx="61519" cy="19567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Up Arrow 44"/>
          <p:cNvSpPr/>
          <p:nvPr/>
        </p:nvSpPr>
        <p:spPr>
          <a:xfrm rot="3427447">
            <a:off x="7174151" y="3749560"/>
            <a:ext cx="301953" cy="20355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6" name="Up Arrow 45"/>
          <p:cNvSpPr/>
          <p:nvPr/>
        </p:nvSpPr>
        <p:spPr>
          <a:xfrm rot="17387002">
            <a:off x="3816150" y="3126643"/>
            <a:ext cx="301953" cy="33029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" name="Up Arrow 46"/>
          <p:cNvSpPr/>
          <p:nvPr/>
        </p:nvSpPr>
        <p:spPr>
          <a:xfrm rot="18047031">
            <a:off x="2534161" y="3670535"/>
            <a:ext cx="301953" cy="21978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8" name="Up Arrow 47"/>
          <p:cNvSpPr/>
          <p:nvPr/>
        </p:nvSpPr>
        <p:spPr>
          <a:xfrm>
            <a:off x="3772952" y="4149080"/>
            <a:ext cx="150976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9" name="Up Arrow 48"/>
          <p:cNvSpPr/>
          <p:nvPr/>
        </p:nvSpPr>
        <p:spPr>
          <a:xfrm rot="4302006">
            <a:off x="5903869" y="3012763"/>
            <a:ext cx="301953" cy="35584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11716" y="4556967"/>
            <a:ext cx="93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/>
              <a:t>Predilection</a:t>
            </a:r>
            <a:endParaRPr lang="hr-HR" sz="1200" dirty="0"/>
          </a:p>
          <a:p>
            <a:r>
              <a:rPr lang="hr-HR" sz="1200" dirty="0" err="1" smtClean="0"/>
              <a:t>probability</a:t>
            </a:r>
            <a:endParaRPr lang="hr-HR" sz="1200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141826" y="1773686"/>
            <a:ext cx="12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 err="1" smtClean="0"/>
              <a:t>Resulting</a:t>
            </a:r>
            <a:r>
              <a:rPr lang="hr-HR" sz="900" dirty="0" smtClean="0"/>
              <a:t> </a:t>
            </a:r>
            <a:r>
              <a:rPr lang="hr-HR" sz="900" dirty="0" err="1" smtClean="0"/>
              <a:t>deficits</a:t>
            </a:r>
            <a:r>
              <a:rPr lang="hr-HR" sz="900" dirty="0" smtClean="0"/>
              <a:t> </a:t>
            </a:r>
            <a:r>
              <a:rPr lang="hr-HR" sz="900" dirty="0" err="1" smtClean="0"/>
              <a:t>reflect</a:t>
            </a:r>
            <a:r>
              <a:rPr lang="hr-HR" sz="900" dirty="0" smtClean="0"/>
              <a:t> </a:t>
            </a:r>
            <a:r>
              <a:rPr lang="hr-HR" sz="900" dirty="0" err="1" smtClean="0"/>
              <a:t>anatomical</a:t>
            </a:r>
            <a:r>
              <a:rPr lang="hr-HR" sz="900" dirty="0" smtClean="0"/>
              <a:t> </a:t>
            </a:r>
            <a:r>
              <a:rPr lang="hr-HR" sz="900" dirty="0" err="1" smtClean="0"/>
              <a:t>distribution</a:t>
            </a:r>
            <a:r>
              <a:rPr lang="hr-HR" sz="900" dirty="0" smtClean="0"/>
              <a:t> </a:t>
            </a:r>
            <a:r>
              <a:rPr lang="hr-HR" sz="900" dirty="0" err="1" smtClean="0"/>
              <a:t>of</a:t>
            </a:r>
            <a:r>
              <a:rPr lang="hr-HR" sz="900" dirty="0" smtClean="0"/>
              <a:t> </a:t>
            </a:r>
            <a:r>
              <a:rPr lang="hr-HR" sz="900" dirty="0" err="1" smtClean="0"/>
              <a:t>pathological</a:t>
            </a:r>
            <a:r>
              <a:rPr lang="hr-HR" sz="900" dirty="0" smtClean="0"/>
              <a:t> </a:t>
            </a:r>
            <a:r>
              <a:rPr lang="hr-HR" sz="900" dirty="0" err="1" smtClean="0"/>
              <a:t>changes</a:t>
            </a:r>
            <a:endParaRPr lang="hr-HR" sz="900" dirty="0"/>
          </a:p>
        </p:txBody>
      </p:sp>
    </p:spTree>
    <p:extLst>
      <p:ext uri="{BB962C8B-B14F-4D97-AF65-F5344CB8AC3E}">
        <p14:creationId xmlns:p14="http://schemas.microsoft.com/office/powerpoint/2010/main" val="27232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Hidden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goal</a:t>
            </a:r>
            <a:r>
              <a:rPr lang="hr-HR" dirty="0" smtClean="0">
                <a:solidFill>
                  <a:srgbClr val="FFFF00"/>
                </a:solidFill>
              </a:rPr>
              <a:t> test – human </a:t>
            </a:r>
            <a:r>
              <a:rPr lang="hr-HR" dirty="0" err="1" smtClean="0">
                <a:solidFill>
                  <a:srgbClr val="FFFF00"/>
                </a:solidFill>
              </a:rPr>
              <a:t>analog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Morris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water</a:t>
            </a:r>
            <a:r>
              <a:rPr lang="hr-HR" dirty="0" smtClean="0">
                <a:solidFill>
                  <a:srgbClr val="FFFF00"/>
                </a:solidFill>
              </a:rPr>
              <a:t>-maze </a:t>
            </a:r>
            <a:r>
              <a:rPr lang="hr-HR" dirty="0" err="1" smtClean="0">
                <a:solidFill>
                  <a:srgbClr val="FFFF00"/>
                </a:solidFill>
              </a:rPr>
              <a:t>task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0785" y="6581001"/>
            <a:ext cx="6417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Hort</a:t>
            </a:r>
            <a:r>
              <a:rPr lang="hr-HR" sz="1200" dirty="0" smtClean="0">
                <a:solidFill>
                  <a:srgbClr val="FFC000"/>
                </a:solidFill>
              </a:rPr>
              <a:t> et al., </a:t>
            </a:r>
            <a:r>
              <a:rPr lang="hr-HR" sz="1200" i="1" dirty="0" smtClean="0">
                <a:solidFill>
                  <a:srgbClr val="FFC000"/>
                </a:solidFill>
              </a:rPr>
              <a:t>PNAS</a:t>
            </a:r>
            <a:r>
              <a:rPr lang="hr-HR" sz="1200" dirty="0" smtClean="0">
                <a:solidFill>
                  <a:srgbClr val="FFC000"/>
                </a:solidFill>
              </a:rPr>
              <a:t>, 2007, 104, </a:t>
            </a:r>
            <a:r>
              <a:rPr lang="hr-HR" sz="1200" dirty="0" smtClean="0">
                <a:solidFill>
                  <a:srgbClr val="FFC000"/>
                </a:solidFill>
              </a:rPr>
              <a:t>4042-4047; </a:t>
            </a:r>
            <a:r>
              <a:rPr lang="hr-HR" sz="1200" dirty="0" err="1" smtClean="0">
                <a:solidFill>
                  <a:srgbClr val="FFC000"/>
                </a:solidFill>
              </a:rPr>
              <a:t>Laczo</a:t>
            </a:r>
            <a:r>
              <a:rPr lang="hr-HR" sz="1200" dirty="0" smtClean="0">
                <a:solidFill>
                  <a:srgbClr val="FFC000"/>
                </a:solidFill>
              </a:rPr>
              <a:t> et al., </a:t>
            </a:r>
            <a:r>
              <a:rPr lang="hr-HR" sz="1200" i="1" dirty="0" err="1" smtClean="0">
                <a:solidFill>
                  <a:srgbClr val="FFC000"/>
                </a:solidFill>
              </a:rPr>
              <a:t>Behav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Brain</a:t>
            </a:r>
            <a:r>
              <a:rPr lang="hr-HR" sz="1200" i="1" dirty="0" smtClean="0">
                <a:solidFill>
                  <a:srgbClr val="FFC000"/>
                </a:solidFill>
              </a:rPr>
              <a:t> </a:t>
            </a:r>
            <a:r>
              <a:rPr lang="hr-HR" sz="1200" i="1" dirty="0" err="1" smtClean="0">
                <a:solidFill>
                  <a:srgbClr val="FFC000"/>
                </a:solidFill>
              </a:rPr>
              <a:t>Res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hr-HR" sz="1200" dirty="0" smtClean="0">
                <a:solidFill>
                  <a:srgbClr val="FFC000"/>
                </a:solidFill>
              </a:rPr>
              <a:t> 2009; </a:t>
            </a:r>
            <a:r>
              <a:rPr lang="hr-HR" sz="1200" i="1" dirty="0" err="1" smtClean="0">
                <a:solidFill>
                  <a:srgbClr val="FFC000"/>
                </a:solidFill>
              </a:rPr>
              <a:t>Neurodegen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Dis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hr-HR" sz="1200" dirty="0" smtClean="0">
                <a:solidFill>
                  <a:srgbClr val="FFC000"/>
                </a:solidFill>
              </a:rPr>
              <a:t> 2010;</a:t>
            </a:r>
            <a:endParaRPr lang="hr-HR" sz="12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93441"/>
            <a:ext cx="3572206" cy="230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93442"/>
            <a:ext cx="4288320" cy="2307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42" y="1340768"/>
            <a:ext cx="4548006" cy="259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7681" y="3261405"/>
            <a:ext cx="166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Better</a:t>
            </a:r>
            <a:r>
              <a:rPr lang="hr-HR" sz="1200" dirty="0" smtClean="0"/>
              <a:t> </a:t>
            </a:r>
            <a:r>
              <a:rPr lang="hr-HR" sz="1200" dirty="0" err="1" smtClean="0"/>
              <a:t>sensitivity</a:t>
            </a:r>
            <a:r>
              <a:rPr lang="hr-HR" sz="1200" dirty="0" smtClean="0"/>
              <a:t> </a:t>
            </a:r>
            <a:r>
              <a:rPr lang="hr-HR" sz="1200" dirty="0" err="1" smtClean="0"/>
              <a:t>than</a:t>
            </a:r>
            <a:r>
              <a:rPr lang="hr-HR" sz="1200" dirty="0" smtClean="0"/>
              <a:t> </a:t>
            </a:r>
            <a:r>
              <a:rPr lang="hr-HR" sz="1200" dirty="0" err="1" smtClean="0"/>
              <a:t>neuropsychological</a:t>
            </a:r>
            <a:r>
              <a:rPr lang="hr-HR" sz="1200" dirty="0" smtClean="0"/>
              <a:t> </a:t>
            </a:r>
            <a:r>
              <a:rPr lang="hr-HR" sz="1200" dirty="0" err="1" smtClean="0"/>
              <a:t>assessment</a:t>
            </a:r>
            <a:r>
              <a:rPr lang="hr-HR" sz="1200" dirty="0" smtClean="0"/>
              <a:t>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11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57"/>
          <p:cNvGrpSpPr>
            <a:grpSpLocks/>
          </p:cNvGrpSpPr>
          <p:nvPr/>
        </p:nvGrpSpPr>
        <p:grpSpPr bwMode="auto">
          <a:xfrm>
            <a:off x="0" y="261247"/>
            <a:ext cx="9251951" cy="6901554"/>
            <a:chOff x="0" y="-58"/>
            <a:chExt cx="5828" cy="4570"/>
          </a:xfrm>
        </p:grpSpPr>
        <p:pic>
          <p:nvPicPr>
            <p:cNvPr id="9220" name="Picture 15" descr="pic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1318"/>
              <a:ext cx="1473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3" descr="1024_coreg_sa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06"/>
              <a:ext cx="5760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Line 4"/>
            <p:cNvSpPr>
              <a:spLocks noChangeShapeType="1"/>
            </p:cNvSpPr>
            <p:nvPr/>
          </p:nvSpPr>
          <p:spPr bwMode="auto">
            <a:xfrm>
              <a:off x="1344" y="4032"/>
              <a:ext cx="288" cy="4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" name="Line 5"/>
            <p:cNvSpPr>
              <a:spLocks noChangeShapeType="1"/>
            </p:cNvSpPr>
            <p:nvPr/>
          </p:nvSpPr>
          <p:spPr bwMode="auto">
            <a:xfrm>
              <a:off x="3168" y="4032"/>
              <a:ext cx="288" cy="4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Line 6"/>
            <p:cNvSpPr>
              <a:spLocks noChangeShapeType="1"/>
            </p:cNvSpPr>
            <p:nvPr/>
          </p:nvSpPr>
          <p:spPr bwMode="auto">
            <a:xfrm>
              <a:off x="5088" y="4032"/>
              <a:ext cx="288" cy="4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Rectangle 11"/>
            <p:cNvSpPr>
              <a:spLocks noChangeArrowheads="1"/>
            </p:cNvSpPr>
            <p:nvPr/>
          </p:nvSpPr>
          <p:spPr bwMode="auto">
            <a:xfrm>
              <a:off x="602" y="845"/>
              <a:ext cx="52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hr-HR" sz="4000" dirty="0" smtClean="0">
                  <a:latin typeface="Tahoma" pitchFamily="34" charset="0"/>
                </a:rPr>
                <a:t>HC</a:t>
              </a:r>
              <a:endParaRPr lang="en-US" sz="4000" dirty="0">
                <a:latin typeface="Tahoma" pitchFamily="34" charset="0"/>
              </a:endParaRPr>
            </a:p>
          </p:txBody>
        </p:sp>
        <p:sp>
          <p:nvSpPr>
            <p:cNvPr id="9226" name="Rectangle 12"/>
            <p:cNvSpPr>
              <a:spLocks noChangeArrowheads="1"/>
            </p:cNvSpPr>
            <p:nvPr/>
          </p:nvSpPr>
          <p:spPr bwMode="auto">
            <a:xfrm>
              <a:off x="2396" y="845"/>
              <a:ext cx="6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4000" dirty="0">
                  <a:latin typeface="Tahoma" pitchFamily="34" charset="0"/>
                </a:rPr>
                <a:t>MCI</a:t>
              </a:r>
            </a:p>
          </p:txBody>
        </p:sp>
        <p:sp>
          <p:nvSpPr>
            <p:cNvPr id="9227" name="Rectangle 13"/>
            <p:cNvSpPr>
              <a:spLocks noChangeArrowheads="1"/>
            </p:cNvSpPr>
            <p:nvPr/>
          </p:nvSpPr>
          <p:spPr bwMode="auto">
            <a:xfrm>
              <a:off x="4463" y="845"/>
              <a:ext cx="5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4000" dirty="0">
                  <a:latin typeface="Tahoma" pitchFamily="34" charset="0"/>
                </a:rPr>
                <a:t>AD</a:t>
              </a:r>
            </a:p>
          </p:txBody>
        </p:sp>
        <p:pic>
          <p:nvPicPr>
            <p:cNvPr id="9228" name="Picture 14" descr="pic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1285"/>
              <a:ext cx="1499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6" descr="pic4"/>
            <p:cNvPicPr>
              <a:picLocks noChangeAspect="1" noChangeArrowheads="1"/>
            </p:cNvPicPr>
            <p:nvPr/>
          </p:nvPicPr>
          <p:blipFill>
            <a:blip r:embed="rId6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344"/>
              <a:ext cx="1488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Rectangle 17"/>
            <p:cNvSpPr>
              <a:spLocks noChangeArrowheads="1"/>
            </p:cNvSpPr>
            <p:nvPr/>
          </p:nvSpPr>
          <p:spPr bwMode="auto">
            <a:xfrm>
              <a:off x="864" y="1248"/>
              <a:ext cx="864" cy="24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 1993</a:t>
              </a:r>
            </a:p>
          </p:txBody>
        </p:sp>
        <p:sp>
          <p:nvSpPr>
            <p:cNvPr id="9231" name="Rectangle 18"/>
            <p:cNvSpPr>
              <a:spLocks noChangeArrowheads="1"/>
            </p:cNvSpPr>
            <p:nvPr/>
          </p:nvSpPr>
          <p:spPr bwMode="auto">
            <a:xfrm>
              <a:off x="2736" y="1296"/>
              <a:ext cx="864" cy="24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 1997</a:t>
              </a:r>
            </a:p>
          </p:txBody>
        </p:sp>
        <p:sp>
          <p:nvSpPr>
            <p:cNvPr id="9232" name="Rectangle 19"/>
            <p:cNvSpPr>
              <a:spLocks noChangeArrowheads="1"/>
            </p:cNvSpPr>
            <p:nvPr/>
          </p:nvSpPr>
          <p:spPr bwMode="auto">
            <a:xfrm>
              <a:off x="4752" y="1296"/>
              <a:ext cx="864" cy="24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 2003</a:t>
              </a:r>
            </a:p>
          </p:txBody>
        </p:sp>
        <p:sp>
          <p:nvSpPr>
            <p:cNvPr id="9233" name="Freeform 23"/>
            <p:cNvSpPr>
              <a:spLocks/>
            </p:cNvSpPr>
            <p:nvPr/>
          </p:nvSpPr>
          <p:spPr bwMode="auto">
            <a:xfrm>
              <a:off x="720" y="2112"/>
              <a:ext cx="288" cy="192"/>
            </a:xfrm>
            <a:custGeom>
              <a:avLst/>
              <a:gdLst>
                <a:gd name="T0" fmla="*/ 0 w 663"/>
                <a:gd name="T1" fmla="*/ 0 h 426"/>
                <a:gd name="T2" fmla="*/ 10 w 663"/>
                <a:gd name="T3" fmla="*/ 68 h 426"/>
                <a:gd name="T4" fmla="*/ 38 w 663"/>
                <a:gd name="T5" fmla="*/ 92 h 426"/>
                <a:gd name="T6" fmla="*/ 72 w 663"/>
                <a:gd name="T7" fmla="*/ 150 h 426"/>
                <a:gd name="T8" fmla="*/ 93 w 663"/>
                <a:gd name="T9" fmla="*/ 182 h 426"/>
                <a:gd name="T10" fmla="*/ 99 w 663"/>
                <a:gd name="T11" fmla="*/ 192 h 426"/>
                <a:gd name="T12" fmla="*/ 137 w 663"/>
                <a:gd name="T13" fmla="*/ 188 h 426"/>
                <a:gd name="T14" fmla="*/ 158 w 663"/>
                <a:gd name="T15" fmla="*/ 160 h 426"/>
                <a:gd name="T16" fmla="*/ 243 w 663"/>
                <a:gd name="T17" fmla="*/ 121 h 426"/>
                <a:gd name="T18" fmla="*/ 288 w 663"/>
                <a:gd name="T19" fmla="*/ 107 h 4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3" h="426">
                  <a:moveTo>
                    <a:pt x="0" y="0"/>
                  </a:moveTo>
                  <a:cubicBezTo>
                    <a:pt x="4" y="41"/>
                    <a:pt x="3" y="108"/>
                    <a:pt x="23" y="150"/>
                  </a:cubicBezTo>
                  <a:cubicBezTo>
                    <a:pt x="35" y="175"/>
                    <a:pt x="87" y="205"/>
                    <a:pt x="87" y="205"/>
                  </a:cubicBezTo>
                  <a:cubicBezTo>
                    <a:pt x="99" y="260"/>
                    <a:pt x="136" y="288"/>
                    <a:pt x="165" y="332"/>
                  </a:cubicBezTo>
                  <a:cubicBezTo>
                    <a:pt x="181" y="356"/>
                    <a:pt x="197" y="379"/>
                    <a:pt x="213" y="403"/>
                  </a:cubicBezTo>
                  <a:cubicBezTo>
                    <a:pt x="218" y="411"/>
                    <a:pt x="229" y="426"/>
                    <a:pt x="229" y="426"/>
                  </a:cubicBezTo>
                  <a:cubicBezTo>
                    <a:pt x="258" y="423"/>
                    <a:pt x="287" y="424"/>
                    <a:pt x="315" y="418"/>
                  </a:cubicBezTo>
                  <a:cubicBezTo>
                    <a:pt x="353" y="410"/>
                    <a:pt x="343" y="375"/>
                    <a:pt x="363" y="355"/>
                  </a:cubicBezTo>
                  <a:cubicBezTo>
                    <a:pt x="413" y="305"/>
                    <a:pt x="494" y="277"/>
                    <a:pt x="560" y="269"/>
                  </a:cubicBezTo>
                  <a:cubicBezTo>
                    <a:pt x="576" y="221"/>
                    <a:pt x="613" y="237"/>
                    <a:pt x="663" y="237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34" name="Group 24"/>
            <p:cNvGrpSpPr>
              <a:grpSpLocks/>
            </p:cNvGrpSpPr>
            <p:nvPr/>
          </p:nvGrpSpPr>
          <p:grpSpPr bwMode="auto">
            <a:xfrm>
              <a:off x="336" y="2256"/>
              <a:ext cx="432" cy="329"/>
              <a:chOff x="1968" y="2640"/>
              <a:chExt cx="720" cy="384"/>
            </a:xfrm>
          </p:grpSpPr>
          <p:sp>
            <p:nvSpPr>
              <p:cNvPr id="9244" name="Line 25"/>
              <p:cNvSpPr>
                <a:spLocks noChangeShapeType="1"/>
              </p:cNvSpPr>
              <p:nvPr/>
            </p:nvSpPr>
            <p:spPr bwMode="auto">
              <a:xfrm flipV="1">
                <a:off x="2208" y="2640"/>
                <a:ext cx="480" cy="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5" name="Text Box 26"/>
              <p:cNvSpPr txBox="1">
                <a:spLocks noChangeArrowheads="1"/>
              </p:cNvSpPr>
              <p:nvPr/>
            </p:nvSpPr>
            <p:spPr bwMode="auto">
              <a:xfrm>
                <a:off x="1968" y="2688"/>
                <a:ext cx="240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00"/>
                    </a:solidFill>
                    <a:latin typeface="Times New Roman" pitchFamily="18" charset="0"/>
                  </a:rPr>
                  <a:t>E</a:t>
                </a:r>
              </a:p>
            </p:txBody>
          </p:sp>
        </p:grpSp>
        <p:sp>
          <p:nvSpPr>
            <p:cNvPr id="9235" name="Freeform 29"/>
            <p:cNvSpPr>
              <a:spLocks/>
            </p:cNvSpPr>
            <p:nvPr/>
          </p:nvSpPr>
          <p:spPr bwMode="auto">
            <a:xfrm>
              <a:off x="2592" y="2142"/>
              <a:ext cx="240" cy="162"/>
            </a:xfrm>
            <a:custGeom>
              <a:avLst/>
              <a:gdLst>
                <a:gd name="T0" fmla="*/ 6 w 558"/>
                <a:gd name="T1" fmla="*/ 0 h 402"/>
                <a:gd name="T2" fmla="*/ 23 w 558"/>
                <a:gd name="T3" fmla="*/ 60 h 402"/>
                <a:gd name="T4" fmla="*/ 74 w 558"/>
                <a:gd name="T5" fmla="*/ 114 h 402"/>
                <a:gd name="T6" fmla="*/ 91 w 558"/>
                <a:gd name="T7" fmla="*/ 130 h 402"/>
                <a:gd name="T8" fmla="*/ 124 w 558"/>
                <a:gd name="T9" fmla="*/ 162 h 402"/>
                <a:gd name="T10" fmla="*/ 148 w 558"/>
                <a:gd name="T11" fmla="*/ 159 h 402"/>
                <a:gd name="T12" fmla="*/ 175 w 558"/>
                <a:gd name="T13" fmla="*/ 137 h 402"/>
                <a:gd name="T14" fmla="*/ 209 w 558"/>
                <a:gd name="T15" fmla="*/ 108 h 402"/>
                <a:gd name="T16" fmla="*/ 240 w 558"/>
                <a:gd name="T17" fmla="*/ 95 h 4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8" h="402">
                  <a:moveTo>
                    <a:pt x="13" y="0"/>
                  </a:moveTo>
                  <a:cubicBezTo>
                    <a:pt x="18" y="67"/>
                    <a:pt x="0" y="116"/>
                    <a:pt x="53" y="149"/>
                  </a:cubicBezTo>
                  <a:cubicBezTo>
                    <a:pt x="87" y="201"/>
                    <a:pt x="118" y="249"/>
                    <a:pt x="171" y="284"/>
                  </a:cubicBezTo>
                  <a:cubicBezTo>
                    <a:pt x="219" y="354"/>
                    <a:pt x="152" y="262"/>
                    <a:pt x="211" y="323"/>
                  </a:cubicBezTo>
                  <a:cubicBezTo>
                    <a:pt x="238" y="351"/>
                    <a:pt x="251" y="389"/>
                    <a:pt x="289" y="402"/>
                  </a:cubicBezTo>
                  <a:cubicBezTo>
                    <a:pt x="308" y="399"/>
                    <a:pt x="327" y="399"/>
                    <a:pt x="345" y="394"/>
                  </a:cubicBezTo>
                  <a:cubicBezTo>
                    <a:pt x="370" y="386"/>
                    <a:pt x="386" y="354"/>
                    <a:pt x="408" y="339"/>
                  </a:cubicBezTo>
                  <a:cubicBezTo>
                    <a:pt x="427" y="310"/>
                    <a:pt x="455" y="279"/>
                    <a:pt x="487" y="268"/>
                  </a:cubicBezTo>
                  <a:cubicBezTo>
                    <a:pt x="512" y="241"/>
                    <a:pt x="522" y="236"/>
                    <a:pt x="558" y="236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Freeform 33"/>
            <p:cNvSpPr>
              <a:spLocks/>
            </p:cNvSpPr>
            <p:nvPr/>
          </p:nvSpPr>
          <p:spPr bwMode="auto">
            <a:xfrm>
              <a:off x="4608" y="2160"/>
              <a:ext cx="192" cy="139"/>
            </a:xfrm>
            <a:custGeom>
              <a:avLst/>
              <a:gdLst>
                <a:gd name="T0" fmla="*/ 0 w 481"/>
                <a:gd name="T1" fmla="*/ 0 h 380"/>
                <a:gd name="T2" fmla="*/ 3 w 481"/>
                <a:gd name="T3" fmla="*/ 46 h 380"/>
                <a:gd name="T4" fmla="*/ 44 w 481"/>
                <a:gd name="T5" fmla="*/ 90 h 380"/>
                <a:gd name="T6" fmla="*/ 69 w 481"/>
                <a:gd name="T7" fmla="*/ 136 h 380"/>
                <a:gd name="T8" fmla="*/ 117 w 481"/>
                <a:gd name="T9" fmla="*/ 130 h 380"/>
                <a:gd name="T10" fmla="*/ 123 w 481"/>
                <a:gd name="T11" fmla="*/ 121 h 380"/>
                <a:gd name="T12" fmla="*/ 132 w 481"/>
                <a:gd name="T13" fmla="*/ 119 h 380"/>
                <a:gd name="T14" fmla="*/ 151 w 481"/>
                <a:gd name="T15" fmla="*/ 104 h 380"/>
                <a:gd name="T16" fmla="*/ 192 w 481"/>
                <a:gd name="T17" fmla="*/ 95 h 3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1" h="380">
                  <a:moveTo>
                    <a:pt x="0" y="0"/>
                  </a:moveTo>
                  <a:cubicBezTo>
                    <a:pt x="3" y="42"/>
                    <a:pt x="2" y="85"/>
                    <a:pt x="8" y="127"/>
                  </a:cubicBezTo>
                  <a:cubicBezTo>
                    <a:pt x="10" y="140"/>
                    <a:pt x="90" y="225"/>
                    <a:pt x="110" y="245"/>
                  </a:cubicBezTo>
                  <a:cubicBezTo>
                    <a:pt x="116" y="300"/>
                    <a:pt x="116" y="351"/>
                    <a:pt x="173" y="371"/>
                  </a:cubicBezTo>
                  <a:cubicBezTo>
                    <a:pt x="213" y="368"/>
                    <a:pt x="261" y="380"/>
                    <a:pt x="292" y="355"/>
                  </a:cubicBezTo>
                  <a:cubicBezTo>
                    <a:pt x="299" y="349"/>
                    <a:pt x="300" y="338"/>
                    <a:pt x="307" y="332"/>
                  </a:cubicBezTo>
                  <a:cubicBezTo>
                    <a:pt x="314" y="327"/>
                    <a:pt x="323" y="328"/>
                    <a:pt x="331" y="324"/>
                  </a:cubicBezTo>
                  <a:cubicBezTo>
                    <a:pt x="391" y="294"/>
                    <a:pt x="317" y="324"/>
                    <a:pt x="378" y="284"/>
                  </a:cubicBezTo>
                  <a:cubicBezTo>
                    <a:pt x="407" y="265"/>
                    <a:pt x="447" y="261"/>
                    <a:pt x="481" y="261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37" name="Group 40"/>
            <p:cNvGrpSpPr>
              <a:grpSpLocks/>
            </p:cNvGrpSpPr>
            <p:nvPr/>
          </p:nvGrpSpPr>
          <p:grpSpPr bwMode="auto">
            <a:xfrm>
              <a:off x="4176" y="2304"/>
              <a:ext cx="432" cy="329"/>
              <a:chOff x="1968" y="2640"/>
              <a:chExt cx="720" cy="384"/>
            </a:xfrm>
          </p:grpSpPr>
          <p:sp>
            <p:nvSpPr>
              <p:cNvPr id="9242" name="Line 41"/>
              <p:cNvSpPr>
                <a:spLocks noChangeShapeType="1"/>
              </p:cNvSpPr>
              <p:nvPr/>
            </p:nvSpPr>
            <p:spPr bwMode="auto">
              <a:xfrm flipV="1">
                <a:off x="2208" y="2640"/>
                <a:ext cx="480" cy="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3" name="Text Box 42"/>
              <p:cNvSpPr txBox="1">
                <a:spLocks noChangeArrowheads="1"/>
              </p:cNvSpPr>
              <p:nvPr/>
            </p:nvSpPr>
            <p:spPr bwMode="auto">
              <a:xfrm>
                <a:off x="1968" y="2688"/>
                <a:ext cx="240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00"/>
                    </a:solidFill>
                    <a:latin typeface="Times New Roman" pitchFamily="18" charset="0"/>
                  </a:rPr>
                  <a:t>E</a:t>
                </a:r>
              </a:p>
            </p:txBody>
          </p:sp>
        </p:grpSp>
        <p:grpSp>
          <p:nvGrpSpPr>
            <p:cNvPr id="9238" name="Group 52"/>
            <p:cNvGrpSpPr>
              <a:grpSpLocks/>
            </p:cNvGrpSpPr>
            <p:nvPr/>
          </p:nvGrpSpPr>
          <p:grpSpPr bwMode="auto">
            <a:xfrm>
              <a:off x="2160" y="2311"/>
              <a:ext cx="432" cy="329"/>
              <a:chOff x="1968" y="2640"/>
              <a:chExt cx="720" cy="384"/>
            </a:xfrm>
          </p:grpSpPr>
          <p:sp>
            <p:nvSpPr>
              <p:cNvPr id="9240" name="Line 53"/>
              <p:cNvSpPr>
                <a:spLocks noChangeShapeType="1"/>
              </p:cNvSpPr>
              <p:nvPr/>
            </p:nvSpPr>
            <p:spPr bwMode="auto">
              <a:xfrm flipV="1">
                <a:off x="2208" y="2640"/>
                <a:ext cx="480" cy="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Text Box 54"/>
              <p:cNvSpPr txBox="1">
                <a:spLocks noChangeArrowheads="1"/>
              </p:cNvSpPr>
              <p:nvPr/>
            </p:nvSpPr>
            <p:spPr bwMode="auto">
              <a:xfrm>
                <a:off x="1968" y="2688"/>
                <a:ext cx="240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00"/>
                    </a:solidFill>
                    <a:latin typeface="Times New Roman" pitchFamily="18" charset="0"/>
                  </a:rPr>
                  <a:t>E</a:t>
                </a:r>
              </a:p>
            </p:txBody>
          </p:sp>
        </p:grpSp>
        <p:sp>
          <p:nvSpPr>
            <p:cNvPr id="9239" name="Text Box 55"/>
            <p:cNvSpPr txBox="1">
              <a:spLocks noChangeArrowheads="1"/>
            </p:cNvSpPr>
            <p:nvPr/>
          </p:nvSpPr>
          <p:spPr bwMode="auto">
            <a:xfrm>
              <a:off x="68" y="-58"/>
              <a:ext cx="5760" cy="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FF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0000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r-HR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  <a:p>
              <a:pPr eaLnBrk="1" hangingPunct="1"/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90%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accurate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prediction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of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MCI to AD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conversion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4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before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disease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onset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(NYU, 2003)</a:t>
              </a:r>
            </a:p>
            <a:p>
              <a:pPr eaLnBrk="1" hangingPunct="1"/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84%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accurate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prediction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of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HC to MCI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conversion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4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before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MCI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onset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(NYU, 2003)</a:t>
              </a:r>
            </a:p>
            <a:p>
              <a:pPr eaLnBrk="1" hangingPunct="1"/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76%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accurate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prediction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of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HC to MCI 7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before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MCI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onset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(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Mosconi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et al.,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Neurobiol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. </a:t>
              </a:r>
              <a:r>
                <a:rPr lang="hr-H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Aging</a:t>
              </a:r>
              <a:r>
                <a:rPr lang="hr-H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, 2007)</a:t>
              </a:r>
            </a:p>
            <a:p>
              <a:pPr eaLnBrk="1" hangingPunct="1"/>
              <a:endParaRPr lang="en-US" sz="16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14313" y="476672"/>
            <a:ext cx="72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1</a:t>
            </a:r>
            <a:r>
              <a:rPr lang="hr-HR" sz="2400" dirty="0" smtClean="0">
                <a:solidFill>
                  <a:srgbClr val="92D050"/>
                </a:solidFill>
              </a:rPr>
              <a:t>2</a:t>
            </a:r>
            <a:r>
              <a:rPr lang="hr-HR" sz="3600" dirty="0" smtClean="0">
                <a:solidFill>
                  <a:srgbClr val="00B0F0"/>
                </a:solidFill>
              </a:rPr>
              <a:t>3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128245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3c. </a:t>
            </a:r>
            <a:r>
              <a:rPr lang="en-US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Atro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phy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(MRI) 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hypometabolism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(FDG PET) 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HF </a:t>
            </a:r>
            <a:r>
              <a:rPr lang="hr-HR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hr-H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EC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51309"/>
            <a:ext cx="8784976" cy="4525963"/>
          </a:xfrm>
        </p:spPr>
        <p:txBody>
          <a:bodyPr>
            <a:normAutofit fontScale="85000" lnSpcReduction="1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Non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invasively</a:t>
            </a:r>
            <a:r>
              <a:rPr lang="hr-HR" dirty="0" smtClean="0"/>
              <a:t> </a:t>
            </a:r>
            <a:r>
              <a:rPr lang="hr-HR" dirty="0" err="1" smtClean="0"/>
              <a:t>measure</a:t>
            </a:r>
            <a:r>
              <a:rPr lang="hr-HR" dirty="0" smtClean="0"/>
              <a:t> </a:t>
            </a:r>
            <a:r>
              <a:rPr lang="hr-HR" dirty="0" err="1" smtClean="0"/>
              <a:t>brain</a:t>
            </a:r>
            <a:r>
              <a:rPr lang="hr-HR" dirty="0" smtClean="0"/>
              <a:t> </a:t>
            </a:r>
            <a:r>
              <a:rPr lang="hr-HR" dirty="0" err="1" smtClean="0"/>
              <a:t>activity</a:t>
            </a:r>
            <a:endParaRPr lang="hr-HR" dirty="0" smtClean="0"/>
          </a:p>
          <a:p>
            <a:r>
              <a:rPr lang="hr-HR" dirty="0" smtClean="0"/>
              <a:t>Most </a:t>
            </a:r>
            <a:r>
              <a:rPr lang="hr-HR" dirty="0" err="1" smtClean="0"/>
              <a:t>popular</a:t>
            </a:r>
            <a:r>
              <a:rPr lang="hr-HR" dirty="0" smtClean="0"/>
              <a:t> </a:t>
            </a:r>
            <a:r>
              <a:rPr lang="hr-HR" dirty="0" err="1" smtClean="0"/>
              <a:t>method</a:t>
            </a:r>
            <a:r>
              <a:rPr lang="hr-HR" dirty="0" smtClean="0"/>
              <a:t> </a:t>
            </a:r>
            <a:r>
              <a:rPr lang="hr-HR" dirty="0" err="1" smtClean="0"/>
              <a:t>observes</a:t>
            </a:r>
            <a:r>
              <a:rPr lang="hr-HR" dirty="0" smtClean="0"/>
              <a:t> neuron </a:t>
            </a:r>
            <a:r>
              <a:rPr lang="hr-HR" dirty="0" err="1" smtClean="0"/>
              <a:t>activity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indirectly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measuring</a:t>
            </a:r>
            <a:r>
              <a:rPr lang="hr-HR" dirty="0" smtClean="0"/>
              <a:t> </a:t>
            </a:r>
            <a:r>
              <a:rPr lang="hr-HR" dirty="0" err="1" smtClean="0"/>
              <a:t>vascular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hemodynamic</a:t>
            </a:r>
            <a:r>
              <a:rPr lang="hr-HR" dirty="0" smtClean="0"/>
              <a:t> </a:t>
            </a:r>
            <a:r>
              <a:rPr lang="hr-HR" dirty="0" err="1" smtClean="0"/>
              <a:t>signals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change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blod</a:t>
            </a:r>
            <a:r>
              <a:rPr lang="hr-HR" dirty="0" smtClean="0"/>
              <a:t> </a:t>
            </a:r>
            <a:r>
              <a:rPr lang="hr-HR" dirty="0" err="1" smtClean="0"/>
              <a:t>flow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oxygenation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(</a:t>
            </a:r>
            <a:r>
              <a:rPr lang="hr-HR" dirty="0" err="1" smtClean="0"/>
              <a:t>oxygenated</a:t>
            </a:r>
            <a:r>
              <a:rPr lang="hr-HR" dirty="0" smtClean="0"/>
              <a:t> </a:t>
            </a:r>
            <a:r>
              <a:rPr lang="hr-HR" dirty="0" err="1" smtClean="0"/>
              <a:t>vs</a:t>
            </a:r>
            <a:r>
              <a:rPr lang="hr-HR" dirty="0" smtClean="0"/>
              <a:t>. </a:t>
            </a:r>
            <a:r>
              <a:rPr lang="hr-HR" dirty="0" err="1"/>
              <a:t>d</a:t>
            </a:r>
            <a:r>
              <a:rPr lang="hr-HR" dirty="0" err="1" smtClean="0"/>
              <a:t>eoxygenated</a:t>
            </a:r>
            <a:r>
              <a:rPr lang="hr-HR" dirty="0" smtClean="0"/>
              <a:t> </a:t>
            </a:r>
            <a:r>
              <a:rPr lang="hr-HR" dirty="0" err="1" smtClean="0"/>
              <a:t>blood</a:t>
            </a:r>
            <a:r>
              <a:rPr lang="hr-HR" dirty="0" smtClean="0"/>
              <a:t>)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active</a:t>
            </a:r>
            <a:r>
              <a:rPr lang="hr-HR" dirty="0" smtClean="0"/>
              <a:t> </a:t>
            </a:r>
            <a:r>
              <a:rPr lang="hr-HR" dirty="0" err="1" smtClean="0"/>
              <a:t>brain</a:t>
            </a:r>
            <a:r>
              <a:rPr lang="hr-HR" dirty="0" smtClean="0"/>
              <a:t> </a:t>
            </a:r>
            <a:r>
              <a:rPr lang="hr-HR" dirty="0" err="1" smtClean="0"/>
              <a:t>areas</a:t>
            </a:r>
            <a:r>
              <a:rPr lang="hr-HR" dirty="0" smtClean="0"/>
              <a:t> is </a:t>
            </a:r>
            <a:r>
              <a:rPr lang="hr-HR" dirty="0" err="1" smtClean="0"/>
              <a:t>measured</a:t>
            </a:r>
            <a:r>
              <a:rPr lang="hr-HR" dirty="0" smtClean="0"/>
              <a:t> </a:t>
            </a:r>
            <a:r>
              <a:rPr lang="hr-HR" dirty="0" err="1" smtClean="0"/>
              <a:t>using</a:t>
            </a:r>
            <a:r>
              <a:rPr lang="hr-HR" dirty="0" smtClean="0"/>
              <a:t> MRI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primary</a:t>
            </a:r>
            <a:r>
              <a:rPr lang="hr-HR" dirty="0" smtClean="0"/>
              <a:t> </a:t>
            </a:r>
            <a:r>
              <a:rPr lang="hr-HR" dirty="0" err="1" smtClean="0"/>
              <a:t>form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fMRI</a:t>
            </a:r>
            <a:r>
              <a:rPr lang="hr-HR" dirty="0" smtClean="0"/>
              <a:t> </a:t>
            </a:r>
            <a:r>
              <a:rPr lang="hr-HR" dirty="0" err="1" smtClean="0"/>
              <a:t>uses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FFFF00"/>
                </a:solidFill>
              </a:rPr>
              <a:t>BOLD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(</a:t>
            </a:r>
            <a:r>
              <a:rPr lang="hr-HR" dirty="0" err="1" smtClean="0"/>
              <a:t>blood</a:t>
            </a:r>
            <a:r>
              <a:rPr lang="hr-HR" dirty="0" smtClean="0"/>
              <a:t> </a:t>
            </a:r>
            <a:r>
              <a:rPr lang="hr-HR" dirty="0" err="1" smtClean="0"/>
              <a:t>oxygenation</a:t>
            </a:r>
            <a:r>
              <a:rPr lang="hr-HR" dirty="0" smtClean="0"/>
              <a:t> </a:t>
            </a:r>
            <a:r>
              <a:rPr lang="hr-HR" dirty="0" err="1" smtClean="0"/>
              <a:t>level</a:t>
            </a:r>
            <a:r>
              <a:rPr lang="hr-HR" dirty="0" smtClean="0"/>
              <a:t> </a:t>
            </a:r>
            <a:r>
              <a:rPr lang="hr-HR" dirty="0" err="1" smtClean="0"/>
              <a:t>dependent</a:t>
            </a:r>
            <a:r>
              <a:rPr lang="hr-HR" dirty="0" smtClean="0"/>
              <a:t>) </a:t>
            </a:r>
            <a:r>
              <a:rPr lang="hr-HR" dirty="0" err="1" smtClean="0"/>
              <a:t>contrast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first</a:t>
            </a:r>
            <a:r>
              <a:rPr lang="hr-HR" dirty="0" smtClean="0"/>
              <a:t> </a:t>
            </a:r>
            <a:r>
              <a:rPr lang="hr-HR" dirty="0" err="1" smtClean="0"/>
              <a:t>used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C000"/>
                </a:solidFill>
              </a:rPr>
              <a:t>Seiji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Ogawa</a:t>
            </a:r>
            <a:r>
              <a:rPr lang="hr-HR" dirty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1990 at AT&amp;T Bell </a:t>
            </a:r>
            <a:r>
              <a:rPr lang="hr-HR" dirty="0" err="1" smtClean="0"/>
              <a:t>labs</a:t>
            </a:r>
            <a:r>
              <a:rPr lang="hr-HR" dirty="0" smtClean="0"/>
              <a:t>,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Murray </a:t>
            </a:r>
            <a:r>
              <a:rPr lang="hr-HR" dirty="0" err="1" smtClean="0"/>
              <a:t>Hill</a:t>
            </a:r>
            <a:r>
              <a:rPr lang="hr-HR" dirty="0" smtClean="0"/>
              <a:t>, NJ, USA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3a. </a:t>
            </a:r>
            <a:r>
              <a:rPr lang="hr-HR" dirty="0" err="1" smtClean="0">
                <a:solidFill>
                  <a:srgbClr val="FFFF00"/>
                </a:solidFill>
              </a:rPr>
              <a:t>Functional</a:t>
            </a:r>
            <a:r>
              <a:rPr lang="hr-HR" dirty="0" smtClean="0">
                <a:solidFill>
                  <a:srgbClr val="FFFF00"/>
                </a:solidFill>
              </a:rPr>
              <a:t> MRI (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0212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Ogawa</a:t>
            </a:r>
            <a:r>
              <a:rPr lang="hr-HR" dirty="0" smtClean="0">
                <a:solidFill>
                  <a:srgbClr val="FFC000"/>
                </a:solidFill>
              </a:rPr>
              <a:t> S. et al., </a:t>
            </a:r>
            <a:r>
              <a:rPr lang="hr-HR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magnetic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resonance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imaging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with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contrast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dependent</a:t>
            </a:r>
            <a:r>
              <a:rPr lang="hr-HR" dirty="0" smtClean="0">
                <a:solidFill>
                  <a:srgbClr val="FFC000"/>
                </a:solidFill>
              </a:rPr>
              <a:t> on </a:t>
            </a:r>
            <a:r>
              <a:rPr lang="hr-HR" dirty="0" err="1" smtClean="0">
                <a:solidFill>
                  <a:srgbClr val="FFC000"/>
                </a:solidFill>
              </a:rPr>
              <a:t>blood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err="1" smtClean="0">
                <a:solidFill>
                  <a:srgbClr val="FFC000"/>
                </a:solidFill>
              </a:rPr>
              <a:t>oxygenation</a:t>
            </a:r>
            <a:r>
              <a:rPr lang="hr-HR" dirty="0" smtClean="0">
                <a:solidFill>
                  <a:srgbClr val="FFC000"/>
                </a:solidFill>
              </a:rPr>
              <a:t>. </a:t>
            </a:r>
            <a:r>
              <a:rPr lang="hr-HR" i="1" dirty="0" smtClean="0">
                <a:solidFill>
                  <a:srgbClr val="FFC000"/>
                </a:solidFill>
              </a:rPr>
              <a:t>PNAS</a:t>
            </a:r>
            <a:r>
              <a:rPr lang="hr-HR" dirty="0" smtClean="0">
                <a:solidFill>
                  <a:srgbClr val="FFC000"/>
                </a:solidFill>
              </a:rPr>
              <a:t>, 1990, 87, 9868-9872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8032" y="1152128"/>
            <a:ext cx="8892480" cy="5733256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A</a:t>
            </a:r>
            <a:r>
              <a:rPr lang="en-US" dirty="0" smtClean="0"/>
              <a:t>n </a:t>
            </a:r>
            <a:r>
              <a:rPr lang="en-US" dirty="0"/>
              <a:t>experimental task </a:t>
            </a:r>
            <a:r>
              <a:rPr lang="en-US" dirty="0" smtClean="0"/>
              <a:t>of</a:t>
            </a:r>
            <a:r>
              <a:rPr lang="hr-HR" dirty="0" smtClean="0"/>
              <a:t> </a:t>
            </a:r>
            <a:r>
              <a:rPr lang="en-US" dirty="0" smtClean="0"/>
              <a:t>interest </a:t>
            </a:r>
            <a:r>
              <a:rPr lang="en-US" dirty="0"/>
              <a:t>is presented </a:t>
            </a:r>
            <a:r>
              <a:rPr lang="en-US" dirty="0">
                <a:solidFill>
                  <a:srgbClr val="FFFF00"/>
                </a:solidFill>
              </a:rPr>
              <a:t>alternately with a control task </a:t>
            </a:r>
            <a:r>
              <a:rPr lang="en-US" dirty="0"/>
              <a:t>and </a:t>
            </a:r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BOLD </a:t>
            </a:r>
            <a:r>
              <a:rPr lang="en-US" dirty="0"/>
              <a:t>signal during the experimental task is compared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BOLD signal during the control </a:t>
            </a:r>
            <a:r>
              <a:rPr lang="en-US" dirty="0" smtClean="0"/>
              <a:t>task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The difference</a:t>
            </a:r>
            <a:r>
              <a:rPr lang="hr-HR" dirty="0" smtClean="0"/>
              <a:t> </a:t>
            </a:r>
            <a:r>
              <a:rPr lang="en-US" dirty="0" smtClean="0"/>
              <a:t>between </a:t>
            </a:r>
            <a:r>
              <a:rPr lang="en-US" dirty="0"/>
              <a:t>baseline and task-related activation accounts </a:t>
            </a:r>
            <a:r>
              <a:rPr lang="en-US" dirty="0" smtClean="0"/>
              <a:t>for</a:t>
            </a:r>
            <a:r>
              <a:rPr lang="hr-HR" dirty="0" smtClean="0"/>
              <a:t> </a:t>
            </a:r>
            <a:r>
              <a:rPr lang="en-US" dirty="0" smtClean="0"/>
              <a:t>about </a:t>
            </a:r>
            <a:r>
              <a:rPr lang="en-US" dirty="0">
                <a:solidFill>
                  <a:srgbClr val="FFFF00"/>
                </a:solidFill>
              </a:rPr>
              <a:t>1–5%</a:t>
            </a:r>
            <a:r>
              <a:rPr lang="en-US" dirty="0"/>
              <a:t> of the total BOLD </a:t>
            </a:r>
            <a:r>
              <a:rPr lang="en-US" dirty="0" smtClean="0"/>
              <a:t>signal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Thus</a:t>
            </a:r>
            <a:r>
              <a:rPr lang="en-US" dirty="0"/>
              <a:t>, compared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ongoing </a:t>
            </a:r>
            <a:r>
              <a:rPr lang="en-US" dirty="0"/>
              <a:t>‘baseline’ brain activity, </a:t>
            </a:r>
            <a:r>
              <a:rPr lang="en-US" dirty="0">
                <a:solidFill>
                  <a:srgbClr val="FFFF00"/>
                </a:solidFill>
              </a:rPr>
              <a:t>only a small </a:t>
            </a:r>
            <a:r>
              <a:rPr lang="en-US" dirty="0" smtClean="0">
                <a:solidFill>
                  <a:srgbClr val="FFFF00"/>
                </a:solidFill>
              </a:rPr>
              <a:t>percentage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is </a:t>
            </a:r>
            <a:r>
              <a:rPr lang="en-US" dirty="0">
                <a:solidFill>
                  <a:srgbClr val="FFFF00"/>
                </a:solidFill>
              </a:rPr>
              <a:t>needed to respond to an external </a:t>
            </a:r>
            <a:r>
              <a:rPr lang="en-US" dirty="0" smtClean="0">
                <a:solidFill>
                  <a:srgbClr val="FFFF00"/>
                </a:solidFill>
              </a:rPr>
              <a:t>stimulus</a:t>
            </a:r>
            <a:endParaRPr lang="hr-H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hr-HR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of this vast amount of baseline activity </a:t>
            </a:r>
            <a:r>
              <a:rPr lang="en-US" dirty="0" smtClean="0">
                <a:solidFill>
                  <a:srgbClr val="FFFF00"/>
                </a:solidFill>
              </a:rPr>
              <a:t>remain</a:t>
            </a:r>
            <a:r>
              <a:rPr lang="hr-HR" dirty="0" err="1" smtClean="0">
                <a:solidFill>
                  <a:srgbClr val="FFFF00"/>
                </a:solidFill>
              </a:rPr>
              <a:t>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unclear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Task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related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72608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F</a:t>
            </a:r>
            <a:r>
              <a:rPr lang="en-US" dirty="0" err="1" smtClean="0"/>
              <a:t>ocuses</a:t>
            </a:r>
            <a:r>
              <a:rPr lang="en-US" dirty="0" smtClean="0"/>
              <a:t> on</a:t>
            </a:r>
            <a:r>
              <a:rPr lang="hr-HR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spontaneous</a:t>
            </a:r>
            <a:r>
              <a:rPr lang="en-US" dirty="0"/>
              <a:t>, rather than task-induced, fluctuations in </a:t>
            </a:r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blood </a:t>
            </a:r>
            <a:r>
              <a:rPr lang="en-US" dirty="0"/>
              <a:t>oxygenation level-dependent (BOLD) </a:t>
            </a:r>
            <a:r>
              <a:rPr lang="en-US" dirty="0" smtClean="0"/>
              <a:t>signal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/>
              <a:t>In the first resting-state fMRI </a:t>
            </a:r>
            <a:r>
              <a:rPr lang="en-US" dirty="0" smtClean="0"/>
              <a:t>study</a:t>
            </a:r>
            <a:r>
              <a:rPr lang="hr-HR" dirty="0" smtClean="0"/>
              <a:t>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FFC000"/>
                </a:solidFill>
              </a:rPr>
              <a:t>Biswal</a:t>
            </a:r>
            <a:r>
              <a:rPr lang="hr-HR" dirty="0" smtClean="0">
                <a:solidFill>
                  <a:srgbClr val="FFC000"/>
                </a:solidFill>
              </a:rPr>
              <a:t>, </a:t>
            </a:r>
            <a:r>
              <a:rPr lang="hr-HR" i="1" dirty="0" err="1" smtClean="0">
                <a:solidFill>
                  <a:srgbClr val="FFC000"/>
                </a:solidFill>
              </a:rPr>
              <a:t>Magn</a:t>
            </a:r>
            <a:r>
              <a:rPr lang="hr-HR" i="1" dirty="0" smtClean="0">
                <a:solidFill>
                  <a:srgbClr val="FFC000"/>
                </a:solidFill>
              </a:rPr>
              <a:t>. </a:t>
            </a:r>
            <a:r>
              <a:rPr lang="hr-HR" i="1" dirty="0" err="1" smtClean="0">
                <a:solidFill>
                  <a:srgbClr val="FFC000"/>
                </a:solidFill>
              </a:rPr>
              <a:t>Reson</a:t>
            </a:r>
            <a:r>
              <a:rPr lang="hr-HR" i="1" dirty="0" smtClean="0">
                <a:solidFill>
                  <a:srgbClr val="FFC000"/>
                </a:solidFill>
              </a:rPr>
              <a:t>. Med.</a:t>
            </a:r>
            <a:r>
              <a:rPr lang="hr-HR" dirty="0" smtClean="0">
                <a:solidFill>
                  <a:srgbClr val="FFC000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1995</a:t>
            </a:r>
            <a:r>
              <a:rPr lang="en-US" dirty="0"/>
              <a:t>), the time course of </a:t>
            </a:r>
            <a:r>
              <a:rPr lang="en-US" dirty="0">
                <a:solidFill>
                  <a:srgbClr val="FFFF00"/>
                </a:solidFill>
              </a:rPr>
              <a:t>a seed </a:t>
            </a:r>
            <a:r>
              <a:rPr lang="en-US" dirty="0" smtClean="0">
                <a:solidFill>
                  <a:srgbClr val="FFFF00"/>
                </a:solidFill>
              </a:rPr>
              <a:t>region-of-interest</a:t>
            </a:r>
            <a:r>
              <a:rPr lang="hr-HR" dirty="0" smtClean="0"/>
              <a:t> </a:t>
            </a:r>
            <a:r>
              <a:rPr lang="en-US" dirty="0" smtClean="0"/>
              <a:t>(ROI</a:t>
            </a:r>
            <a:r>
              <a:rPr lang="en-US" dirty="0"/>
              <a:t>) in the left motor cortex was correlated with the </a:t>
            </a:r>
            <a:r>
              <a:rPr lang="en-US" dirty="0" smtClean="0"/>
              <a:t>time</a:t>
            </a:r>
            <a:r>
              <a:rPr lang="hr-HR" dirty="0" smtClean="0"/>
              <a:t> </a:t>
            </a:r>
            <a:r>
              <a:rPr lang="en-US" dirty="0" smtClean="0"/>
              <a:t>course </a:t>
            </a:r>
            <a:r>
              <a:rPr lang="en-US" dirty="0"/>
              <a:t>of all other brain </a:t>
            </a:r>
            <a:r>
              <a:rPr lang="en-US" dirty="0" smtClean="0"/>
              <a:t>voxels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/>
              <a:t>The resulting map </a:t>
            </a:r>
            <a:r>
              <a:rPr lang="en-US" dirty="0" smtClean="0"/>
              <a:t>demonstrated</a:t>
            </a:r>
            <a:r>
              <a:rPr lang="hr-HR" dirty="0" smtClean="0"/>
              <a:t> </a:t>
            </a:r>
            <a:r>
              <a:rPr lang="en-US" dirty="0" smtClean="0"/>
              <a:t>functional </a:t>
            </a:r>
            <a:r>
              <a:rPr lang="en-US" dirty="0"/>
              <a:t>connectivity between the left and </a:t>
            </a:r>
            <a:r>
              <a:rPr lang="en-US" dirty="0" smtClean="0"/>
              <a:t>right</a:t>
            </a:r>
            <a:r>
              <a:rPr lang="hr-HR" dirty="0" smtClean="0"/>
              <a:t> </a:t>
            </a:r>
            <a:r>
              <a:rPr lang="en-US" dirty="0" smtClean="0"/>
              <a:t>motor </a:t>
            </a:r>
            <a:r>
              <a:rPr lang="en-US" dirty="0"/>
              <a:t>cortex </a:t>
            </a:r>
            <a:r>
              <a:rPr lang="en-US" dirty="0">
                <a:solidFill>
                  <a:srgbClr val="FFFF00"/>
                </a:solidFill>
              </a:rPr>
              <a:t>even in the absence</a:t>
            </a:r>
            <a:r>
              <a:rPr lang="en-US" dirty="0"/>
              <a:t> of a </a:t>
            </a:r>
            <a:r>
              <a:rPr lang="en-US" dirty="0" smtClean="0"/>
              <a:t>task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smtClean="0"/>
              <a:t>fMRI </a:t>
            </a:r>
            <a:r>
              <a:rPr lang="en-US" dirty="0"/>
              <a:t>has since been used </a:t>
            </a:r>
            <a:r>
              <a:rPr lang="en-US" dirty="0" smtClean="0"/>
              <a:t>to</a:t>
            </a:r>
            <a:r>
              <a:rPr lang="hr-HR" dirty="0" smtClean="0"/>
              <a:t> </a:t>
            </a:r>
            <a:r>
              <a:rPr lang="en-US" dirty="0" smtClean="0"/>
              <a:t>demonstrate </a:t>
            </a:r>
            <a:r>
              <a:rPr lang="en-US" dirty="0"/>
              <a:t>that the brain is segregated into a </a:t>
            </a:r>
            <a:r>
              <a:rPr lang="en-US" dirty="0" smtClean="0"/>
              <a:t>wide</a:t>
            </a:r>
            <a:r>
              <a:rPr lang="hr-HR" dirty="0" smtClean="0"/>
              <a:t> </a:t>
            </a:r>
            <a:r>
              <a:rPr lang="en-US" dirty="0" smtClean="0"/>
              <a:t>array </a:t>
            </a:r>
            <a:r>
              <a:rPr lang="en-US" dirty="0"/>
              <a:t>of </a:t>
            </a:r>
            <a:r>
              <a:rPr lang="en-US" dirty="0">
                <a:solidFill>
                  <a:srgbClr val="FFFF00"/>
                </a:solidFill>
              </a:rPr>
              <a:t>15 or more functional networks </a:t>
            </a:r>
            <a:r>
              <a:rPr lang="en-US" dirty="0" smtClean="0"/>
              <a:t>mediating</a:t>
            </a:r>
            <a:r>
              <a:rPr lang="hr-H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host of sensory, motor, cognitive, and </a:t>
            </a:r>
            <a:r>
              <a:rPr lang="en-US" dirty="0" smtClean="0"/>
              <a:t>affective</a:t>
            </a:r>
            <a:r>
              <a:rPr lang="hr-HR" dirty="0" smtClean="0"/>
              <a:t> </a:t>
            </a:r>
            <a:r>
              <a:rPr lang="hr-HR" dirty="0" err="1" smtClean="0"/>
              <a:t>functions</a:t>
            </a:r>
            <a:r>
              <a:rPr lang="hr-HR" dirty="0" smtClean="0"/>
              <a:t> (</a:t>
            </a:r>
            <a:r>
              <a:rPr lang="hr-HR" dirty="0" smtClean="0">
                <a:solidFill>
                  <a:srgbClr val="FFC000"/>
                </a:solidFill>
              </a:rPr>
              <a:t>Smith et al., </a:t>
            </a:r>
            <a:r>
              <a:rPr lang="hr-HR" i="1" dirty="0" smtClean="0">
                <a:solidFill>
                  <a:srgbClr val="FFC000"/>
                </a:solidFill>
              </a:rPr>
              <a:t>PNAS</a:t>
            </a:r>
            <a:r>
              <a:rPr lang="hr-HR" dirty="0" smtClean="0">
                <a:solidFill>
                  <a:srgbClr val="FFC000"/>
                </a:solidFill>
              </a:rPr>
              <a:t>, 2009</a:t>
            </a:r>
            <a:r>
              <a:rPr lang="hr-HR" dirty="0" smtClean="0"/>
              <a:t>)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8112"/>
            <a:ext cx="5148064" cy="5949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 smtClean="0"/>
              <a:t>Limitations</a:t>
            </a:r>
            <a:r>
              <a:rPr lang="hr-HR" sz="2000" dirty="0" smtClean="0"/>
              <a:t>:</a:t>
            </a:r>
            <a:r>
              <a:rPr lang="en-US" sz="2000" dirty="0" smtClean="0"/>
              <a:t> the</a:t>
            </a:r>
            <a:r>
              <a:rPr lang="hr-HR" sz="2000" dirty="0" smtClean="0"/>
              <a:t> </a:t>
            </a:r>
            <a:r>
              <a:rPr lang="en-US" sz="2000" dirty="0" smtClean="0"/>
              <a:t>seed </a:t>
            </a:r>
            <a:r>
              <a:rPr lang="en-US" sz="2000" dirty="0"/>
              <a:t>ROI must be selected by the </a:t>
            </a:r>
            <a:r>
              <a:rPr lang="en-US" sz="2000" dirty="0" smtClean="0"/>
              <a:t>investigator</a:t>
            </a:r>
            <a:r>
              <a:rPr lang="hr-HR" sz="2000" dirty="0" smtClean="0"/>
              <a:t>; </a:t>
            </a:r>
            <a:r>
              <a:rPr lang="en-US" sz="2000" dirty="0" smtClean="0"/>
              <a:t>a</a:t>
            </a:r>
            <a:r>
              <a:rPr lang="hr-HR" sz="2000" dirty="0" smtClean="0"/>
              <a:t> </a:t>
            </a:r>
            <a:r>
              <a:rPr lang="en-US" sz="2000" dirty="0" smtClean="0"/>
              <a:t>preprocessing </a:t>
            </a:r>
            <a:r>
              <a:rPr lang="en-US" sz="2000" dirty="0"/>
              <a:t>step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regressing</a:t>
            </a:r>
            <a:r>
              <a:rPr lang="hr-HR" sz="2000" dirty="0" smtClean="0"/>
              <a:t> </a:t>
            </a:r>
            <a:r>
              <a:rPr lang="hr-HR" sz="2000" dirty="0" err="1" smtClean="0"/>
              <a:t>the</a:t>
            </a:r>
            <a:r>
              <a:rPr lang="hr-HR" sz="2000" dirty="0" smtClean="0"/>
              <a:t> global signal</a:t>
            </a:r>
            <a:r>
              <a:rPr lang="en-US" sz="2000" dirty="0" smtClean="0"/>
              <a:t> </a:t>
            </a:r>
            <a:r>
              <a:rPr lang="en-US" sz="2000" dirty="0"/>
              <a:t>can induce </a:t>
            </a:r>
            <a:r>
              <a:rPr lang="en-US" sz="2000" dirty="0">
                <a:solidFill>
                  <a:srgbClr val="FFFF00"/>
                </a:solidFill>
              </a:rPr>
              <a:t>false </a:t>
            </a:r>
            <a:r>
              <a:rPr lang="en-US" sz="2000" dirty="0" smtClean="0">
                <a:solidFill>
                  <a:srgbClr val="FFFF00"/>
                </a:solidFill>
              </a:rPr>
              <a:t>negative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correlations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between </a:t>
            </a:r>
            <a:r>
              <a:rPr lang="en-US" sz="2000" dirty="0"/>
              <a:t>brain regions (</a:t>
            </a:r>
            <a:r>
              <a:rPr lang="en-US" sz="2000" dirty="0" smtClean="0">
                <a:solidFill>
                  <a:srgbClr val="FFC000"/>
                </a:solidFill>
              </a:rPr>
              <a:t>Murphy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</a:t>
            </a:r>
            <a:r>
              <a:rPr lang="hr-HR" sz="2000" i="1" dirty="0" err="1" smtClean="0">
                <a:solidFill>
                  <a:srgbClr val="FFC000"/>
                </a:solidFill>
              </a:rPr>
              <a:t>NeuroImage</a:t>
            </a:r>
            <a:r>
              <a:rPr lang="hr-HR" sz="2000" dirty="0" smtClean="0">
                <a:solidFill>
                  <a:srgbClr val="FFC000"/>
                </a:solidFill>
              </a:rPr>
              <a:t>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2009</a:t>
            </a:r>
            <a:r>
              <a:rPr lang="en-US" sz="2000" dirty="0" smtClean="0"/>
              <a:t>)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en-US" sz="2000" dirty="0" smtClean="0"/>
              <a:t>To avoid</a:t>
            </a:r>
            <a:r>
              <a:rPr lang="hr-HR" sz="2000" dirty="0" smtClean="0"/>
              <a:t> </a:t>
            </a:r>
            <a:r>
              <a:rPr lang="en-US" sz="2000" dirty="0" smtClean="0"/>
              <a:t>these issues</a:t>
            </a:r>
            <a:r>
              <a:rPr lang="hr-HR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independent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component </a:t>
            </a:r>
            <a:r>
              <a:rPr lang="en-US" sz="2000" dirty="0">
                <a:solidFill>
                  <a:srgbClr val="FFFF00"/>
                </a:solidFill>
              </a:rPr>
              <a:t>analysis (ICA) </a:t>
            </a:r>
            <a:r>
              <a:rPr lang="en-US" sz="2000" dirty="0" smtClean="0"/>
              <a:t>decomposes</a:t>
            </a:r>
            <a:r>
              <a:rPr lang="hr-HR" sz="2000" dirty="0" smtClean="0"/>
              <a:t> (</a:t>
            </a:r>
            <a:r>
              <a:rPr lang="hr-HR" sz="2000" dirty="0" err="1" smtClean="0"/>
              <a:t>separates</a:t>
            </a:r>
            <a:r>
              <a:rPr lang="hr-HR" sz="2000" dirty="0" smtClean="0"/>
              <a:t>)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4-dim</a:t>
            </a:r>
            <a:r>
              <a:rPr lang="hr-H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(brain </a:t>
            </a:r>
            <a:r>
              <a:rPr lang="en-US" sz="2000" dirty="0" smtClean="0"/>
              <a:t>volume</a:t>
            </a:r>
            <a:r>
              <a:rPr lang="hr-HR" sz="2000" dirty="0" smtClean="0"/>
              <a:t> </a:t>
            </a:r>
            <a:r>
              <a:rPr lang="en-US" sz="2000" dirty="0" smtClean="0"/>
              <a:t>over </a:t>
            </a:r>
            <a:r>
              <a:rPr lang="en-US" sz="2000" dirty="0"/>
              <a:t>time) BOLD signal into a set of spatially </a:t>
            </a:r>
            <a:r>
              <a:rPr lang="en-US" sz="2000" dirty="0" smtClean="0"/>
              <a:t>distinct</a:t>
            </a:r>
            <a:r>
              <a:rPr lang="hr-HR" sz="2000" dirty="0" smtClean="0"/>
              <a:t> </a:t>
            </a:r>
            <a:r>
              <a:rPr lang="en-US" sz="2000" dirty="0" smtClean="0"/>
              <a:t>maps </a:t>
            </a:r>
            <a:r>
              <a:rPr lang="en-US" sz="2000" dirty="0"/>
              <a:t>and their associated time </a:t>
            </a:r>
            <a:r>
              <a:rPr lang="en-US" sz="2000" dirty="0" smtClean="0"/>
              <a:t>courses</a:t>
            </a:r>
            <a:r>
              <a:rPr lang="hr-HR" sz="2000" dirty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C000"/>
                </a:solidFill>
              </a:rPr>
              <a:t>Beckmann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</a:t>
            </a:r>
            <a:r>
              <a:rPr lang="en-US" sz="2000" i="1" dirty="0" err="1" smtClean="0">
                <a:solidFill>
                  <a:srgbClr val="FFC000"/>
                </a:solidFill>
              </a:rPr>
              <a:t>Philos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en-US" sz="2000" i="1" dirty="0" smtClean="0">
                <a:solidFill>
                  <a:srgbClr val="FFC000"/>
                </a:solidFill>
              </a:rPr>
              <a:t> Trans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>
                <a:solidFill>
                  <a:srgbClr val="FFC000"/>
                </a:solidFill>
              </a:rPr>
              <a:t>R </a:t>
            </a:r>
            <a:r>
              <a:rPr lang="en-US" sz="2000" i="1" dirty="0" err="1" smtClean="0">
                <a:solidFill>
                  <a:srgbClr val="FFC000"/>
                </a:solidFill>
              </a:rPr>
              <a:t>Soc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Lond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en-US" sz="2000" i="1" dirty="0" smtClean="0">
                <a:solidFill>
                  <a:srgbClr val="FFC000"/>
                </a:solidFill>
              </a:rPr>
              <a:t> B</a:t>
            </a:r>
            <a:r>
              <a:rPr lang="hr-HR" sz="2000" dirty="0" smtClean="0">
                <a:solidFill>
                  <a:srgbClr val="FFC000"/>
                </a:solidFill>
              </a:rPr>
              <a:t>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2005</a:t>
            </a:r>
            <a:r>
              <a:rPr lang="en-US" sz="2000" dirty="0" smtClean="0"/>
              <a:t>).</a:t>
            </a:r>
            <a:endParaRPr lang="en-US" sz="2000" dirty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dirty="0"/>
              <a:t>general limitation to resting-state fMRI is that it is </a:t>
            </a:r>
            <a:r>
              <a:rPr lang="en-US" sz="2000" dirty="0" smtClean="0">
                <a:solidFill>
                  <a:srgbClr val="FFFF00"/>
                </a:solidFill>
              </a:rPr>
              <a:t>very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difficult </a:t>
            </a:r>
            <a:r>
              <a:rPr lang="en-US" sz="2000" dirty="0">
                <a:solidFill>
                  <a:srgbClr val="FFFF00"/>
                </a:solidFill>
              </a:rPr>
              <a:t>to separate physiological noise, induced by </a:t>
            </a:r>
            <a:r>
              <a:rPr lang="en-US" sz="2000" dirty="0" smtClean="0">
                <a:solidFill>
                  <a:srgbClr val="FFFF00"/>
                </a:solidFill>
              </a:rPr>
              <a:t>the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cardiac </a:t>
            </a:r>
            <a:r>
              <a:rPr lang="en-US" sz="2000" dirty="0">
                <a:solidFill>
                  <a:srgbClr val="FFFF00"/>
                </a:solidFill>
              </a:rPr>
              <a:t>pulse and respiration</a:t>
            </a:r>
            <a:r>
              <a:rPr lang="en-US" sz="2000" dirty="0"/>
              <a:t>, from the BOLD </a:t>
            </a:r>
            <a:r>
              <a:rPr lang="en-US" sz="2000" dirty="0" smtClean="0"/>
              <a:t>signal (</a:t>
            </a:r>
            <a:r>
              <a:rPr lang="en-US" sz="2000" dirty="0" err="1" smtClean="0">
                <a:solidFill>
                  <a:srgbClr val="FFC000"/>
                </a:solidFill>
              </a:rPr>
              <a:t>Birn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et al</a:t>
            </a:r>
            <a:r>
              <a:rPr lang="en-US" sz="2000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</a:t>
            </a:r>
            <a:r>
              <a:rPr lang="hr-HR" sz="2000" i="1" dirty="0" smtClean="0">
                <a:solidFill>
                  <a:srgbClr val="FFC000"/>
                </a:solidFill>
              </a:rPr>
              <a:t>Hum. </a:t>
            </a:r>
            <a:r>
              <a:rPr lang="hr-HR" sz="2000" i="1" dirty="0" err="1" smtClean="0">
                <a:solidFill>
                  <a:srgbClr val="FFC000"/>
                </a:solidFill>
              </a:rPr>
              <a:t>Brain</a:t>
            </a:r>
            <a:r>
              <a:rPr lang="hr-HR" sz="2000" i="1" dirty="0" smtClean="0">
                <a:solidFill>
                  <a:srgbClr val="FFC000"/>
                </a:solidFill>
              </a:rPr>
              <a:t> </a:t>
            </a:r>
            <a:r>
              <a:rPr lang="hr-HR" sz="2000" i="1" dirty="0" err="1" smtClean="0">
                <a:solidFill>
                  <a:srgbClr val="FFC000"/>
                </a:solidFill>
              </a:rPr>
              <a:t>Mapp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2008</a:t>
            </a:r>
            <a:r>
              <a:rPr lang="en-US" sz="2000" dirty="0"/>
              <a:t>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63" y="1790124"/>
            <a:ext cx="3936484" cy="480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7913" y="1916832"/>
            <a:ext cx="930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Task</a:t>
            </a:r>
            <a:r>
              <a:rPr lang="hr-HR" sz="1200" dirty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4941168"/>
            <a:ext cx="153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Vasomotor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oscillation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3933056"/>
            <a:ext cx="126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Breathing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0169" y="2708920"/>
            <a:ext cx="134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Heart</a:t>
            </a:r>
            <a:r>
              <a:rPr lang="hr-HR" sz="1200" dirty="0" smtClean="0">
                <a:solidFill>
                  <a:schemeClr val="bg1"/>
                </a:solidFill>
              </a:rPr>
              <a:t>-</a:t>
            </a:r>
            <a:r>
              <a:rPr lang="hr-HR" sz="1200" dirty="0" err="1" smtClean="0">
                <a:solidFill>
                  <a:schemeClr val="bg1"/>
                </a:solidFill>
              </a:rPr>
              <a:t>beat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5703639"/>
            <a:ext cx="115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>
                <a:solidFill>
                  <a:schemeClr val="bg1"/>
                </a:solidFill>
              </a:rPr>
              <a:t>Motion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related</a:t>
            </a:r>
            <a:endParaRPr lang="hr-HR" sz="1200" dirty="0" smtClean="0">
              <a:solidFill>
                <a:schemeClr val="bg1"/>
              </a:solidFill>
            </a:endParaRPr>
          </a:p>
          <a:p>
            <a:r>
              <a:rPr lang="hr-HR" sz="1200" dirty="0" smtClean="0">
                <a:solidFill>
                  <a:schemeClr val="bg1"/>
                </a:solidFill>
              </a:rPr>
              <a:t>„</a:t>
            </a:r>
            <a:r>
              <a:rPr lang="hr-HR" sz="1200" dirty="0" err="1" smtClean="0">
                <a:solidFill>
                  <a:schemeClr val="bg1"/>
                </a:solidFill>
              </a:rPr>
              <a:t>white</a:t>
            </a:r>
            <a:r>
              <a:rPr lang="hr-HR" sz="1200" dirty="0" smtClean="0">
                <a:solidFill>
                  <a:schemeClr val="bg1"/>
                </a:solidFill>
              </a:rPr>
              <a:t> </a:t>
            </a:r>
            <a:r>
              <a:rPr lang="hr-HR" sz="1200" dirty="0" err="1" smtClean="0">
                <a:solidFill>
                  <a:schemeClr val="bg1"/>
                </a:solidFill>
              </a:rPr>
              <a:t>noise</a:t>
            </a:r>
            <a:r>
              <a:rPr lang="hr-HR" sz="1200" dirty="0" smtClean="0">
                <a:solidFill>
                  <a:schemeClr val="bg1"/>
                </a:solidFill>
              </a:rPr>
              <a:t>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4527" y="1052736"/>
            <a:ext cx="378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ICA </a:t>
            </a:r>
            <a:r>
              <a:rPr lang="hr-HR" dirty="0" err="1" smtClean="0"/>
              <a:t>separates</a:t>
            </a:r>
            <a:r>
              <a:rPr lang="hr-HR" dirty="0" smtClean="0"/>
              <a:t> </a:t>
            </a:r>
            <a:r>
              <a:rPr lang="hr-HR" dirty="0" err="1" smtClean="0"/>
              <a:t>linearly</a:t>
            </a:r>
            <a:r>
              <a:rPr lang="hr-HR" dirty="0" smtClean="0"/>
              <a:t> </a:t>
            </a:r>
            <a:r>
              <a:rPr lang="hr-HR" dirty="0" err="1" smtClean="0"/>
              <a:t>mixed</a:t>
            </a:r>
            <a:r>
              <a:rPr lang="hr-HR" dirty="0" smtClean="0"/>
              <a:t> </a:t>
            </a:r>
            <a:r>
              <a:rPr lang="hr-HR" dirty="0" err="1" smtClean="0"/>
              <a:t>sources</a:t>
            </a:r>
            <a:r>
              <a:rPr lang="hr-HR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ICA </a:t>
            </a:r>
            <a:r>
              <a:rPr lang="hr-HR" dirty="0" err="1" smtClean="0">
                <a:solidFill>
                  <a:srgbClr val="FFFF00"/>
                </a:solidFill>
              </a:rPr>
              <a:t>principle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70" y="734382"/>
            <a:ext cx="2458958" cy="193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72846"/>
            <a:ext cx="2736304" cy="1068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73754"/>
            <a:ext cx="254508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4566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2 </a:t>
            </a:r>
            <a:r>
              <a:rPr lang="hr-HR" dirty="0" err="1" smtClean="0"/>
              <a:t>independent</a:t>
            </a:r>
            <a:r>
              <a:rPr lang="hr-HR" dirty="0" smtClean="0"/>
              <a:t> </a:t>
            </a:r>
            <a:r>
              <a:rPr lang="hr-HR" dirty="0" err="1" smtClean="0"/>
              <a:t>sources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111666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19087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9712" y="3852966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Linear</a:t>
            </a:r>
            <a:r>
              <a:rPr lang="hr-HR" dirty="0" smtClean="0"/>
              <a:t> </a:t>
            </a:r>
            <a:r>
              <a:rPr lang="hr-HR" dirty="0" err="1" smtClean="0"/>
              <a:t>mix</a:t>
            </a:r>
            <a:r>
              <a:rPr lang="hr-HR" dirty="0" smtClean="0"/>
              <a:t>: A-2B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62160" y="385296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Linear</a:t>
            </a:r>
            <a:r>
              <a:rPr lang="hr-HR" dirty="0" smtClean="0"/>
              <a:t> </a:t>
            </a:r>
            <a:r>
              <a:rPr lang="hr-HR" dirty="0" err="1" smtClean="0"/>
              <a:t>mix</a:t>
            </a:r>
            <a:r>
              <a:rPr lang="hr-HR" dirty="0" smtClean="0"/>
              <a:t>: 1.73*A+3.41*B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2504045">
            <a:off x="2959303" y="4277294"/>
            <a:ext cx="504056" cy="49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959448">
            <a:off x="5582960" y="4246198"/>
            <a:ext cx="467297" cy="49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05745"/>
            <a:ext cx="2458958" cy="19356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1427" y="4283804"/>
            <a:ext cx="18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 ICA </a:t>
            </a:r>
            <a:r>
              <a:rPr lang="hr-HR" dirty="0" err="1" smtClean="0">
                <a:solidFill>
                  <a:srgbClr val="FFFF00"/>
                </a:solidFill>
              </a:rPr>
              <a:t>algorithm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Biomarker</a:t>
            </a:r>
            <a:r>
              <a:rPr lang="hr-HR" dirty="0" smtClean="0">
                <a:solidFill>
                  <a:srgbClr val="FFFF00"/>
                </a:solidFill>
              </a:rPr>
              <a:t>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0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 smtClean="0"/>
              <a:t>any</a:t>
            </a:r>
            <a:r>
              <a:rPr lang="hr-HR" dirty="0" smtClean="0"/>
              <a:t> </a:t>
            </a:r>
            <a:r>
              <a:rPr lang="en-US" dirty="0" smtClean="0"/>
              <a:t>biological </a:t>
            </a:r>
            <a:r>
              <a:rPr lang="en-US" dirty="0"/>
              <a:t>characteristics that can be objectively </a:t>
            </a:r>
            <a:r>
              <a:rPr lang="en-US" dirty="0" smtClean="0"/>
              <a:t>measured</a:t>
            </a:r>
            <a:r>
              <a:rPr lang="hr-H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evaluated as an indicator of normal </a:t>
            </a:r>
            <a:r>
              <a:rPr lang="en-US" dirty="0" smtClean="0"/>
              <a:t>biological</a:t>
            </a:r>
            <a:r>
              <a:rPr lang="hr-HR" dirty="0" smtClean="0"/>
              <a:t> </a:t>
            </a:r>
            <a:r>
              <a:rPr lang="hr-HR" dirty="0" err="1" smtClean="0"/>
              <a:t>processes</a:t>
            </a:r>
            <a:r>
              <a:rPr lang="hr-HR" dirty="0"/>
              <a:t>, </a:t>
            </a:r>
            <a:r>
              <a:rPr lang="hr-HR" dirty="0" err="1"/>
              <a:t>pathogenic</a:t>
            </a:r>
            <a:r>
              <a:rPr lang="hr-HR" dirty="0"/>
              <a:t> </a:t>
            </a:r>
            <a:r>
              <a:rPr lang="hr-HR" dirty="0" err="1"/>
              <a:t>processes</a:t>
            </a:r>
            <a:r>
              <a:rPr lang="hr-HR" dirty="0"/>
              <a:t>, or </a:t>
            </a:r>
            <a:r>
              <a:rPr lang="hr-HR" dirty="0" err="1"/>
              <a:t>pharmacological</a:t>
            </a:r>
            <a:r>
              <a:rPr lang="hr-HR" dirty="0"/>
              <a:t> </a:t>
            </a:r>
            <a:r>
              <a:rPr lang="hr-HR" dirty="0" err="1" smtClean="0"/>
              <a:t>responses</a:t>
            </a:r>
            <a:r>
              <a:rPr lang="hr-HR" dirty="0" smtClean="0"/>
              <a:t> to </a:t>
            </a:r>
            <a:r>
              <a:rPr lang="hr-HR" dirty="0"/>
              <a:t>a </a:t>
            </a:r>
            <a:r>
              <a:rPr lang="hr-HR" dirty="0" err="1"/>
              <a:t>therapeutic</a:t>
            </a:r>
            <a:r>
              <a:rPr lang="hr-HR" dirty="0"/>
              <a:t> </a:t>
            </a:r>
            <a:r>
              <a:rPr lang="hr-HR" dirty="0" err="1" smtClean="0"/>
              <a:t>intervention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6525344"/>
            <a:ext cx="720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Naylor S. Biomarkers: current perspectives and future </a:t>
            </a:r>
            <a:r>
              <a:rPr lang="en-US" sz="1200" dirty="0" smtClean="0">
                <a:solidFill>
                  <a:srgbClr val="FFC000"/>
                </a:solidFill>
              </a:rPr>
              <a:t>prospects.</a:t>
            </a:r>
            <a:r>
              <a:rPr lang="hr-HR" sz="1200" dirty="0" smtClean="0">
                <a:solidFill>
                  <a:srgbClr val="FFC000"/>
                </a:solidFill>
              </a:rPr>
              <a:t> </a:t>
            </a:r>
            <a:r>
              <a:rPr lang="sv-SE" sz="1200" i="1" dirty="0" smtClean="0">
                <a:solidFill>
                  <a:srgbClr val="FFC000"/>
                </a:solidFill>
              </a:rPr>
              <a:t>Expert Rev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sv-SE" sz="1200" i="1" dirty="0" smtClean="0">
                <a:solidFill>
                  <a:srgbClr val="FFC000"/>
                </a:solidFill>
              </a:rPr>
              <a:t> Mol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sv-SE" sz="1200" i="1" dirty="0" smtClean="0">
                <a:solidFill>
                  <a:srgbClr val="FFC000"/>
                </a:solidFill>
              </a:rPr>
              <a:t> Diagn</a:t>
            </a:r>
            <a:r>
              <a:rPr lang="hr-HR" sz="1200" i="1" dirty="0" smtClean="0">
                <a:solidFill>
                  <a:srgbClr val="FFC000"/>
                </a:solidFill>
              </a:rPr>
              <a:t>. 2003, </a:t>
            </a:r>
            <a:r>
              <a:rPr lang="sv-SE" sz="1200" i="1" dirty="0" smtClean="0">
                <a:solidFill>
                  <a:srgbClr val="FFC000"/>
                </a:solidFill>
              </a:rPr>
              <a:t> </a:t>
            </a:r>
            <a:r>
              <a:rPr lang="sv-SE" sz="1200" dirty="0" smtClean="0">
                <a:solidFill>
                  <a:srgbClr val="FFC000"/>
                </a:solidFill>
              </a:rPr>
              <a:t>3</a:t>
            </a:r>
            <a:r>
              <a:rPr lang="hr-HR" sz="1200" dirty="0" smtClean="0">
                <a:solidFill>
                  <a:srgbClr val="FFC000"/>
                </a:solidFill>
              </a:rPr>
              <a:t>, </a:t>
            </a:r>
            <a:r>
              <a:rPr lang="sv-SE" sz="1200" dirty="0" smtClean="0">
                <a:solidFill>
                  <a:srgbClr val="FFC000"/>
                </a:solidFill>
              </a:rPr>
              <a:t>525–529</a:t>
            </a:r>
            <a:r>
              <a:rPr lang="sv-SE" sz="1200" dirty="0">
                <a:solidFill>
                  <a:srgbClr val="FFC000"/>
                </a:solidFill>
              </a:rPr>
              <a:t>, 2003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361040" cy="8549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</a:t>
            </a:r>
            <a:r>
              <a:rPr lang="hr-HR" sz="2400" dirty="0" smtClean="0">
                <a:solidFill>
                  <a:srgbClr val="FFFF00"/>
                </a:solidFill>
              </a:rPr>
              <a:t>CA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applied to resting-state </a:t>
            </a:r>
            <a:r>
              <a:rPr lang="en-US" sz="2400" dirty="0" smtClean="0">
                <a:solidFill>
                  <a:srgbClr val="FFFF00"/>
                </a:solidFill>
              </a:rPr>
              <a:t>data </a:t>
            </a:r>
            <a:r>
              <a:rPr lang="en-US" sz="2400" dirty="0" err="1" smtClean="0">
                <a:solidFill>
                  <a:srgbClr val="FFFF00"/>
                </a:solidFill>
              </a:rPr>
              <a:t>identif</a:t>
            </a:r>
            <a:r>
              <a:rPr lang="hr-HR" sz="2400" dirty="0" smtClean="0">
                <a:solidFill>
                  <a:srgbClr val="FFFF00"/>
                </a:solidFill>
              </a:rPr>
              <a:t>ies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hr-HR" sz="2400" dirty="0" smtClean="0">
                <a:solidFill>
                  <a:srgbClr val="FFFF00"/>
                </a:solidFill>
              </a:rPr>
              <a:t>8 </a:t>
            </a:r>
            <a:r>
              <a:rPr lang="hr-HR" sz="2400" dirty="0" err="1" smtClean="0">
                <a:solidFill>
                  <a:srgbClr val="FFFF00"/>
                </a:solidFill>
              </a:rPr>
              <a:t>main</a:t>
            </a:r>
            <a:r>
              <a:rPr lang="hr-HR" sz="2400" dirty="0" smtClean="0">
                <a:solidFill>
                  <a:srgbClr val="FFFF00"/>
                </a:solidFill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</a:rPr>
              <a:t>cortical</a:t>
            </a:r>
            <a:r>
              <a:rPr lang="hr-HR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networks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94" y="836712"/>
            <a:ext cx="6807412" cy="5537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836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Primary</a:t>
            </a:r>
            <a:endParaRPr lang="hr-HR" sz="1600" dirty="0" smtClean="0"/>
          </a:p>
          <a:p>
            <a:r>
              <a:rPr lang="hr-HR" sz="1600" dirty="0" smtClean="0"/>
              <a:t>vision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70411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Hearing</a:t>
            </a:r>
            <a:endParaRPr lang="hr-HR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935876" y="1124744"/>
            <a:ext cx="1244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Higher</a:t>
            </a:r>
            <a:r>
              <a:rPr lang="hr-HR" sz="1600" dirty="0" smtClean="0"/>
              <a:t> </a:t>
            </a:r>
            <a:r>
              <a:rPr lang="hr-HR" sz="1600" dirty="0" err="1" smtClean="0"/>
              <a:t>order</a:t>
            </a:r>
            <a:endParaRPr lang="hr-HR" sz="1600" dirty="0" smtClean="0"/>
          </a:p>
          <a:p>
            <a:r>
              <a:rPr lang="hr-HR" sz="1600" dirty="0" err="1" smtClean="0"/>
              <a:t>visual</a:t>
            </a:r>
            <a:endParaRPr lang="hr-HR" sz="1600" dirty="0"/>
          </a:p>
          <a:p>
            <a:r>
              <a:rPr lang="hr-HR" sz="1600" dirty="0" err="1" smtClean="0"/>
              <a:t>processing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2708920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Touch</a:t>
            </a:r>
            <a:r>
              <a:rPr lang="hr-HR" sz="1600" dirty="0" smtClean="0"/>
              <a:t> </a:t>
            </a:r>
            <a:r>
              <a:rPr lang="hr-HR" sz="1600" dirty="0" err="1" smtClean="0"/>
              <a:t>and</a:t>
            </a:r>
            <a:endParaRPr lang="hr-HR" sz="1600" dirty="0" smtClean="0"/>
          </a:p>
          <a:p>
            <a:r>
              <a:rPr lang="hr-HR" sz="1600" dirty="0" err="1" smtClean="0"/>
              <a:t>movement</a:t>
            </a:r>
            <a:endParaRPr lang="hr-HR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984987" y="4005064"/>
            <a:ext cx="1069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Salience</a:t>
            </a:r>
            <a:endParaRPr lang="hr-HR" sz="1600" dirty="0" smtClean="0"/>
          </a:p>
          <a:p>
            <a:r>
              <a:rPr lang="hr-HR" sz="1600" dirty="0" err="1" smtClean="0"/>
              <a:t>processing</a:t>
            </a:r>
            <a:endParaRPr lang="hr-HR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79512" y="4068361"/>
            <a:ext cx="101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DMN</a:t>
            </a:r>
          </a:p>
          <a:p>
            <a:r>
              <a:rPr lang="hr-HR" sz="1600" dirty="0" smtClean="0"/>
              <a:t>(</a:t>
            </a:r>
            <a:r>
              <a:rPr lang="hr-HR" sz="1600" dirty="0" err="1" smtClean="0"/>
              <a:t>memory</a:t>
            </a:r>
            <a:r>
              <a:rPr lang="hr-HR" sz="16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5445224"/>
            <a:ext cx="973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Executive</a:t>
            </a:r>
            <a:endParaRPr lang="hr-HR" sz="1600" dirty="0"/>
          </a:p>
          <a:p>
            <a:r>
              <a:rPr lang="hr-HR" sz="1600" dirty="0" err="1" smtClean="0"/>
              <a:t>control</a:t>
            </a:r>
            <a:endParaRPr lang="hr-HR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28384" y="5364505"/>
            <a:ext cx="98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Executive</a:t>
            </a:r>
            <a:endParaRPr lang="hr-HR" sz="1600" dirty="0"/>
          </a:p>
          <a:p>
            <a:r>
              <a:rPr lang="hr-HR" sz="1600" dirty="0" err="1" smtClean="0"/>
              <a:t>control</a:t>
            </a:r>
            <a:endParaRPr lang="hr-HR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277882" y="639648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Beckman</a:t>
            </a:r>
            <a:r>
              <a:rPr lang="hr-HR" sz="1200" dirty="0" smtClean="0">
                <a:solidFill>
                  <a:srgbClr val="FFC000"/>
                </a:solidFill>
              </a:rPr>
              <a:t> et al., 2005, </a:t>
            </a:r>
            <a:r>
              <a:rPr lang="en-US" sz="1200" i="1" dirty="0" err="1" smtClean="0">
                <a:solidFill>
                  <a:srgbClr val="FFC000"/>
                </a:solidFill>
              </a:rPr>
              <a:t>Philos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en-US" sz="1200" i="1" dirty="0" smtClean="0">
                <a:solidFill>
                  <a:srgbClr val="FFC000"/>
                </a:solidFill>
              </a:rPr>
              <a:t> Trans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en-US" sz="1200" i="1" dirty="0" smtClean="0">
                <a:solidFill>
                  <a:srgbClr val="FFC000"/>
                </a:solidFill>
              </a:rPr>
              <a:t> </a:t>
            </a:r>
            <a:r>
              <a:rPr lang="en-US" sz="1200" i="1" dirty="0">
                <a:solidFill>
                  <a:srgbClr val="FFC000"/>
                </a:solidFill>
              </a:rPr>
              <a:t>R </a:t>
            </a:r>
            <a:r>
              <a:rPr lang="en-US" sz="1200" i="1" dirty="0" err="1" smtClean="0">
                <a:solidFill>
                  <a:srgbClr val="FFC000"/>
                </a:solidFill>
              </a:rPr>
              <a:t>Soc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en-US" sz="1200" i="1" dirty="0" err="1" smtClean="0">
                <a:solidFill>
                  <a:srgbClr val="FFC000"/>
                </a:solidFill>
              </a:rPr>
              <a:t>Lond</a:t>
            </a:r>
            <a:r>
              <a:rPr lang="hr-HR" sz="1200" i="1" dirty="0" smtClean="0">
                <a:solidFill>
                  <a:srgbClr val="FFC000"/>
                </a:solidFill>
              </a:rPr>
              <a:t>.</a:t>
            </a:r>
            <a:r>
              <a:rPr lang="en-US" sz="1200" i="1" dirty="0" smtClean="0">
                <a:solidFill>
                  <a:srgbClr val="FFC000"/>
                </a:solidFill>
              </a:rPr>
              <a:t> B</a:t>
            </a:r>
            <a:r>
              <a:rPr lang="hr-HR" sz="1200" dirty="0" smtClean="0">
                <a:solidFill>
                  <a:srgbClr val="FFC000"/>
                </a:solidFill>
              </a:rPr>
              <a:t>,</a:t>
            </a:r>
            <a:r>
              <a:rPr lang="en-US" sz="1200" dirty="0" smtClean="0">
                <a:solidFill>
                  <a:srgbClr val="FFC000"/>
                </a:solidFill>
              </a:rPr>
              <a:t> 2005</a:t>
            </a:r>
            <a:r>
              <a:rPr lang="hr-HR" sz="1200" dirty="0" smtClean="0">
                <a:solidFill>
                  <a:srgbClr val="FFC000"/>
                </a:solidFill>
              </a:rPr>
              <a:t>, </a:t>
            </a:r>
            <a:r>
              <a:rPr lang="en-US" sz="1200" dirty="0" smtClean="0">
                <a:solidFill>
                  <a:srgbClr val="FFC000"/>
                </a:solidFill>
              </a:rPr>
              <a:t>360</a:t>
            </a:r>
            <a:r>
              <a:rPr lang="hr-HR" sz="1200" dirty="0" smtClean="0">
                <a:solidFill>
                  <a:srgbClr val="FFC000"/>
                </a:solidFill>
              </a:rPr>
              <a:t>, </a:t>
            </a:r>
            <a:r>
              <a:rPr lang="en-US" sz="1200" dirty="0" smtClean="0">
                <a:solidFill>
                  <a:srgbClr val="FFC000"/>
                </a:solidFill>
              </a:rPr>
              <a:t>1001–1013</a:t>
            </a:r>
            <a:endParaRPr lang="hr-HR" sz="1200" dirty="0" smtClean="0">
              <a:solidFill>
                <a:srgbClr val="FFC000"/>
              </a:solidFill>
            </a:endParaRPr>
          </a:p>
          <a:p>
            <a:r>
              <a:rPr lang="hr-HR" sz="1200" dirty="0" err="1" smtClean="0">
                <a:solidFill>
                  <a:srgbClr val="FFC000"/>
                </a:solidFill>
              </a:rPr>
              <a:t>Greicius</a:t>
            </a:r>
            <a:r>
              <a:rPr lang="hr-HR" sz="1200" dirty="0" smtClean="0">
                <a:solidFill>
                  <a:srgbClr val="FFC000"/>
                </a:solidFill>
              </a:rPr>
              <a:t> M, </a:t>
            </a:r>
            <a:r>
              <a:rPr lang="hr-HR" sz="1200" i="1" dirty="0" err="1" smtClean="0">
                <a:solidFill>
                  <a:srgbClr val="FFC000"/>
                </a:solidFill>
              </a:rPr>
              <a:t>Curr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Opin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Neurol</a:t>
            </a:r>
            <a:r>
              <a:rPr lang="hr-HR" sz="1200" dirty="0" smtClean="0">
                <a:solidFill>
                  <a:srgbClr val="FFC000"/>
                </a:solidFill>
              </a:rPr>
              <a:t>., 2008, 21, 424-430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at </a:t>
            </a:r>
            <a:r>
              <a:rPr lang="hr-HR" sz="3600" dirty="0" err="1" smtClean="0">
                <a:solidFill>
                  <a:srgbClr val="FFFF00"/>
                </a:solidFill>
              </a:rPr>
              <a:t>individual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and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group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level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29600" cy="3836522"/>
          </a:xfrm>
        </p:spPr>
      </p:pic>
      <p:sp>
        <p:nvSpPr>
          <p:cNvPr id="5" name="TextBox 4"/>
          <p:cNvSpPr txBox="1"/>
          <p:nvPr/>
        </p:nvSpPr>
        <p:spPr>
          <a:xfrm>
            <a:off x="827584" y="558924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Individual</a:t>
            </a:r>
            <a:r>
              <a:rPr lang="hr-HR" dirty="0" smtClean="0"/>
              <a:t> </a:t>
            </a:r>
            <a:r>
              <a:rPr lang="hr-HR" dirty="0" err="1" smtClean="0"/>
              <a:t>best</a:t>
            </a:r>
            <a:r>
              <a:rPr lang="hr-HR" dirty="0" smtClean="0"/>
              <a:t> </a:t>
            </a:r>
            <a:r>
              <a:rPr lang="hr-HR" dirty="0" err="1" smtClean="0"/>
              <a:t>fit</a:t>
            </a:r>
            <a:r>
              <a:rPr lang="hr-HR" dirty="0" smtClean="0"/>
              <a:t> to standard DMN </a:t>
            </a:r>
            <a:r>
              <a:rPr lang="hr-HR" dirty="0" err="1" smtClean="0"/>
              <a:t>template</a:t>
            </a:r>
            <a:r>
              <a:rPr lang="hr-HR" dirty="0" smtClean="0"/>
              <a:t> </a:t>
            </a:r>
            <a:r>
              <a:rPr lang="hr-HR" dirty="0" err="1" smtClean="0"/>
              <a:t>among</a:t>
            </a:r>
            <a:r>
              <a:rPr lang="hr-HR" dirty="0" smtClean="0"/>
              <a:t> 26 </a:t>
            </a:r>
            <a:r>
              <a:rPr lang="hr-HR" dirty="0" err="1" smtClean="0"/>
              <a:t>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55892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Computed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13 </a:t>
            </a:r>
            <a:r>
              <a:rPr lang="hr-HR" dirty="0" err="1" smtClean="0"/>
              <a:t>mean</a:t>
            </a:r>
            <a:r>
              <a:rPr lang="hr-HR" dirty="0" smtClean="0"/>
              <a:t> </a:t>
            </a:r>
            <a:r>
              <a:rPr lang="hr-HR" dirty="0" err="1" smtClean="0"/>
              <a:t>images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6396482"/>
            <a:ext cx="5466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Greicius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and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Menon</a:t>
            </a:r>
            <a:r>
              <a:rPr lang="hr-HR" sz="1600" dirty="0" smtClean="0">
                <a:solidFill>
                  <a:srgbClr val="FFC000"/>
                </a:solidFill>
              </a:rPr>
              <a:t>, </a:t>
            </a:r>
            <a:r>
              <a:rPr lang="hr-HR" sz="1600" i="1" dirty="0" smtClean="0">
                <a:solidFill>
                  <a:srgbClr val="FFC000"/>
                </a:solidFill>
              </a:rPr>
              <a:t>J. </a:t>
            </a:r>
            <a:r>
              <a:rPr lang="hr-HR" sz="1600" i="1" dirty="0" err="1" smtClean="0">
                <a:solidFill>
                  <a:srgbClr val="FFC000"/>
                </a:solidFill>
              </a:rPr>
              <a:t>Cogn</a:t>
            </a:r>
            <a:r>
              <a:rPr lang="hr-HR" sz="1600" i="1" dirty="0" smtClean="0">
                <a:solidFill>
                  <a:srgbClr val="FFC000"/>
                </a:solidFill>
              </a:rPr>
              <a:t>. </a:t>
            </a:r>
            <a:r>
              <a:rPr lang="hr-HR" sz="16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600" i="1" dirty="0" smtClean="0">
                <a:solidFill>
                  <a:srgbClr val="FFC000"/>
                </a:solidFill>
              </a:rPr>
              <a:t>.</a:t>
            </a:r>
            <a:r>
              <a:rPr lang="hr-HR" sz="1600" dirty="0" smtClean="0">
                <a:solidFill>
                  <a:srgbClr val="FFC000"/>
                </a:solidFill>
              </a:rPr>
              <a:t>, 2004, 16, 1484-1492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61048"/>
            <a:ext cx="9108504" cy="4248472"/>
          </a:xfrm>
        </p:spPr>
        <p:txBody>
          <a:bodyPr>
            <a:normAutofit/>
          </a:bodyPr>
          <a:lstStyle/>
          <a:p>
            <a:r>
              <a:rPr lang="en-US" sz="1800" dirty="0"/>
              <a:t>It seems that DMN connectivity </a:t>
            </a:r>
            <a:r>
              <a:rPr lang="en-US" sz="1800" dirty="0">
                <a:solidFill>
                  <a:srgbClr val="FFFF00"/>
                </a:solidFill>
              </a:rPr>
              <a:t>reflects the level of consciousness </a:t>
            </a:r>
            <a:r>
              <a:rPr lang="en-US" sz="1800" dirty="0" smtClean="0"/>
              <a:t>(</a:t>
            </a:r>
            <a:r>
              <a:rPr lang="hr-HR" sz="1800" dirty="0" err="1" smtClean="0">
                <a:solidFill>
                  <a:srgbClr val="FFC000"/>
                </a:solidFill>
              </a:rPr>
              <a:t>Greicius</a:t>
            </a:r>
            <a:r>
              <a:rPr lang="hr-HR" sz="1800" dirty="0" smtClean="0">
                <a:solidFill>
                  <a:srgbClr val="FFC000"/>
                </a:solidFill>
              </a:rPr>
              <a:t> et al., </a:t>
            </a:r>
            <a:r>
              <a:rPr lang="hr-HR" sz="1800" i="1" dirty="0" smtClean="0">
                <a:solidFill>
                  <a:srgbClr val="FFC000"/>
                </a:solidFill>
              </a:rPr>
              <a:t>Hum. </a:t>
            </a:r>
            <a:r>
              <a:rPr lang="hr-HR" sz="1800" i="1" dirty="0" err="1" smtClean="0">
                <a:solidFill>
                  <a:srgbClr val="FFC000"/>
                </a:solidFill>
              </a:rPr>
              <a:t>Brain</a:t>
            </a:r>
            <a:r>
              <a:rPr lang="hr-HR" sz="1800" i="1" dirty="0" smtClean="0">
                <a:solidFill>
                  <a:srgbClr val="FFC000"/>
                </a:solidFill>
              </a:rPr>
              <a:t> </a:t>
            </a:r>
            <a:r>
              <a:rPr lang="hr-HR" sz="1800" i="1" dirty="0" err="1" smtClean="0">
                <a:solidFill>
                  <a:srgbClr val="FFC000"/>
                </a:solidFill>
              </a:rPr>
              <a:t>Mapp</a:t>
            </a:r>
            <a:r>
              <a:rPr lang="hr-HR" sz="1800" i="1" dirty="0" smtClean="0">
                <a:solidFill>
                  <a:srgbClr val="FFC000"/>
                </a:solidFill>
              </a:rPr>
              <a:t>.</a:t>
            </a:r>
            <a:r>
              <a:rPr lang="hr-HR" sz="1800" dirty="0" smtClean="0">
                <a:solidFill>
                  <a:srgbClr val="FFC000"/>
                </a:solidFill>
              </a:rPr>
              <a:t>, 2008</a:t>
            </a:r>
            <a:r>
              <a:rPr lang="hr-HR" sz="1800" dirty="0" smtClean="0"/>
              <a:t>; </a:t>
            </a:r>
            <a:r>
              <a:rPr lang="en-US" sz="1800" dirty="0" err="1" smtClean="0">
                <a:solidFill>
                  <a:srgbClr val="FFC000"/>
                </a:solidFill>
              </a:rPr>
              <a:t>Vanhaudenhuyse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et al., </a:t>
            </a:r>
            <a:r>
              <a:rPr lang="en-US" sz="1800" i="1" dirty="0">
                <a:solidFill>
                  <a:srgbClr val="FFC000"/>
                </a:solidFill>
              </a:rPr>
              <a:t>Brain</a:t>
            </a:r>
            <a:r>
              <a:rPr lang="en-US" sz="1800" dirty="0">
                <a:solidFill>
                  <a:srgbClr val="FFC000"/>
                </a:solidFill>
              </a:rPr>
              <a:t>, 2010</a:t>
            </a:r>
            <a:r>
              <a:rPr lang="en-US" sz="1800" dirty="0"/>
              <a:t>), generates </a:t>
            </a:r>
            <a:r>
              <a:rPr lang="en-US" sz="1800" u="sng" dirty="0"/>
              <a:t>spontaneous thoughts, and preferentially activates when individuals engage in internal tasks such as daydreaming, envisioning the future, and retrieving memories</a:t>
            </a:r>
            <a:r>
              <a:rPr lang="en-US" sz="1800" dirty="0"/>
              <a:t>, while it is </a:t>
            </a:r>
            <a:r>
              <a:rPr lang="en-US" sz="1800" dirty="0">
                <a:solidFill>
                  <a:srgbClr val="FFFF00"/>
                </a:solidFill>
              </a:rPr>
              <a:t>negatively correlated with brain systems that focus on external visual </a:t>
            </a:r>
            <a:r>
              <a:rPr lang="en-US" sz="1800" dirty="0" smtClean="0">
                <a:solidFill>
                  <a:srgbClr val="FFFF00"/>
                </a:solidFill>
              </a:rPr>
              <a:t>signals</a:t>
            </a:r>
            <a:endParaRPr lang="hr-HR" sz="1800" dirty="0" smtClean="0">
              <a:solidFill>
                <a:srgbClr val="FFFF00"/>
              </a:solidFill>
            </a:endParaRPr>
          </a:p>
          <a:p>
            <a:r>
              <a:rPr lang="en-US" sz="1800" dirty="0"/>
              <a:t>In a subject resting quietly for 8 min during an </a:t>
            </a:r>
            <a:r>
              <a:rPr lang="en-US" sz="1800" dirty="0" smtClean="0"/>
              <a:t>fMRI</a:t>
            </a:r>
            <a:r>
              <a:rPr lang="hr-HR" sz="1800" dirty="0" smtClean="0"/>
              <a:t> </a:t>
            </a:r>
            <a:r>
              <a:rPr lang="en-US" sz="1800" dirty="0" smtClean="0"/>
              <a:t>scan</a:t>
            </a:r>
            <a:r>
              <a:rPr lang="en-US" sz="1800" dirty="0"/>
              <a:t>, </a:t>
            </a:r>
            <a:r>
              <a:rPr lang="en-US" sz="1800" dirty="0" smtClean="0">
                <a:solidFill>
                  <a:srgbClr val="FFFF00"/>
                </a:solidFill>
              </a:rPr>
              <a:t>BOLD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signal </a:t>
            </a:r>
            <a:r>
              <a:rPr lang="en-US" sz="1800" dirty="0">
                <a:solidFill>
                  <a:srgbClr val="FFFF00"/>
                </a:solidFill>
              </a:rPr>
              <a:t>will fluctuate up and down at a very </a:t>
            </a:r>
            <a:r>
              <a:rPr lang="en-US" sz="1800" dirty="0" smtClean="0">
                <a:solidFill>
                  <a:srgbClr val="FFFF00"/>
                </a:solidFill>
              </a:rPr>
              <a:t>low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frequency </a:t>
            </a:r>
            <a:r>
              <a:rPr lang="en-US" sz="1800" dirty="0">
                <a:solidFill>
                  <a:srgbClr val="FFFF00"/>
                </a:solidFill>
              </a:rPr>
              <a:t>(</a:t>
            </a:r>
            <a:r>
              <a:rPr lang="en-US" sz="1800" i="1" dirty="0">
                <a:solidFill>
                  <a:srgbClr val="FFFF00"/>
                </a:solidFill>
              </a:rPr>
              <a:t>&lt;</a:t>
            </a:r>
            <a:r>
              <a:rPr lang="en-US" sz="1800" dirty="0">
                <a:solidFill>
                  <a:srgbClr val="FFFF00"/>
                </a:solidFill>
              </a:rPr>
              <a:t>0.1 Hz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  <a:r>
              <a:rPr lang="hr-HR" sz="1800" dirty="0" smtClean="0">
                <a:solidFill>
                  <a:srgbClr val="FFFF00"/>
                </a:solidFill>
              </a:rPr>
              <a:t> </a:t>
            </a:r>
            <a:r>
              <a:rPr lang="hr-HR" sz="1800" dirty="0" smtClean="0"/>
              <a:t>-</a:t>
            </a:r>
            <a:r>
              <a:rPr lang="en-US" sz="1800" dirty="0" smtClean="0"/>
              <a:t> </a:t>
            </a:r>
            <a:r>
              <a:rPr lang="hr-HR" sz="1800" dirty="0"/>
              <a:t>t</a:t>
            </a:r>
            <a:r>
              <a:rPr lang="en-US" sz="1800" dirty="0" err="1" smtClean="0"/>
              <a:t>hese</a:t>
            </a:r>
            <a:r>
              <a:rPr lang="en-US" sz="1800" dirty="0" smtClean="0"/>
              <a:t> </a:t>
            </a:r>
            <a:r>
              <a:rPr lang="en-US" sz="1800" dirty="0"/>
              <a:t>low-frequency </a:t>
            </a:r>
            <a:r>
              <a:rPr lang="en-US" sz="1800" dirty="0" smtClean="0"/>
              <a:t>BOLD</a:t>
            </a:r>
            <a:r>
              <a:rPr lang="hr-HR" sz="1800" dirty="0" smtClean="0"/>
              <a:t> </a:t>
            </a:r>
            <a:r>
              <a:rPr lang="en-US" sz="1800" dirty="0" smtClean="0"/>
              <a:t>signal </a:t>
            </a:r>
            <a:r>
              <a:rPr lang="en-US" sz="1800" dirty="0"/>
              <a:t>fluctuations are strongly correlated in </a:t>
            </a:r>
            <a:r>
              <a:rPr lang="en-US" sz="1800" dirty="0" smtClean="0"/>
              <a:t>time</a:t>
            </a:r>
            <a:r>
              <a:rPr lang="hr-HR" sz="1800" dirty="0" smtClean="0"/>
              <a:t> </a:t>
            </a:r>
            <a:r>
              <a:rPr lang="en-US" sz="1800" dirty="0" smtClean="0"/>
              <a:t>across </a:t>
            </a:r>
            <a:r>
              <a:rPr lang="en-US" sz="1800" dirty="0"/>
              <a:t>regions that are known to be </a:t>
            </a:r>
            <a:r>
              <a:rPr lang="en-US" sz="1800" dirty="0" smtClean="0"/>
              <a:t>functionally</a:t>
            </a:r>
            <a:r>
              <a:rPr lang="hr-HR" sz="1800" dirty="0" smtClean="0"/>
              <a:t> </a:t>
            </a:r>
            <a:r>
              <a:rPr lang="hr-HR" sz="1800" dirty="0" err="1" smtClean="0"/>
              <a:t>connected</a:t>
            </a:r>
            <a:endParaRPr lang="hr-HR" sz="1800" dirty="0" smtClean="0"/>
          </a:p>
          <a:p>
            <a:r>
              <a:rPr lang="en-US" sz="1800" dirty="0" smtClean="0"/>
              <a:t>DMN </a:t>
            </a:r>
            <a:r>
              <a:rPr lang="en-US" sz="1800" dirty="0"/>
              <a:t>undergoes developmental changes and </a:t>
            </a:r>
            <a:r>
              <a:rPr lang="en-US" sz="1800" dirty="0" smtClean="0"/>
              <a:t>coherent </a:t>
            </a:r>
            <a:r>
              <a:rPr lang="en-US" sz="1800" dirty="0"/>
              <a:t>neuronal oscillations at a rate lower than 0.1 Hz </a:t>
            </a:r>
            <a:r>
              <a:rPr lang="en-US" sz="1800" dirty="0" smtClean="0">
                <a:solidFill>
                  <a:srgbClr val="FFFF00"/>
                </a:solidFill>
              </a:rPr>
              <a:t>become </a:t>
            </a:r>
            <a:r>
              <a:rPr lang="en-US" sz="1800" dirty="0">
                <a:solidFill>
                  <a:srgbClr val="FFFF00"/>
                </a:solidFill>
              </a:rPr>
              <a:t>more consistent in children aged 9-12 years </a:t>
            </a:r>
            <a:r>
              <a:rPr lang="en-US" sz="1800" dirty="0"/>
              <a:t>and in older </a:t>
            </a:r>
            <a:r>
              <a:rPr lang="en-US" sz="1800" dirty="0" smtClean="0"/>
              <a:t>subjects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452320" y="908720"/>
            <a:ext cx="1512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DMN </a:t>
            </a:r>
            <a:r>
              <a:rPr lang="en-US" sz="1400" dirty="0" smtClean="0"/>
              <a:t>includes</a:t>
            </a:r>
            <a:r>
              <a:rPr lang="hr-HR" sz="1400" dirty="0" smtClean="0"/>
              <a:t>:</a:t>
            </a:r>
          </a:p>
          <a:p>
            <a:r>
              <a:rPr lang="en-US" sz="1400" u="sng" dirty="0" err="1" smtClean="0">
                <a:solidFill>
                  <a:srgbClr val="FFFF00"/>
                </a:solidFill>
              </a:rPr>
              <a:t>mPFC</a:t>
            </a:r>
            <a:r>
              <a:rPr lang="en-US" sz="1400" dirty="0" smtClean="0"/>
              <a:t>,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PCC</a:t>
            </a:r>
            <a:r>
              <a:rPr lang="en-US" sz="1400" dirty="0"/>
              <a:t>,</a:t>
            </a:r>
          </a:p>
          <a:p>
            <a:r>
              <a:rPr lang="en-US" sz="1400" u="sng" dirty="0" err="1">
                <a:solidFill>
                  <a:srgbClr val="FFFF00"/>
                </a:solidFill>
              </a:rPr>
              <a:t>precuneus</a:t>
            </a:r>
            <a:r>
              <a:rPr lang="en-US" sz="1400" dirty="0" smtClean="0"/>
              <a:t>,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ACC</a:t>
            </a:r>
            <a:r>
              <a:rPr lang="en-US" sz="1400" dirty="0"/>
              <a:t>, </a:t>
            </a:r>
            <a:endParaRPr lang="hr-HR" sz="1400" dirty="0" smtClean="0"/>
          </a:p>
          <a:p>
            <a:r>
              <a:rPr lang="en-US" sz="1400" u="sng" dirty="0" smtClean="0">
                <a:solidFill>
                  <a:srgbClr val="FFFF00"/>
                </a:solidFill>
              </a:rPr>
              <a:t>parietal </a:t>
            </a:r>
            <a:r>
              <a:rPr lang="en-US" sz="1400" u="sng" dirty="0">
                <a:solidFill>
                  <a:srgbClr val="FFFF00"/>
                </a:solidFill>
              </a:rPr>
              <a:t>cortex</a:t>
            </a:r>
            <a:r>
              <a:rPr lang="en-US" sz="1400" dirty="0"/>
              <a:t> and in a minority of studies also the </a:t>
            </a:r>
            <a:r>
              <a:rPr lang="en-US" sz="1400" u="sng" dirty="0" smtClean="0">
                <a:solidFill>
                  <a:srgbClr val="FFFF00"/>
                </a:solidFill>
              </a:rPr>
              <a:t>hippocampus</a:t>
            </a:r>
            <a:endParaRPr lang="hr-HR" sz="1400" u="sng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908720"/>
            <a:ext cx="6912767" cy="26422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fMRI</a:t>
            </a:r>
            <a:r>
              <a:rPr lang="hr-HR" dirty="0" smtClean="0">
                <a:solidFill>
                  <a:srgbClr val="FFFF00"/>
                </a:solidFill>
              </a:rPr>
              <a:t> - </a:t>
            </a:r>
            <a:r>
              <a:rPr lang="hr-HR" dirty="0" err="1" smtClean="0">
                <a:solidFill>
                  <a:srgbClr val="FFFF00"/>
                </a:solidFill>
              </a:rPr>
              <a:t>default</a:t>
            </a:r>
            <a:r>
              <a:rPr lang="hr-HR" dirty="0" smtClean="0">
                <a:solidFill>
                  <a:srgbClr val="FFFF00"/>
                </a:solidFill>
              </a:rPr>
              <a:t> mode </a:t>
            </a:r>
            <a:r>
              <a:rPr lang="hr-HR" dirty="0" err="1" smtClean="0">
                <a:solidFill>
                  <a:srgbClr val="FFFF00"/>
                </a:solidFill>
              </a:rPr>
              <a:t>network</a:t>
            </a:r>
            <a:r>
              <a:rPr lang="hr-HR" dirty="0" smtClean="0">
                <a:solidFill>
                  <a:srgbClr val="FFFF00"/>
                </a:solidFill>
              </a:rPr>
              <a:t> (DMN)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3501008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 smtClean="0">
                <a:solidFill>
                  <a:srgbClr val="FFC000"/>
                </a:solidFill>
              </a:rPr>
              <a:t>Hafkemeijer</a:t>
            </a:r>
            <a:r>
              <a:rPr lang="hr-HR" sz="1400" dirty="0" smtClean="0">
                <a:solidFill>
                  <a:srgbClr val="FFC000"/>
                </a:solidFill>
              </a:rPr>
              <a:t> et al.,  </a:t>
            </a:r>
            <a:r>
              <a:rPr lang="hr-HR" sz="1400" dirty="0" err="1" smtClean="0">
                <a:solidFill>
                  <a:srgbClr val="FFC000"/>
                </a:solidFill>
              </a:rPr>
              <a:t>Biochim</a:t>
            </a:r>
            <a:r>
              <a:rPr lang="hr-HR" sz="1400" dirty="0" smtClean="0">
                <a:solidFill>
                  <a:srgbClr val="FFC000"/>
                </a:solidFill>
              </a:rPr>
              <a:t>. </a:t>
            </a:r>
            <a:r>
              <a:rPr lang="hr-HR" sz="1400" dirty="0" err="1" smtClean="0">
                <a:solidFill>
                  <a:srgbClr val="FFC000"/>
                </a:solidFill>
              </a:rPr>
              <a:t>Biophys</a:t>
            </a:r>
            <a:r>
              <a:rPr lang="hr-HR" sz="1400" dirty="0" smtClean="0">
                <a:solidFill>
                  <a:srgbClr val="FFC000"/>
                </a:solidFill>
              </a:rPr>
              <a:t>. Acta, 2012, 1822, 431-441</a:t>
            </a:r>
            <a:endParaRPr lang="hr-H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DMN FC </a:t>
            </a:r>
            <a:r>
              <a:rPr lang="hr-HR" sz="3200" dirty="0" err="1" smtClean="0">
                <a:solidFill>
                  <a:srgbClr val="FFFF00"/>
                </a:solidFill>
              </a:rPr>
              <a:t>correlates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with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the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level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of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consciousness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1" y="1772816"/>
            <a:ext cx="8423464" cy="3816424"/>
          </a:xfrm>
        </p:spPr>
      </p:pic>
      <p:sp>
        <p:nvSpPr>
          <p:cNvPr id="5" name="TextBox 4"/>
          <p:cNvSpPr txBox="1"/>
          <p:nvPr/>
        </p:nvSpPr>
        <p:spPr>
          <a:xfrm>
            <a:off x="4211960" y="645333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Vanhaudenhuyse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err="1" smtClean="0">
                <a:solidFill>
                  <a:srgbClr val="FFC000"/>
                </a:solidFill>
              </a:rPr>
              <a:t>Brain</a:t>
            </a:r>
            <a:r>
              <a:rPr lang="hr-HR" dirty="0" smtClean="0">
                <a:solidFill>
                  <a:srgbClr val="FFC000"/>
                </a:solidFill>
              </a:rPr>
              <a:t>, 2010, 133, 161-171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99392"/>
            <a:ext cx="9108504" cy="936104"/>
          </a:xfrm>
        </p:spPr>
        <p:txBody>
          <a:bodyPr>
            <a:no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is </a:t>
            </a:r>
            <a:r>
              <a:rPr lang="hr-HR" sz="3600" dirty="0" err="1" smtClean="0">
                <a:solidFill>
                  <a:srgbClr val="FFFF00"/>
                </a:solidFill>
              </a:rPr>
              <a:t>weaker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children</a:t>
            </a:r>
            <a:r>
              <a:rPr lang="hr-HR" sz="3600" dirty="0" smtClean="0">
                <a:solidFill>
                  <a:srgbClr val="FFFF00"/>
                </a:solidFill>
              </a:rPr>
              <a:t> (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mPFC</a:t>
            </a:r>
            <a:r>
              <a:rPr lang="hr-HR" sz="3600" dirty="0" smtClean="0">
                <a:solidFill>
                  <a:srgbClr val="FFFF00"/>
                </a:solidFill>
              </a:rPr>
              <a:t>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35840"/>
            <a:ext cx="5397065" cy="5717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Supekar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2010, 52, 290-301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3b. </a:t>
            </a:r>
            <a:r>
              <a:rPr lang="hr-HR" dirty="0" err="1" smtClean="0">
                <a:solidFill>
                  <a:srgbClr val="FFFF00"/>
                </a:solidFill>
              </a:rPr>
              <a:t>Diffusion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tensor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imaging</a:t>
            </a:r>
            <a:r>
              <a:rPr lang="hr-HR" dirty="0" smtClean="0">
                <a:solidFill>
                  <a:srgbClr val="FFFF00"/>
                </a:solidFill>
              </a:rPr>
              <a:t> (DTI)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DTI </a:t>
            </a:r>
            <a:r>
              <a:rPr lang="en-US" dirty="0" smtClean="0">
                <a:solidFill>
                  <a:srgbClr val="FFFF00"/>
                </a:solidFill>
              </a:rPr>
              <a:t>measures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diffusion of water molecules</a:t>
            </a:r>
            <a:r>
              <a:rPr lang="en-US" dirty="0"/>
              <a:t> in the brain (</a:t>
            </a:r>
            <a:r>
              <a:rPr lang="en-US" dirty="0">
                <a:solidFill>
                  <a:srgbClr val="FFC000"/>
                </a:solidFill>
              </a:rPr>
              <a:t>Le </a:t>
            </a:r>
            <a:r>
              <a:rPr lang="en-US" dirty="0" err="1" smtClean="0">
                <a:solidFill>
                  <a:srgbClr val="FFC000"/>
                </a:solidFill>
              </a:rPr>
              <a:t>Bihan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2003</a:t>
            </a:r>
            <a:r>
              <a:rPr lang="en-US" dirty="0">
                <a:solidFill>
                  <a:srgbClr val="FFC000"/>
                </a:solidFill>
              </a:rPr>
              <a:t>; Moseley et al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1990</a:t>
            </a:r>
            <a:r>
              <a:rPr lang="en-US" dirty="0" smtClean="0"/>
              <a:t>)</a:t>
            </a:r>
            <a:endParaRPr lang="hr-HR" dirty="0" smtClean="0"/>
          </a:p>
          <a:p>
            <a:r>
              <a:rPr lang="en-US" dirty="0" smtClean="0"/>
              <a:t>In </a:t>
            </a:r>
            <a:r>
              <a:rPr lang="en-US" dirty="0"/>
              <a:t>an unrestricted </a:t>
            </a:r>
            <a:r>
              <a:rPr lang="en-US" dirty="0" smtClean="0"/>
              <a:t>environment,</a:t>
            </a:r>
            <a:r>
              <a:rPr lang="hr-HR" dirty="0" smtClean="0"/>
              <a:t> </a:t>
            </a:r>
            <a:r>
              <a:rPr lang="en-US" dirty="0" smtClean="0"/>
              <a:t>water </a:t>
            </a:r>
            <a:r>
              <a:rPr lang="en-US" dirty="0"/>
              <a:t>molecules diffuse freely in any direction. In the </a:t>
            </a:r>
            <a:r>
              <a:rPr lang="en-US" dirty="0" smtClean="0"/>
              <a:t>brain</a:t>
            </a:r>
            <a:r>
              <a:rPr lang="hr-HR" dirty="0" smtClean="0"/>
              <a:t> </a:t>
            </a:r>
            <a:r>
              <a:rPr lang="en-US" dirty="0" smtClean="0"/>
              <a:t>however</a:t>
            </a:r>
            <a:r>
              <a:rPr lang="en-US" dirty="0"/>
              <a:t>, diffusivity is restricted by the brain’s </a:t>
            </a:r>
            <a:r>
              <a:rPr lang="en-US" dirty="0" smtClean="0"/>
              <a:t>architecture</a:t>
            </a:r>
            <a:r>
              <a:rPr lang="hr-HR" dirty="0" smtClean="0"/>
              <a:t> </a:t>
            </a:r>
            <a:r>
              <a:rPr lang="en-US" dirty="0" smtClean="0"/>
              <a:t>such </a:t>
            </a:r>
            <a:r>
              <a:rPr lang="en-US" dirty="0"/>
              <a:t>that water </a:t>
            </a:r>
            <a:r>
              <a:rPr lang="en-US" dirty="0">
                <a:solidFill>
                  <a:srgbClr val="FFFF00"/>
                </a:solidFill>
              </a:rPr>
              <a:t>diffuses more readily along axons </a:t>
            </a:r>
            <a:r>
              <a:rPr lang="en-US" dirty="0" smtClean="0">
                <a:solidFill>
                  <a:srgbClr val="FFFF00"/>
                </a:solidFill>
              </a:rPr>
              <a:t>rather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than </a:t>
            </a:r>
            <a:r>
              <a:rPr lang="en-US" dirty="0">
                <a:solidFill>
                  <a:srgbClr val="FFFF00"/>
                </a:solidFill>
              </a:rPr>
              <a:t>across </a:t>
            </a:r>
            <a:r>
              <a:rPr lang="en-US" dirty="0" smtClean="0">
                <a:solidFill>
                  <a:srgbClr val="FFFF00"/>
                </a:solidFill>
              </a:rPr>
              <a:t>them</a:t>
            </a:r>
            <a:r>
              <a:rPr lang="hr-HR" dirty="0" smtClean="0"/>
              <a:t>; m</a:t>
            </a:r>
            <a:r>
              <a:rPr lang="en-US" dirty="0" err="1" smtClean="0"/>
              <a:t>easuring</a:t>
            </a:r>
            <a:r>
              <a:rPr lang="en-US" dirty="0" smtClean="0"/>
              <a:t> </a:t>
            </a:r>
            <a:r>
              <a:rPr lang="en-US" dirty="0"/>
              <a:t>the direction of diffusivity </a:t>
            </a:r>
            <a:r>
              <a:rPr lang="en-US" dirty="0" smtClean="0"/>
              <a:t>can</a:t>
            </a:r>
            <a:r>
              <a:rPr lang="hr-HR" dirty="0" smtClean="0"/>
              <a:t> </a:t>
            </a:r>
            <a:r>
              <a:rPr lang="en-US" dirty="0" smtClean="0"/>
              <a:t>be </a:t>
            </a:r>
            <a:r>
              <a:rPr lang="en-US" dirty="0"/>
              <a:t>used, therefore, to infer the orientation of white </a:t>
            </a:r>
            <a:r>
              <a:rPr lang="en-US" dirty="0" smtClean="0"/>
              <a:t>matter</a:t>
            </a:r>
            <a:r>
              <a:rPr lang="hr-HR" dirty="0" smtClean="0"/>
              <a:t> </a:t>
            </a:r>
            <a:r>
              <a:rPr lang="en-US" dirty="0" smtClean="0"/>
              <a:t>tracts </a:t>
            </a:r>
            <a:r>
              <a:rPr lang="en-US" dirty="0"/>
              <a:t>in the </a:t>
            </a:r>
            <a:r>
              <a:rPr lang="en-US" dirty="0" smtClean="0"/>
              <a:t>brain</a:t>
            </a:r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DTI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58772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Several measures are used to </a:t>
            </a:r>
            <a:r>
              <a:rPr lang="en-US" dirty="0" smtClean="0"/>
              <a:t>quantify</a:t>
            </a:r>
            <a:r>
              <a:rPr lang="hr-HR" dirty="0" smtClean="0"/>
              <a:t> WM</a:t>
            </a:r>
            <a:r>
              <a:rPr lang="en-US" dirty="0" smtClean="0"/>
              <a:t> </a:t>
            </a:r>
            <a:r>
              <a:rPr lang="en-US" dirty="0"/>
              <a:t>integrity using DTI, the most common </a:t>
            </a:r>
            <a:r>
              <a:rPr lang="en-US" dirty="0" smtClean="0"/>
              <a:t>being</a:t>
            </a:r>
            <a:r>
              <a:rPr lang="hr-HR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fractional </a:t>
            </a:r>
            <a:r>
              <a:rPr lang="en-US" dirty="0">
                <a:solidFill>
                  <a:srgbClr val="FFFF00"/>
                </a:solidFill>
              </a:rPr>
              <a:t>anisotropy (FA)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mean diffusivity (MD)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fiber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count</a:t>
            </a:r>
            <a:r>
              <a:rPr lang="hr-HR" dirty="0" smtClean="0">
                <a:solidFill>
                  <a:srgbClr val="FFFF00"/>
                </a:solidFill>
              </a:rPr>
              <a:t> (FC)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probabilistic </a:t>
            </a:r>
            <a:r>
              <a:rPr lang="en-US" dirty="0" err="1" smtClean="0">
                <a:solidFill>
                  <a:srgbClr val="FFFF00"/>
                </a:solidFill>
              </a:rPr>
              <a:t>tractography</a:t>
            </a:r>
            <a:r>
              <a:rPr lang="hr-HR" dirty="0" smtClean="0">
                <a:solidFill>
                  <a:srgbClr val="FFFF00"/>
                </a:solidFill>
              </a:rPr>
              <a:t> (PT)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 smtClean="0"/>
              <a:t>FA </a:t>
            </a:r>
            <a:r>
              <a:rPr lang="en-US" dirty="0"/>
              <a:t>is a scalar </a:t>
            </a:r>
            <a:r>
              <a:rPr lang="en-US" dirty="0" smtClean="0"/>
              <a:t>measure</a:t>
            </a:r>
            <a:r>
              <a:rPr lang="hr-H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the degree of anisotropy (direction </a:t>
            </a:r>
            <a:r>
              <a:rPr lang="en-US" dirty="0" smtClean="0"/>
              <a:t>selectivity</a:t>
            </a:r>
            <a:r>
              <a:rPr lang="hr-HR" dirty="0" smtClean="0"/>
              <a:t>; </a:t>
            </a:r>
            <a:r>
              <a:rPr lang="en-US" dirty="0" smtClean="0">
                <a:solidFill>
                  <a:srgbClr val="FFFF00"/>
                </a:solidFill>
              </a:rPr>
              <a:t>higher </a:t>
            </a:r>
            <a:r>
              <a:rPr lang="en-US" dirty="0">
                <a:solidFill>
                  <a:srgbClr val="FFFF00"/>
                </a:solidFill>
              </a:rPr>
              <a:t>FA values are </a:t>
            </a:r>
            <a:r>
              <a:rPr lang="hr-HR" dirty="0" err="1" smtClean="0">
                <a:solidFill>
                  <a:srgbClr val="FFFF00"/>
                </a:solidFill>
              </a:rPr>
              <a:t>also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generally </a:t>
            </a:r>
            <a:r>
              <a:rPr lang="en-US" dirty="0">
                <a:solidFill>
                  <a:srgbClr val="FFFF00"/>
                </a:solidFill>
              </a:rPr>
              <a:t>interpreted </a:t>
            </a:r>
            <a:r>
              <a:rPr lang="en-US" dirty="0" smtClean="0">
                <a:solidFill>
                  <a:srgbClr val="FFFF00"/>
                </a:solidFill>
              </a:rPr>
              <a:t>as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reflecting </a:t>
            </a:r>
            <a:r>
              <a:rPr lang="en-US" dirty="0">
                <a:solidFill>
                  <a:srgbClr val="FFFF00"/>
                </a:solidFill>
              </a:rPr>
              <a:t>healthier </a:t>
            </a:r>
            <a:r>
              <a:rPr lang="hr-HR" dirty="0" smtClean="0">
                <a:solidFill>
                  <a:srgbClr val="FFFF00"/>
                </a:solidFill>
              </a:rPr>
              <a:t>WM</a:t>
            </a:r>
            <a:r>
              <a:rPr lang="hr-HR" dirty="0" smtClean="0"/>
              <a:t>)</a:t>
            </a:r>
            <a:r>
              <a:rPr lang="en-US" dirty="0" smtClean="0"/>
              <a:t> and</a:t>
            </a:r>
            <a:r>
              <a:rPr lang="hr-HR" dirty="0" smtClean="0"/>
              <a:t> </a:t>
            </a:r>
            <a:r>
              <a:rPr lang="en-US" dirty="0" smtClean="0"/>
              <a:t>MD </a:t>
            </a:r>
            <a:r>
              <a:rPr lang="en-US" dirty="0"/>
              <a:t>is a scalar measure of the total </a:t>
            </a:r>
            <a:r>
              <a:rPr lang="en-US" dirty="0" smtClean="0"/>
              <a:t>diffusivity</a:t>
            </a:r>
            <a:r>
              <a:rPr lang="hr-HR" dirty="0" smtClean="0"/>
              <a:t> (t</a:t>
            </a:r>
            <a:r>
              <a:rPr lang="en-US" dirty="0" err="1" smtClean="0"/>
              <a:t>hese</a:t>
            </a:r>
            <a:r>
              <a:rPr lang="en-US" dirty="0" smtClean="0"/>
              <a:t> two</a:t>
            </a:r>
            <a:r>
              <a:rPr lang="hr-HR" dirty="0" smtClean="0"/>
              <a:t> </a:t>
            </a:r>
            <a:r>
              <a:rPr lang="en-US" dirty="0" smtClean="0"/>
              <a:t>measures </a:t>
            </a:r>
            <a:r>
              <a:rPr lang="en-US" dirty="0"/>
              <a:t>are calculated within a </a:t>
            </a:r>
            <a:r>
              <a:rPr lang="en-US" dirty="0" smtClean="0"/>
              <a:t>voxel</a:t>
            </a:r>
            <a:r>
              <a:rPr lang="hr-HR" dirty="0" smtClean="0"/>
              <a:t>)</a:t>
            </a:r>
          </a:p>
          <a:p>
            <a:r>
              <a:rPr lang="hr-HR" dirty="0" smtClean="0"/>
              <a:t>FC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hr-HR" dirty="0" smtClean="0"/>
              <a:t>PT</a:t>
            </a:r>
            <a:r>
              <a:rPr lang="en-US" dirty="0" smtClean="0"/>
              <a:t> result</a:t>
            </a:r>
            <a:r>
              <a:rPr lang="hr-HR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tracking the principle diffusion direction of </a:t>
            </a:r>
            <a:r>
              <a:rPr lang="en-US" dirty="0" smtClean="0"/>
              <a:t>every</a:t>
            </a:r>
            <a:r>
              <a:rPr lang="hr-HR" dirty="0" smtClean="0"/>
              <a:t> </a:t>
            </a:r>
            <a:r>
              <a:rPr lang="en-US" dirty="0" smtClean="0"/>
              <a:t>voxel </a:t>
            </a:r>
            <a:r>
              <a:rPr lang="en-US" dirty="0"/>
              <a:t>between </a:t>
            </a:r>
            <a:r>
              <a:rPr lang="en-US" dirty="0" smtClean="0"/>
              <a:t>ROIs</a:t>
            </a:r>
            <a:endParaRPr lang="hr-HR" dirty="0" smtClean="0"/>
          </a:p>
          <a:p>
            <a:r>
              <a:rPr lang="en-US" dirty="0" smtClean="0"/>
              <a:t>F</a:t>
            </a:r>
            <a:r>
              <a:rPr lang="hr-HR" dirty="0" smtClean="0"/>
              <a:t>C </a:t>
            </a:r>
            <a:r>
              <a:rPr lang="en-US" dirty="0" smtClean="0"/>
              <a:t>results </a:t>
            </a:r>
            <a:r>
              <a:rPr lang="en-US" dirty="0"/>
              <a:t>in a total </a:t>
            </a:r>
            <a:r>
              <a:rPr lang="en-US" dirty="0" smtClean="0"/>
              <a:t>number</a:t>
            </a:r>
            <a:r>
              <a:rPr lang="hr-H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fibers connecting a seed region with a target region </a:t>
            </a:r>
            <a:r>
              <a:rPr lang="en-US" dirty="0" smtClean="0"/>
              <a:t>and</a:t>
            </a:r>
            <a:r>
              <a:rPr lang="hr-HR" dirty="0" smtClean="0"/>
              <a:t> PT</a:t>
            </a:r>
            <a:r>
              <a:rPr lang="en-US" dirty="0" smtClean="0"/>
              <a:t> </a:t>
            </a:r>
            <a:r>
              <a:rPr lang="en-US" dirty="0"/>
              <a:t>produces a measure of the </a:t>
            </a:r>
            <a:r>
              <a:rPr lang="en-US" dirty="0" smtClean="0"/>
              <a:t>likelihood</a:t>
            </a:r>
            <a:r>
              <a:rPr lang="hr-HR" dirty="0" smtClean="0"/>
              <a:t> </a:t>
            </a:r>
            <a:r>
              <a:rPr lang="en-US" dirty="0" smtClean="0"/>
              <a:t>that </a:t>
            </a:r>
            <a:r>
              <a:rPr lang="en-US" dirty="0"/>
              <a:t>two regions are </a:t>
            </a:r>
            <a:r>
              <a:rPr lang="en-US" dirty="0" smtClean="0"/>
              <a:t>connected</a:t>
            </a:r>
            <a:endParaRPr lang="hr-HR" dirty="0" smtClean="0"/>
          </a:p>
          <a:p>
            <a:r>
              <a:rPr lang="hr-HR" dirty="0" err="1" smtClean="0"/>
              <a:t>Main</a:t>
            </a:r>
            <a:r>
              <a:rPr lang="hr-HR" dirty="0" smtClean="0"/>
              <a:t> </a:t>
            </a:r>
            <a:r>
              <a:rPr lang="hr-HR" dirty="0" err="1" smtClean="0"/>
              <a:t>limitations</a:t>
            </a:r>
            <a:r>
              <a:rPr lang="hr-HR" dirty="0" smtClean="0"/>
              <a:t>: signal </a:t>
            </a:r>
            <a:r>
              <a:rPr lang="hr-HR" dirty="0" err="1" smtClean="0"/>
              <a:t>loss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difficulty resolving small tracts as they cross </a:t>
            </a:r>
            <a:r>
              <a:rPr lang="en-US" dirty="0" smtClean="0">
                <a:solidFill>
                  <a:srgbClr val="FFFF00"/>
                </a:solidFill>
              </a:rPr>
              <a:t>large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tracts</a:t>
            </a:r>
            <a:r>
              <a:rPr lang="hr-HR" dirty="0" smtClean="0"/>
              <a:t> (</a:t>
            </a:r>
            <a:r>
              <a:rPr lang="hr-HR" dirty="0"/>
              <a:t>a</a:t>
            </a:r>
            <a:r>
              <a:rPr lang="en-US" dirty="0" smtClean="0"/>
              <a:t> </a:t>
            </a:r>
            <a:r>
              <a:rPr lang="en-US" dirty="0"/>
              <a:t>given voxel can contain several small fiber </a:t>
            </a:r>
            <a:r>
              <a:rPr lang="en-US" dirty="0" smtClean="0"/>
              <a:t>tracts</a:t>
            </a:r>
            <a:r>
              <a:rPr lang="hr-HR" dirty="0"/>
              <a:t> </a:t>
            </a:r>
            <a:r>
              <a:rPr lang="hr-HR" dirty="0" smtClean="0"/>
              <a:t>c</a:t>
            </a:r>
            <a:r>
              <a:rPr lang="en-US" dirty="0" err="1" smtClean="0"/>
              <a:t>oursing</a:t>
            </a:r>
            <a:r>
              <a:rPr lang="en-US" dirty="0" smtClean="0"/>
              <a:t> </a:t>
            </a:r>
            <a:r>
              <a:rPr lang="en-US" dirty="0"/>
              <a:t>in multiple </a:t>
            </a:r>
            <a:r>
              <a:rPr lang="en-US" dirty="0" smtClean="0"/>
              <a:t>directions</a:t>
            </a:r>
            <a:r>
              <a:rPr lang="hr-HR" dirty="0" smtClean="0"/>
              <a:t>:</a:t>
            </a:r>
            <a:r>
              <a:rPr lang="en-US" dirty="0" smtClean="0"/>
              <a:t> </a:t>
            </a:r>
            <a:r>
              <a:rPr lang="hr-HR" dirty="0"/>
              <a:t>t</a:t>
            </a:r>
            <a:r>
              <a:rPr lang="en-US" dirty="0" smtClean="0"/>
              <a:t>his </a:t>
            </a:r>
            <a:r>
              <a:rPr lang="en-US" dirty="0"/>
              <a:t>can lead to an </a:t>
            </a:r>
            <a:r>
              <a:rPr lang="en-US" dirty="0" smtClean="0"/>
              <a:t>incorrect</a:t>
            </a:r>
            <a:r>
              <a:rPr lang="hr-HR" dirty="0" smtClean="0"/>
              <a:t> </a:t>
            </a:r>
            <a:r>
              <a:rPr lang="en-US" dirty="0" smtClean="0"/>
              <a:t>measure </a:t>
            </a:r>
            <a:r>
              <a:rPr lang="en-US" dirty="0"/>
              <a:t>of the principal diffusion direction for </a:t>
            </a:r>
            <a:r>
              <a:rPr lang="en-US" dirty="0" smtClean="0"/>
              <a:t>a</a:t>
            </a:r>
            <a:r>
              <a:rPr lang="hr-HR" dirty="0" smtClean="0"/>
              <a:t> </a:t>
            </a:r>
            <a:r>
              <a:rPr lang="en-US" dirty="0" smtClean="0"/>
              <a:t>particular </a:t>
            </a:r>
            <a:r>
              <a:rPr lang="en-US" dirty="0"/>
              <a:t>tract, </a:t>
            </a:r>
            <a:r>
              <a:rPr lang="en-US" u="sng" dirty="0" smtClean="0"/>
              <a:t>resulting </a:t>
            </a:r>
            <a:r>
              <a:rPr lang="en-US" u="sng" dirty="0"/>
              <a:t>in both false positives and </a:t>
            </a:r>
            <a:r>
              <a:rPr lang="en-US" u="sng" dirty="0" smtClean="0"/>
              <a:t>false</a:t>
            </a:r>
            <a:r>
              <a:rPr lang="hr-HR" u="sng" dirty="0" smtClean="0"/>
              <a:t> </a:t>
            </a:r>
            <a:r>
              <a:rPr lang="en-US" u="sng" dirty="0" smtClean="0"/>
              <a:t>negatives</a:t>
            </a:r>
            <a:r>
              <a:rPr lang="en-US" dirty="0"/>
              <a:t>, making it difficult to discern crossing or ‘‘kissing</a:t>
            </a:r>
            <a:r>
              <a:rPr lang="en-US" dirty="0" smtClean="0"/>
              <a:t>’’</a:t>
            </a:r>
            <a:r>
              <a:rPr lang="hr-HR" dirty="0" smtClean="0"/>
              <a:t> </a:t>
            </a:r>
            <a:r>
              <a:rPr lang="en-US" dirty="0" smtClean="0"/>
              <a:t>fibers</a:t>
            </a:r>
            <a:r>
              <a:rPr lang="hr-H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867"/>
            <a:ext cx="8579296" cy="936104"/>
          </a:xfrm>
        </p:spPr>
        <p:txBody>
          <a:bodyPr>
            <a:noAutofit/>
          </a:bodyPr>
          <a:lstStyle/>
          <a:p>
            <a:r>
              <a:rPr lang="hr-HR" sz="3200" dirty="0" err="1" smtClean="0">
                <a:solidFill>
                  <a:srgbClr val="FFFF00"/>
                </a:solidFill>
              </a:rPr>
              <a:t>Genetic</a:t>
            </a:r>
            <a:r>
              <a:rPr lang="hr-HR" sz="3200" dirty="0" smtClean="0">
                <a:solidFill>
                  <a:srgbClr val="FFFF00"/>
                </a:solidFill>
              </a:rPr>
              <a:t> influence on </a:t>
            </a:r>
            <a:r>
              <a:rPr lang="hr-HR" sz="3200" dirty="0" err="1" smtClean="0">
                <a:solidFill>
                  <a:srgbClr val="FFFF00"/>
                </a:solidFill>
              </a:rPr>
              <a:t>white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matter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integrity</a:t>
            </a:r>
            <a:r>
              <a:rPr lang="hr-HR" sz="3200" dirty="0" smtClean="0">
                <a:solidFill>
                  <a:srgbClr val="FFFF00"/>
                </a:solidFill>
              </a:rPr>
              <a:t> (FA)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836712"/>
            <a:ext cx="7632849" cy="4848272"/>
          </a:xfrm>
        </p:spPr>
      </p:pic>
      <p:sp>
        <p:nvSpPr>
          <p:cNvPr id="4" name="TextBox 3"/>
          <p:cNvSpPr txBox="1"/>
          <p:nvPr/>
        </p:nvSpPr>
        <p:spPr>
          <a:xfrm>
            <a:off x="4572000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Chiang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smtClean="0">
                <a:solidFill>
                  <a:srgbClr val="FFC000"/>
                </a:solidFill>
              </a:rPr>
              <a:t>J. </a:t>
            </a:r>
            <a:r>
              <a:rPr lang="hr-HR" i="1" dirty="0" err="1" smtClean="0">
                <a:solidFill>
                  <a:srgbClr val="FFC000"/>
                </a:solidFill>
              </a:rPr>
              <a:t>Neurosci</a:t>
            </a:r>
            <a:r>
              <a:rPr lang="hr-HR" i="1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, 2009, 29, 2212-2224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661248"/>
            <a:ext cx="813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23 </a:t>
            </a:r>
            <a:r>
              <a:rPr lang="hr-HR" sz="1400" dirty="0" err="1" smtClean="0"/>
              <a:t>pairs</a:t>
            </a:r>
            <a:r>
              <a:rPr lang="hr-HR" sz="1400" dirty="0" smtClean="0"/>
              <a:t> </a:t>
            </a:r>
            <a:r>
              <a:rPr lang="hr-HR" sz="1400" dirty="0" err="1" smtClean="0"/>
              <a:t>of</a:t>
            </a:r>
            <a:r>
              <a:rPr lang="hr-HR" sz="1400" dirty="0" smtClean="0"/>
              <a:t> MZ </a:t>
            </a:r>
            <a:r>
              <a:rPr lang="hr-HR" sz="1400" dirty="0" err="1" smtClean="0"/>
              <a:t>twins</a:t>
            </a:r>
            <a:r>
              <a:rPr lang="hr-HR" sz="1400" dirty="0" smtClean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23 </a:t>
            </a:r>
            <a:r>
              <a:rPr lang="hr-HR" sz="1400" dirty="0" err="1" smtClean="0"/>
              <a:t>pairs</a:t>
            </a:r>
            <a:r>
              <a:rPr lang="hr-HR" sz="1400" dirty="0" smtClean="0"/>
              <a:t> </a:t>
            </a:r>
            <a:r>
              <a:rPr lang="hr-HR" sz="1400" dirty="0" err="1" smtClean="0"/>
              <a:t>of</a:t>
            </a:r>
            <a:r>
              <a:rPr lang="hr-HR" sz="1400" dirty="0" smtClean="0"/>
              <a:t> DZ </a:t>
            </a:r>
            <a:r>
              <a:rPr lang="hr-HR" sz="1400" dirty="0" err="1" smtClean="0"/>
              <a:t>twins</a:t>
            </a:r>
            <a:r>
              <a:rPr lang="hr-HR" sz="1400" dirty="0" smtClean="0"/>
              <a:t> </a:t>
            </a:r>
            <a:r>
              <a:rPr lang="hr-HR" sz="1400" dirty="0" err="1" smtClean="0"/>
              <a:t>were</a:t>
            </a:r>
            <a:r>
              <a:rPr lang="hr-HR" sz="1400" dirty="0" smtClean="0"/>
              <a:t> </a:t>
            </a:r>
            <a:r>
              <a:rPr lang="hr-HR" sz="1400" dirty="0" err="1" smtClean="0"/>
              <a:t>analyzed</a:t>
            </a:r>
            <a:r>
              <a:rPr lang="hr-HR" sz="1400" dirty="0" smtClean="0"/>
              <a:t>; i</a:t>
            </a:r>
            <a:r>
              <a:rPr lang="en-US" sz="1400" dirty="0" smtClean="0"/>
              <a:t>f </a:t>
            </a:r>
            <a:r>
              <a:rPr lang="en-US" sz="1400" dirty="0"/>
              <a:t>the </a:t>
            </a:r>
            <a:r>
              <a:rPr lang="en-US" sz="1400" dirty="0" smtClean="0"/>
              <a:t>correlation</a:t>
            </a:r>
            <a:r>
              <a:rPr lang="hr-HR" sz="1400" dirty="0" smtClean="0"/>
              <a:t> </a:t>
            </a:r>
            <a:r>
              <a:rPr lang="en-US" sz="1400" dirty="0" smtClean="0"/>
              <a:t>between </a:t>
            </a:r>
            <a:r>
              <a:rPr lang="en-US" sz="1400" dirty="0"/>
              <a:t>the voxel value of FA in one twin and the level of IQ in the </a:t>
            </a:r>
            <a:r>
              <a:rPr lang="en-US" sz="1400" dirty="0" smtClean="0"/>
              <a:t>other</a:t>
            </a:r>
            <a:r>
              <a:rPr lang="hr-HR" sz="1400" dirty="0" smtClean="0"/>
              <a:t> </a:t>
            </a:r>
            <a:r>
              <a:rPr lang="en-US" sz="1400" dirty="0" smtClean="0"/>
              <a:t>twin </a:t>
            </a:r>
            <a:r>
              <a:rPr lang="en-US" sz="1400" dirty="0"/>
              <a:t>(“cross-trait” and “cross-twin”) is greater in MZ pairs than in </a:t>
            </a:r>
            <a:r>
              <a:rPr lang="en-US" sz="1400" dirty="0" smtClean="0"/>
              <a:t>DZ</a:t>
            </a:r>
            <a:r>
              <a:rPr lang="hr-HR" sz="1400" dirty="0" smtClean="0"/>
              <a:t> </a:t>
            </a:r>
            <a:r>
              <a:rPr lang="en-US" sz="1400" dirty="0" smtClean="0"/>
              <a:t>pairs</a:t>
            </a:r>
            <a:r>
              <a:rPr lang="en-US" sz="1400" dirty="0"/>
              <a:t>, the excess in the MZ correlation over the DZ correlation is </a:t>
            </a:r>
            <a:r>
              <a:rPr lang="en-US" sz="1400" dirty="0" smtClean="0"/>
              <a:t>then</a:t>
            </a:r>
            <a:r>
              <a:rPr lang="hr-HR" sz="1400" dirty="0" smtClean="0"/>
              <a:t> </a:t>
            </a:r>
            <a:r>
              <a:rPr lang="en-US" sz="1400" dirty="0" smtClean="0"/>
              <a:t>assumed </a:t>
            </a:r>
            <a:r>
              <a:rPr lang="en-US" sz="1400" dirty="0"/>
              <a:t>to be attributable to common genetic factors that mediate </a:t>
            </a:r>
            <a:r>
              <a:rPr lang="en-US" sz="1400" dirty="0" smtClean="0"/>
              <a:t>both</a:t>
            </a:r>
            <a:r>
              <a:rPr lang="hr-HR" sz="1400" dirty="0" smtClean="0"/>
              <a:t> WM</a:t>
            </a:r>
            <a:r>
              <a:rPr lang="en-US" sz="1400" dirty="0" smtClean="0"/>
              <a:t> </a:t>
            </a:r>
            <a:r>
              <a:rPr lang="en-US" sz="1400" dirty="0"/>
              <a:t>integrity and </a:t>
            </a:r>
            <a:r>
              <a:rPr lang="en-US" sz="1400" dirty="0" smtClean="0"/>
              <a:t>intelligence</a:t>
            </a:r>
            <a:r>
              <a:rPr lang="hr-HR" sz="1400" dirty="0" smtClean="0"/>
              <a:t>, </a:t>
            </a:r>
            <a:r>
              <a:rPr lang="hr-HR" sz="1400" dirty="0" err="1" smtClean="0"/>
              <a:t>which</a:t>
            </a:r>
            <a:r>
              <a:rPr lang="hr-HR" sz="1400" dirty="0" smtClean="0"/>
              <a:t> </a:t>
            </a:r>
            <a:r>
              <a:rPr lang="hr-HR" sz="1400" dirty="0" err="1" smtClean="0"/>
              <a:t>was</a:t>
            </a:r>
            <a:r>
              <a:rPr lang="hr-HR" sz="1400" dirty="0" smtClean="0"/>
              <a:t> </a:t>
            </a:r>
            <a:r>
              <a:rPr lang="hr-HR" sz="1400" dirty="0" err="1" smtClean="0"/>
              <a:t>confirmed</a:t>
            </a:r>
            <a:r>
              <a:rPr lang="hr-HR" sz="1400" dirty="0" smtClean="0"/>
              <a:t> for WM </a:t>
            </a:r>
            <a:r>
              <a:rPr lang="hr-HR" sz="1400" dirty="0" err="1" smtClean="0"/>
              <a:t>in</a:t>
            </a:r>
            <a:r>
              <a:rPr lang="hr-HR" sz="1400" dirty="0" smtClean="0"/>
              <a:t> </a:t>
            </a:r>
            <a:r>
              <a:rPr lang="hr-HR" sz="1400" dirty="0" err="1" smtClean="0"/>
              <a:t>both</a:t>
            </a:r>
            <a:r>
              <a:rPr lang="hr-HR" sz="1400" dirty="0" smtClean="0"/>
              <a:t> </a:t>
            </a:r>
            <a:r>
              <a:rPr lang="hr-HR" sz="1400" dirty="0" err="1" smtClean="0"/>
              <a:t>frontal</a:t>
            </a:r>
            <a:r>
              <a:rPr lang="hr-HR" sz="1400" dirty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parietal</a:t>
            </a:r>
            <a:r>
              <a:rPr lang="hr-HR" sz="1400" dirty="0" smtClean="0"/>
              <a:t> </a:t>
            </a:r>
            <a:r>
              <a:rPr lang="hr-HR" sz="1400" dirty="0" err="1" smtClean="0"/>
              <a:t>lobes</a:t>
            </a:r>
            <a:r>
              <a:rPr lang="hr-HR" sz="1400" dirty="0" smtClean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left</a:t>
            </a:r>
            <a:r>
              <a:rPr lang="hr-HR" sz="1400" dirty="0" smtClean="0"/>
              <a:t> </a:t>
            </a:r>
            <a:r>
              <a:rPr lang="hr-HR" sz="1400" dirty="0" err="1" smtClean="0"/>
              <a:t>occipital</a:t>
            </a:r>
            <a:r>
              <a:rPr lang="hr-HR" sz="1400" dirty="0" smtClean="0"/>
              <a:t> lobe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41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23529"/>
            <a:ext cx="7416824" cy="530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292753"/>
            <a:ext cx="6336704" cy="4486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DTI: a </a:t>
            </a:r>
            <a:r>
              <a:rPr lang="hr-HR" sz="3200" dirty="0" err="1" smtClean="0">
                <a:solidFill>
                  <a:srgbClr val="FFFF00"/>
                </a:solidFill>
              </a:rPr>
              <a:t>whole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brain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connectivity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map</a:t>
            </a:r>
            <a:r>
              <a:rPr lang="hr-HR" sz="3200" dirty="0" smtClean="0">
                <a:solidFill>
                  <a:srgbClr val="FFFF00"/>
                </a:solidFill>
              </a:rPr>
              <a:t> (998 </a:t>
            </a:r>
            <a:r>
              <a:rPr lang="hr-HR" sz="3200" dirty="0" err="1" smtClean="0">
                <a:solidFill>
                  <a:srgbClr val="FFFF00"/>
                </a:solidFill>
              </a:rPr>
              <a:t>ROIs</a:t>
            </a:r>
            <a:r>
              <a:rPr lang="hr-HR" sz="3200" dirty="0" smtClean="0">
                <a:solidFill>
                  <a:srgbClr val="FFFF00"/>
                </a:solidFill>
              </a:rPr>
              <a:t>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mapping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2" y="1412775"/>
            <a:ext cx="8244408" cy="48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2 major </a:t>
            </a:r>
            <a:r>
              <a:rPr lang="hr-HR" dirty="0" err="1" smtClean="0">
                <a:solidFill>
                  <a:srgbClr val="FFFF00"/>
                </a:solidFill>
              </a:rPr>
              <a:t>types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biomarkers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fontScale="70000" lnSpcReduction="20000"/>
          </a:bodyPr>
          <a:lstStyle/>
          <a:p>
            <a:r>
              <a:rPr lang="hr-HR" sz="4100" dirty="0" err="1" smtClean="0"/>
              <a:t>Biomarkers</a:t>
            </a:r>
            <a:r>
              <a:rPr lang="hr-HR" sz="4100" dirty="0" smtClean="0"/>
              <a:t> </a:t>
            </a:r>
            <a:r>
              <a:rPr lang="hr-HR" sz="4100" dirty="0" err="1" smtClean="0"/>
              <a:t>of</a:t>
            </a:r>
            <a:r>
              <a:rPr lang="hr-HR" sz="4100" dirty="0" smtClean="0"/>
              <a:t> </a:t>
            </a:r>
            <a:r>
              <a:rPr lang="hr-HR" sz="4100" dirty="0" err="1" smtClean="0"/>
              <a:t>exposure</a:t>
            </a:r>
            <a:r>
              <a:rPr lang="hr-HR" sz="4100" dirty="0" smtClean="0"/>
              <a:t> – </a:t>
            </a:r>
            <a:r>
              <a:rPr lang="hr-HR" sz="4100" dirty="0" err="1" smtClean="0"/>
              <a:t>used</a:t>
            </a:r>
            <a:r>
              <a:rPr lang="hr-HR" sz="4100" dirty="0" smtClean="0"/>
              <a:t> </a:t>
            </a:r>
            <a:r>
              <a:rPr lang="hr-HR" sz="4100" dirty="0" err="1" smtClean="0"/>
              <a:t>in</a:t>
            </a:r>
            <a:r>
              <a:rPr lang="hr-HR" sz="4100" dirty="0" smtClean="0"/>
              <a:t> </a:t>
            </a:r>
            <a:r>
              <a:rPr lang="hr-HR" sz="4100" dirty="0" err="1" smtClean="0"/>
              <a:t>risk</a:t>
            </a:r>
            <a:r>
              <a:rPr lang="hr-HR" sz="4100" dirty="0" smtClean="0"/>
              <a:t> </a:t>
            </a:r>
            <a:r>
              <a:rPr lang="hr-HR" sz="4100" dirty="0" err="1" smtClean="0"/>
              <a:t>prediction</a:t>
            </a:r>
            <a:endParaRPr lang="hr-HR" sz="4100" dirty="0" smtClean="0"/>
          </a:p>
          <a:p>
            <a:pPr marL="0" indent="0">
              <a:buNone/>
            </a:pPr>
            <a:endParaRPr lang="hr-HR" sz="4100" dirty="0"/>
          </a:p>
          <a:p>
            <a:r>
              <a:rPr lang="hr-HR" sz="4100" u="sng" dirty="0" err="1" smtClean="0"/>
              <a:t>Biomarkers</a:t>
            </a:r>
            <a:r>
              <a:rPr lang="hr-HR" sz="4100" u="sng" dirty="0" smtClean="0"/>
              <a:t> </a:t>
            </a:r>
            <a:r>
              <a:rPr lang="hr-HR" sz="4100" u="sng" dirty="0" err="1" smtClean="0"/>
              <a:t>of</a:t>
            </a:r>
            <a:r>
              <a:rPr lang="hr-HR" sz="4100" u="sng" dirty="0" smtClean="0"/>
              <a:t> </a:t>
            </a:r>
            <a:r>
              <a:rPr lang="hr-HR" sz="4100" u="sng" dirty="0" err="1" smtClean="0"/>
              <a:t>disease</a:t>
            </a:r>
            <a:r>
              <a:rPr lang="hr-HR" sz="4100" dirty="0" smtClean="0"/>
              <a:t> – </a:t>
            </a:r>
            <a:r>
              <a:rPr lang="hr-HR" sz="4100" dirty="0" err="1" smtClean="0"/>
              <a:t>have</a:t>
            </a:r>
            <a:r>
              <a:rPr lang="hr-HR" sz="4100" dirty="0" smtClean="0"/>
              <a:t> </a:t>
            </a:r>
            <a:r>
              <a:rPr lang="hr-HR" sz="4100" dirty="0" err="1" smtClean="0"/>
              <a:t>the</a:t>
            </a:r>
            <a:r>
              <a:rPr lang="hr-HR" sz="4100" dirty="0" smtClean="0"/>
              <a:t> </a:t>
            </a:r>
            <a:r>
              <a:rPr lang="hr-HR" sz="4100" dirty="0" err="1" smtClean="0"/>
              <a:t>potential</a:t>
            </a:r>
            <a:r>
              <a:rPr lang="hr-HR" sz="4100" dirty="0" smtClean="0"/>
              <a:t> to: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- </a:t>
            </a:r>
            <a:r>
              <a:rPr lang="hr-HR" u="sng" dirty="0" err="1" smtClean="0"/>
              <a:t>identify</a:t>
            </a:r>
            <a:r>
              <a:rPr lang="hr-HR" dirty="0" smtClean="0"/>
              <a:t>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early</a:t>
            </a:r>
            <a:r>
              <a:rPr lang="hr-HR" dirty="0" smtClean="0"/>
              <a:t> (</a:t>
            </a:r>
            <a:r>
              <a:rPr lang="hr-HR" dirty="0" err="1" smtClean="0"/>
              <a:t>if</a:t>
            </a:r>
            <a:r>
              <a:rPr lang="hr-HR" dirty="0" smtClean="0"/>
              <a:t> </a:t>
            </a:r>
            <a:r>
              <a:rPr lang="hr-HR" dirty="0" err="1" smtClean="0"/>
              <a:t>good</a:t>
            </a:r>
            <a:r>
              <a:rPr lang="hr-HR" dirty="0" smtClean="0"/>
              <a:t> </a:t>
            </a:r>
            <a:r>
              <a:rPr lang="hr-HR" dirty="0" err="1" smtClean="0"/>
              <a:t>they</a:t>
            </a:r>
            <a:r>
              <a:rPr lang="hr-HR" dirty="0" smtClean="0"/>
              <a:t> are </a:t>
            </a:r>
            <a:r>
              <a:rPr lang="hr-HR" dirty="0" err="1" smtClean="0"/>
              <a:t>used</a:t>
            </a:r>
            <a:r>
              <a:rPr lang="hr-HR" dirty="0" smtClean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 smtClean="0"/>
              <a:t>screening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- </a:t>
            </a:r>
            <a:r>
              <a:rPr lang="hr-HR" dirty="0" err="1" smtClean="0"/>
              <a:t>aid</a:t>
            </a:r>
            <a:r>
              <a:rPr lang="hr-HR" dirty="0" smtClean="0"/>
              <a:t> </a:t>
            </a:r>
            <a:r>
              <a:rPr lang="hr-HR" dirty="0" err="1" smtClean="0"/>
              <a:t>making</a:t>
            </a:r>
            <a:r>
              <a:rPr lang="hr-HR" dirty="0" smtClean="0"/>
              <a:t> </a:t>
            </a:r>
            <a:r>
              <a:rPr lang="hr-HR" dirty="0" err="1" smtClean="0"/>
              <a:t>proper</a:t>
            </a:r>
            <a:r>
              <a:rPr lang="hr-HR" dirty="0" smtClean="0"/>
              <a:t> </a:t>
            </a:r>
            <a:r>
              <a:rPr lang="hr-HR" u="sng" dirty="0" err="1" smtClean="0"/>
              <a:t>diagnosis</a:t>
            </a:r>
            <a:r>
              <a:rPr lang="hr-HR" dirty="0" smtClean="0"/>
              <a:t> (</a:t>
            </a:r>
            <a:r>
              <a:rPr lang="hr-HR" dirty="0" err="1" smtClean="0"/>
              <a:t>if</a:t>
            </a:r>
            <a:r>
              <a:rPr lang="hr-HR" dirty="0" smtClean="0"/>
              <a:t> </a:t>
            </a:r>
            <a:r>
              <a:rPr lang="hr-HR" dirty="0" err="1" smtClean="0"/>
              <a:t>good</a:t>
            </a:r>
            <a:r>
              <a:rPr lang="hr-HR" dirty="0" smtClean="0"/>
              <a:t> provide a </a:t>
            </a:r>
            <a:r>
              <a:rPr lang="hr-HR" dirty="0" err="1" smtClean="0"/>
              <a:t>method</a:t>
            </a:r>
            <a:r>
              <a:rPr lang="hr-HR" dirty="0" smtClean="0"/>
              <a:t> for </a:t>
            </a:r>
            <a:r>
              <a:rPr lang="hr-HR" dirty="0" err="1" smtClean="0"/>
              <a:t>homogeneous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 smtClean="0"/>
              <a:t>  </a:t>
            </a:r>
            <a:r>
              <a:rPr lang="hr-HR" dirty="0" err="1" smtClean="0"/>
              <a:t>classification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a </a:t>
            </a:r>
            <a:r>
              <a:rPr lang="hr-HR" dirty="0" err="1" smtClean="0"/>
              <a:t>given</a:t>
            </a:r>
            <a:r>
              <a:rPr lang="hr-HR" dirty="0" smtClean="0"/>
              <a:t>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extend</a:t>
            </a:r>
            <a:r>
              <a:rPr lang="hr-HR" dirty="0" smtClean="0"/>
              <a:t> </a:t>
            </a:r>
            <a:r>
              <a:rPr lang="hr-HR" dirty="0" err="1" smtClean="0"/>
              <a:t>knowledge</a:t>
            </a:r>
            <a:r>
              <a:rPr lang="hr-HR" dirty="0" smtClean="0"/>
              <a:t> </a:t>
            </a:r>
            <a:r>
              <a:rPr lang="hr-HR" dirty="0" err="1" smtClean="0"/>
              <a:t>concerning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 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hr-HR" dirty="0" err="1" smtClean="0"/>
              <a:t>underlying</a:t>
            </a:r>
            <a:r>
              <a:rPr lang="hr-HR" dirty="0" smtClean="0"/>
              <a:t>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pathogenesis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- </a:t>
            </a:r>
            <a:r>
              <a:rPr lang="hr-HR" u="sng" dirty="0" err="1" smtClean="0"/>
              <a:t>follow</a:t>
            </a:r>
            <a:r>
              <a:rPr lang="hr-HR" u="sng" dirty="0" smtClean="0"/>
              <a:t>-</a:t>
            </a:r>
            <a:r>
              <a:rPr lang="hr-HR" u="sng" dirty="0" err="1" smtClean="0"/>
              <a:t>up</a:t>
            </a:r>
            <a:r>
              <a:rPr lang="hr-HR" dirty="0" smtClean="0"/>
              <a:t>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progression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	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00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mapping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18928"/>
            <a:ext cx="6738154" cy="4927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1196752"/>
            <a:ext cx="6738154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13346"/>
            <a:ext cx="1008112" cy="619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872" y="133805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Connectogram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interpretation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0" y="1052736"/>
            <a:ext cx="7884368" cy="54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Population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averaging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47052" cy="5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Connectomic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profiling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modeling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77384"/>
            <a:ext cx="4722088" cy="5599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1444589" cy="1440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6056" y="1064275"/>
            <a:ext cx="120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„</a:t>
            </a:r>
            <a:r>
              <a:rPr lang="hr-HR" sz="1400" dirty="0" err="1" smtClean="0">
                <a:solidFill>
                  <a:schemeClr val="bg1"/>
                </a:solidFill>
              </a:rPr>
              <a:t>Finger</a:t>
            </a:r>
            <a:r>
              <a:rPr lang="hr-HR" sz="1400" dirty="0" smtClean="0">
                <a:solidFill>
                  <a:schemeClr val="bg1"/>
                </a:solidFill>
              </a:rPr>
              <a:t>-</a:t>
            </a:r>
            <a:r>
              <a:rPr lang="hr-HR" sz="1400" dirty="0" err="1" smtClean="0">
                <a:solidFill>
                  <a:schemeClr val="bg1"/>
                </a:solidFill>
              </a:rPr>
              <a:t>print</a:t>
            </a:r>
            <a:r>
              <a:rPr lang="hr-HR" sz="1400" dirty="0" smtClean="0">
                <a:solidFill>
                  <a:schemeClr val="bg1"/>
                </a:solidFill>
              </a:rPr>
              <a:t>”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F-nal </a:t>
            </a:r>
            <a:r>
              <a:rPr lang="hr-HR" dirty="0" err="1" smtClean="0">
                <a:solidFill>
                  <a:srgbClr val="FFFF00"/>
                </a:solidFill>
              </a:rPr>
              <a:t>vs</a:t>
            </a:r>
            <a:r>
              <a:rPr lang="hr-HR" dirty="0" smtClean="0">
                <a:solidFill>
                  <a:srgbClr val="FFFF00"/>
                </a:solidFill>
              </a:rPr>
              <a:t>. </a:t>
            </a:r>
            <a:r>
              <a:rPr lang="hr-HR" dirty="0" err="1" smtClean="0">
                <a:solidFill>
                  <a:srgbClr val="FFFF00"/>
                </a:solidFill>
              </a:rPr>
              <a:t>structural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connectivity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125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commonly </a:t>
            </a:r>
            <a:r>
              <a:rPr lang="en-US" dirty="0">
                <a:solidFill>
                  <a:srgbClr val="FFFF00"/>
                </a:solidFill>
              </a:rPr>
              <a:t>assumed that functional </a:t>
            </a:r>
            <a:r>
              <a:rPr lang="en-US" dirty="0" smtClean="0">
                <a:solidFill>
                  <a:srgbClr val="FFFF00"/>
                </a:solidFill>
              </a:rPr>
              <a:t>brain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connectivity </a:t>
            </a:r>
            <a:r>
              <a:rPr lang="en-US" dirty="0">
                <a:solidFill>
                  <a:srgbClr val="FFFF00"/>
                </a:solidFill>
              </a:rPr>
              <a:t>reflects structural </a:t>
            </a:r>
            <a:r>
              <a:rPr lang="hr-HR" dirty="0" smtClean="0">
                <a:solidFill>
                  <a:srgbClr val="FFFF00"/>
                </a:solidFill>
              </a:rPr>
              <a:t>(</a:t>
            </a:r>
            <a:r>
              <a:rPr lang="hr-HR" dirty="0" err="1" smtClean="0">
                <a:solidFill>
                  <a:srgbClr val="FFFF00"/>
                </a:solidFill>
              </a:rPr>
              <a:t>anatomical</a:t>
            </a:r>
            <a:r>
              <a:rPr lang="hr-HR" dirty="0" smtClean="0">
                <a:solidFill>
                  <a:srgbClr val="FFFF00"/>
                </a:solidFill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brain connectivity</a:t>
            </a:r>
            <a:endParaRPr lang="hr-HR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The</a:t>
            </a:r>
            <a:r>
              <a:rPr lang="hr-HR" dirty="0" smtClean="0"/>
              <a:t> </a:t>
            </a:r>
            <a:r>
              <a:rPr lang="en-US" dirty="0" smtClean="0"/>
              <a:t>exact </a:t>
            </a:r>
            <a:r>
              <a:rPr lang="en-US" dirty="0"/>
              <a:t>relationship between structure and function, </a:t>
            </a:r>
            <a:r>
              <a:rPr lang="en-US" dirty="0" smtClean="0"/>
              <a:t>however,</a:t>
            </a:r>
            <a:r>
              <a:rPr lang="hr-HR" dirty="0" smtClean="0"/>
              <a:t> </a:t>
            </a:r>
            <a:r>
              <a:rPr lang="en-US" dirty="0" smtClean="0"/>
              <a:t>might </a:t>
            </a:r>
            <a:r>
              <a:rPr lang="en-US" u="sng" dirty="0"/>
              <a:t>not be </a:t>
            </a:r>
            <a:r>
              <a:rPr lang="en-US" u="sng" dirty="0" smtClean="0"/>
              <a:t>straightforward</a:t>
            </a:r>
            <a:endParaRPr lang="hr-HR" u="sng" dirty="0" smtClean="0"/>
          </a:p>
          <a:p>
            <a:r>
              <a:rPr lang="hr-HR" dirty="0" err="1" smtClean="0"/>
              <a:t>If</a:t>
            </a:r>
            <a:r>
              <a:rPr lang="hr-HR" dirty="0" smtClean="0"/>
              <a:t> </a:t>
            </a:r>
            <a:r>
              <a:rPr lang="hr-HR" dirty="0" err="1" smtClean="0"/>
              <a:t>two</a:t>
            </a:r>
            <a:r>
              <a:rPr lang="hr-HR" dirty="0" smtClean="0"/>
              <a:t> </a:t>
            </a:r>
            <a:r>
              <a:rPr lang="hr-HR" dirty="0" err="1" smtClean="0"/>
              <a:t>regions</a:t>
            </a:r>
            <a:r>
              <a:rPr lang="hr-HR" dirty="0" smtClean="0"/>
              <a:t> </a:t>
            </a:r>
            <a:r>
              <a:rPr lang="hr-HR" dirty="0" err="1" smtClean="0"/>
              <a:t>were</a:t>
            </a:r>
            <a:r>
              <a:rPr lang="hr-HR" dirty="0" smtClean="0"/>
              <a:t> </a:t>
            </a:r>
            <a:r>
              <a:rPr lang="hr-HR" dirty="0" err="1" smtClean="0"/>
              <a:t>found</a:t>
            </a:r>
            <a:r>
              <a:rPr lang="hr-HR" dirty="0" smtClean="0"/>
              <a:t> to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en-US" dirty="0" smtClean="0"/>
              <a:t>functionally connected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</a:t>
            </a:r>
            <a:r>
              <a:rPr lang="hr-HR" dirty="0" err="1" smtClean="0">
                <a:solidFill>
                  <a:srgbClr val="FFFF00"/>
                </a:solidFill>
              </a:rPr>
              <a:t>impossible</a:t>
            </a:r>
            <a:r>
              <a:rPr lang="hr-HR" dirty="0" smtClean="0">
                <a:solidFill>
                  <a:srgbClr val="FFFF00"/>
                </a:solidFill>
              </a:rPr>
              <a:t> to</a:t>
            </a:r>
            <a:r>
              <a:rPr lang="en-US" dirty="0" smtClean="0">
                <a:solidFill>
                  <a:srgbClr val="FFFF00"/>
                </a:solidFill>
              </a:rPr>
              <a:t> detect</a:t>
            </a:r>
            <a:r>
              <a:rPr lang="hr-HR" dirty="0" smtClean="0"/>
              <a:t> </a:t>
            </a:r>
            <a:r>
              <a:rPr lang="en-US" dirty="0" smtClean="0"/>
              <a:t>any </a:t>
            </a:r>
            <a:r>
              <a:rPr lang="en-US" dirty="0"/>
              <a:t>white matter tracts connecting these two </a:t>
            </a:r>
            <a:r>
              <a:rPr lang="en-US" dirty="0" smtClean="0"/>
              <a:t>regions</a:t>
            </a:r>
            <a:r>
              <a:rPr lang="hr-HR" dirty="0" smtClean="0"/>
              <a:t> </a:t>
            </a:r>
            <a:r>
              <a:rPr lang="en-US" dirty="0" smtClean="0"/>
              <a:t>structurally</a:t>
            </a:r>
            <a:r>
              <a:rPr lang="hr-HR" dirty="0" smtClean="0"/>
              <a:t>, t</a:t>
            </a:r>
            <a:r>
              <a:rPr lang="en-US" dirty="0" smtClean="0"/>
              <a:t>his </a:t>
            </a:r>
            <a:r>
              <a:rPr lang="en-US" dirty="0"/>
              <a:t>suggests either </a:t>
            </a:r>
            <a:r>
              <a:rPr lang="en-US" dirty="0" smtClean="0"/>
              <a:t>that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(a) these </a:t>
            </a:r>
            <a:r>
              <a:rPr lang="en-US" dirty="0"/>
              <a:t>two </a:t>
            </a:r>
            <a:r>
              <a:rPr lang="en-US" dirty="0" smtClean="0"/>
              <a:t>regions</a:t>
            </a:r>
            <a:r>
              <a:rPr lang="hr-HR" dirty="0" smtClean="0"/>
              <a:t> </a:t>
            </a:r>
            <a:r>
              <a:rPr lang="en-US" dirty="0" smtClean="0"/>
              <a:t>do </a:t>
            </a:r>
            <a:r>
              <a:rPr lang="en-US" dirty="0"/>
              <a:t>not share a direct structural connection and so </a:t>
            </a:r>
            <a:r>
              <a:rPr lang="en-US" dirty="0" smtClean="0"/>
              <a:t>functional</a:t>
            </a:r>
            <a:r>
              <a:rPr lang="hr-HR" dirty="0" smtClean="0"/>
              <a:t> </a:t>
            </a:r>
            <a:r>
              <a:rPr lang="en-US" dirty="0" smtClean="0"/>
              <a:t>connectivity </a:t>
            </a:r>
            <a:r>
              <a:rPr lang="en-US" dirty="0"/>
              <a:t>must be mediated through a third </a:t>
            </a:r>
            <a:r>
              <a:rPr lang="hr-HR" dirty="0" err="1" smtClean="0"/>
              <a:t>region</a:t>
            </a:r>
            <a:r>
              <a:rPr lang="en-US" dirty="0" smtClean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usually</a:t>
            </a:r>
            <a:r>
              <a:rPr lang="hr-HR" dirty="0" smtClean="0"/>
              <a:t> a ‘</a:t>
            </a:r>
            <a:r>
              <a:rPr lang="hr-HR" dirty="0" err="1" smtClean="0"/>
              <a:t>hub</a:t>
            </a:r>
            <a:r>
              <a:rPr lang="hr-HR" dirty="0" smtClean="0"/>
              <a:t>’ </a:t>
            </a:r>
            <a:r>
              <a:rPr lang="hr-HR" dirty="0" err="1" smtClean="0"/>
              <a:t>region</a:t>
            </a:r>
            <a:r>
              <a:rPr lang="hr-HR" dirty="0" smtClean="0"/>
              <a:t>) </a:t>
            </a:r>
            <a:r>
              <a:rPr lang="en-US" dirty="0" smtClean="0"/>
              <a:t>or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b) the absent structural connectivity reflects </a:t>
            </a:r>
            <a:r>
              <a:rPr lang="en-US" dirty="0" smtClean="0"/>
              <a:t>a</a:t>
            </a:r>
            <a:r>
              <a:rPr lang="hr-HR" dirty="0" smtClean="0"/>
              <a:t> </a:t>
            </a:r>
            <a:r>
              <a:rPr lang="en-US" dirty="0" smtClean="0"/>
              <a:t>false </a:t>
            </a:r>
            <a:r>
              <a:rPr lang="en-US" dirty="0"/>
              <a:t>negative result in the </a:t>
            </a:r>
            <a:r>
              <a:rPr lang="en-US" dirty="0" err="1"/>
              <a:t>tractography</a:t>
            </a:r>
            <a:r>
              <a:rPr lang="en-US" dirty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Default</a:t>
            </a:r>
            <a:r>
              <a:rPr lang="hr-HR" dirty="0" smtClean="0">
                <a:solidFill>
                  <a:srgbClr val="FFFF00"/>
                </a:solidFill>
              </a:rPr>
              <a:t> mode </a:t>
            </a:r>
            <a:r>
              <a:rPr lang="hr-HR" dirty="0" err="1" smtClean="0">
                <a:solidFill>
                  <a:srgbClr val="FFFF00"/>
                </a:solidFill>
              </a:rPr>
              <a:t>network</a:t>
            </a:r>
            <a:r>
              <a:rPr lang="hr-HR" dirty="0" smtClean="0">
                <a:solidFill>
                  <a:srgbClr val="FFFF00"/>
                </a:solidFill>
              </a:rPr>
              <a:t> (DMN)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5256584" cy="5709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5160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Damoiseaux</a:t>
            </a:r>
            <a:r>
              <a:rPr lang="hr-HR" dirty="0" smtClean="0">
                <a:solidFill>
                  <a:srgbClr val="FFC000"/>
                </a:solidFill>
              </a:rPr>
              <a:t> et al.,</a:t>
            </a:r>
            <a:r>
              <a:rPr lang="hr-HR" dirty="0" smtClean="0"/>
              <a:t> </a:t>
            </a:r>
            <a:r>
              <a:rPr lang="hr-HR" i="1" dirty="0" err="1" smtClean="0">
                <a:solidFill>
                  <a:srgbClr val="FFC000"/>
                </a:solidFill>
              </a:rPr>
              <a:t>Brain</a:t>
            </a:r>
            <a:r>
              <a:rPr lang="hr-HR" i="1" dirty="0" smtClean="0">
                <a:solidFill>
                  <a:srgbClr val="FFC000"/>
                </a:solidFill>
              </a:rPr>
              <a:t> </a:t>
            </a:r>
            <a:r>
              <a:rPr lang="hr-HR" i="1" dirty="0" err="1" smtClean="0">
                <a:solidFill>
                  <a:srgbClr val="FFC000"/>
                </a:solidFill>
              </a:rPr>
              <a:t>Struct</a:t>
            </a:r>
            <a:r>
              <a:rPr lang="hr-HR" i="1" dirty="0" smtClean="0">
                <a:solidFill>
                  <a:srgbClr val="FFC000"/>
                </a:solidFill>
              </a:rPr>
              <a:t>. </a:t>
            </a:r>
            <a:r>
              <a:rPr lang="hr-HR" i="1" dirty="0" err="1" smtClean="0">
                <a:solidFill>
                  <a:srgbClr val="FFC000"/>
                </a:solidFill>
              </a:rPr>
              <a:t>Funct</a:t>
            </a:r>
            <a:r>
              <a:rPr lang="hr-HR" i="1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 2009, 213, 525-533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00848" y="1263881"/>
            <a:ext cx="20833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dirty="0" err="1" smtClean="0">
                <a:solidFill>
                  <a:srgbClr val="FFFF00"/>
                </a:solidFill>
              </a:rPr>
              <a:t>fMRI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12576" y="3362311"/>
            <a:ext cx="20833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dirty="0" smtClean="0">
                <a:solidFill>
                  <a:srgbClr val="FFFF00"/>
                </a:solidFill>
              </a:rPr>
              <a:t>DTI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126388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444208" y="908720"/>
            <a:ext cx="2664296" cy="4525963"/>
          </a:xfrm>
        </p:spPr>
        <p:txBody>
          <a:bodyPr>
            <a:normAutofit/>
          </a:bodyPr>
          <a:lstStyle/>
          <a:p>
            <a:r>
              <a:rPr lang="en-US" sz="1800" dirty="0"/>
              <a:t>Most of baseline activity is mediated by neurons that are constantly active and participate in the default mode network (DMN, also known as </a:t>
            </a:r>
            <a:r>
              <a:rPr lang="hr-HR" sz="1800" dirty="0" smtClean="0"/>
              <a:t>„</a:t>
            </a:r>
            <a:r>
              <a:rPr lang="en-US" sz="1800" dirty="0" smtClean="0"/>
              <a:t>the </a:t>
            </a:r>
            <a:r>
              <a:rPr lang="en-US" sz="1800" dirty="0"/>
              <a:t>resting </a:t>
            </a:r>
            <a:r>
              <a:rPr lang="en-US" sz="1800" dirty="0" smtClean="0"/>
              <a:t>state</a:t>
            </a:r>
            <a:r>
              <a:rPr lang="hr-HR" sz="1800" dirty="0" smtClean="0"/>
              <a:t>”</a:t>
            </a:r>
            <a:r>
              <a:rPr lang="en-US" sz="1800" dirty="0" smtClean="0"/>
              <a:t> </a:t>
            </a:r>
            <a:r>
              <a:rPr lang="en-US" sz="1800" dirty="0"/>
              <a:t>or </a:t>
            </a:r>
            <a:r>
              <a:rPr lang="hr-HR" sz="1800" dirty="0" smtClean="0"/>
              <a:t>„</a:t>
            </a:r>
            <a:r>
              <a:rPr lang="en-US" sz="1800" dirty="0" smtClean="0"/>
              <a:t>task-negative</a:t>
            </a:r>
            <a:r>
              <a:rPr lang="hr-HR" sz="1800" dirty="0" smtClean="0"/>
              <a:t>”</a:t>
            </a:r>
            <a:r>
              <a:rPr lang="en-US" sz="1800" dirty="0" smtClean="0"/>
              <a:t> </a:t>
            </a:r>
            <a:r>
              <a:rPr lang="en-US" sz="1800" dirty="0"/>
              <a:t>network) (</a:t>
            </a:r>
            <a:r>
              <a:rPr lang="en-US" sz="1800" dirty="0">
                <a:solidFill>
                  <a:srgbClr val="FFC000"/>
                </a:solidFill>
              </a:rPr>
              <a:t>Deco et al., </a:t>
            </a:r>
            <a:r>
              <a:rPr lang="en-US" sz="1800" i="1" dirty="0">
                <a:solidFill>
                  <a:srgbClr val="FFC000"/>
                </a:solidFill>
              </a:rPr>
              <a:t>TINS</a:t>
            </a:r>
            <a:r>
              <a:rPr lang="en-US" sz="1800" dirty="0">
                <a:solidFill>
                  <a:srgbClr val="FFC000"/>
                </a:solidFill>
              </a:rPr>
              <a:t>, 2013</a:t>
            </a:r>
            <a:r>
              <a:rPr lang="en-US" sz="1800" dirty="0" smtClean="0"/>
              <a:t>).</a:t>
            </a:r>
            <a:endParaRPr lang="hr-HR" sz="1800" dirty="0" smtClean="0"/>
          </a:p>
          <a:p>
            <a:r>
              <a:rPr lang="hr-HR" sz="1800" dirty="0" smtClean="0"/>
              <a:t>8 </a:t>
            </a:r>
            <a:r>
              <a:rPr lang="hr-HR" sz="1800" dirty="0" err="1"/>
              <a:t>studies</a:t>
            </a:r>
            <a:r>
              <a:rPr lang="hr-HR" sz="1800" dirty="0"/>
              <a:t> </a:t>
            </a:r>
            <a:r>
              <a:rPr lang="hr-HR" sz="1800" dirty="0" err="1"/>
              <a:t>published</a:t>
            </a:r>
            <a:r>
              <a:rPr lang="hr-HR" sz="1800" dirty="0"/>
              <a:t> </a:t>
            </a:r>
            <a:r>
              <a:rPr lang="hr-HR" sz="1800" dirty="0" err="1"/>
              <a:t>so</a:t>
            </a:r>
            <a:r>
              <a:rPr lang="hr-HR" sz="1800" dirty="0"/>
              <a:t> far </a:t>
            </a:r>
            <a:r>
              <a:rPr lang="hr-HR" sz="1800" dirty="0" err="1" smtClean="0"/>
              <a:t>that</a:t>
            </a:r>
            <a:r>
              <a:rPr lang="hr-HR" sz="1800" dirty="0" smtClean="0"/>
              <a:t> </a:t>
            </a:r>
            <a:r>
              <a:rPr lang="hr-HR" sz="1800" dirty="0" err="1"/>
              <a:t>used</a:t>
            </a:r>
            <a:r>
              <a:rPr lang="hr-HR" sz="1800" dirty="0"/>
              <a:t> </a:t>
            </a:r>
            <a:r>
              <a:rPr lang="hr-HR" sz="1800" dirty="0" err="1" smtClean="0"/>
              <a:t>both</a:t>
            </a:r>
            <a:r>
              <a:rPr lang="hr-HR" sz="1800" dirty="0" smtClean="0"/>
              <a:t> </a:t>
            </a:r>
            <a:r>
              <a:rPr lang="hr-HR" sz="1800" dirty="0" err="1" smtClean="0"/>
              <a:t>resting</a:t>
            </a:r>
            <a:r>
              <a:rPr lang="hr-HR" sz="1800" dirty="0" smtClean="0"/>
              <a:t>-</a:t>
            </a:r>
            <a:r>
              <a:rPr lang="hr-HR" sz="1800" dirty="0" err="1" smtClean="0"/>
              <a:t>state</a:t>
            </a:r>
            <a:r>
              <a:rPr lang="hr-HR" sz="1800" dirty="0" smtClean="0"/>
              <a:t> </a:t>
            </a:r>
            <a:r>
              <a:rPr lang="hr-HR" sz="1800" dirty="0" err="1"/>
              <a:t>fMRI</a:t>
            </a:r>
            <a:r>
              <a:rPr lang="hr-HR" sz="1800" dirty="0"/>
              <a:t> </a:t>
            </a:r>
            <a:r>
              <a:rPr lang="hr-HR" sz="1800" dirty="0" err="1" smtClean="0"/>
              <a:t>and</a:t>
            </a:r>
            <a:r>
              <a:rPr lang="hr-HR" sz="1800" dirty="0" smtClean="0"/>
              <a:t> DTI to </a:t>
            </a:r>
            <a:r>
              <a:rPr lang="hr-HR" sz="1800" dirty="0" err="1" smtClean="0"/>
              <a:t>study</a:t>
            </a:r>
            <a:r>
              <a:rPr lang="hr-HR" sz="1800" dirty="0" smtClean="0"/>
              <a:t> DMN </a:t>
            </a:r>
          </a:p>
          <a:p>
            <a:endParaRPr lang="hr-HR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Why</a:t>
            </a:r>
            <a:r>
              <a:rPr lang="hr-HR" dirty="0" smtClean="0">
                <a:solidFill>
                  <a:srgbClr val="FFFF00"/>
                </a:solidFill>
              </a:rPr>
              <a:t> is DMN </a:t>
            </a:r>
            <a:r>
              <a:rPr lang="hr-HR" dirty="0" err="1" smtClean="0">
                <a:solidFill>
                  <a:srgbClr val="FFFF00"/>
                </a:solidFill>
              </a:rPr>
              <a:t>particularly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relevant</a:t>
            </a:r>
            <a:r>
              <a:rPr lang="hr-HR" dirty="0" smtClean="0">
                <a:solidFill>
                  <a:srgbClr val="FFFF00"/>
                </a:solidFill>
              </a:rPr>
              <a:t> for </a:t>
            </a:r>
            <a:r>
              <a:rPr lang="hr-HR" dirty="0" err="1" smtClean="0">
                <a:solidFill>
                  <a:srgbClr val="FFFF00"/>
                </a:solidFill>
              </a:rPr>
              <a:t>studying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aging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dementia</a:t>
            </a:r>
            <a:r>
              <a:rPr lang="hr-HR" dirty="0" smtClean="0">
                <a:solidFill>
                  <a:srgbClr val="FFFF00"/>
                </a:solidFill>
              </a:rPr>
              <a:t>?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184576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vulnerable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atrophy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Good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2001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vulnerable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deposition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–</a:t>
            </a:r>
            <a:r>
              <a:rPr lang="hr-HR" dirty="0" err="1" smtClean="0">
                <a:solidFill>
                  <a:srgbClr val="FFFF00"/>
                </a:solidFill>
              </a:rPr>
              <a:t>amyloid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Buckner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smtClean="0">
                <a:solidFill>
                  <a:srgbClr val="FFC000"/>
                </a:solidFill>
              </a:rPr>
              <a:t>J. </a:t>
            </a:r>
            <a:r>
              <a:rPr lang="hr-HR" i="1" dirty="0" err="1" smtClean="0">
                <a:solidFill>
                  <a:srgbClr val="FFC000"/>
                </a:solidFill>
              </a:rPr>
              <a:t>Neurosci</a:t>
            </a:r>
            <a:r>
              <a:rPr lang="hr-HR" i="1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, 2009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DMN </a:t>
            </a:r>
            <a:r>
              <a:rPr lang="hr-HR" dirty="0" err="1" smtClean="0"/>
              <a:t>structures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show</a:t>
            </a:r>
            <a:r>
              <a:rPr lang="hr-HR" dirty="0" smtClean="0">
                <a:solidFill>
                  <a:srgbClr val="FFFF00"/>
                </a:solidFill>
              </a:rPr>
              <a:t> a </a:t>
            </a:r>
            <a:r>
              <a:rPr lang="hr-HR" dirty="0" err="1" smtClean="0">
                <a:solidFill>
                  <a:srgbClr val="FFFF00"/>
                </a:solidFill>
              </a:rPr>
              <a:t>reduced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glucose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metabolism</a:t>
            </a:r>
            <a:r>
              <a:rPr lang="hr-HR" dirty="0" smtClean="0"/>
              <a:t> (</a:t>
            </a:r>
            <a:r>
              <a:rPr lang="hr-HR" dirty="0" err="1" smtClean="0">
                <a:solidFill>
                  <a:srgbClr val="FFC000"/>
                </a:solidFill>
              </a:rPr>
              <a:t>Minoshima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err="1" smtClean="0">
                <a:solidFill>
                  <a:srgbClr val="FFC000"/>
                </a:solidFill>
              </a:rPr>
              <a:t>Ann</a:t>
            </a:r>
            <a:r>
              <a:rPr lang="hr-HR" i="1" dirty="0" smtClean="0">
                <a:solidFill>
                  <a:srgbClr val="FFC000"/>
                </a:solidFill>
              </a:rPr>
              <a:t>. </a:t>
            </a:r>
            <a:r>
              <a:rPr lang="hr-HR" i="1" dirty="0" err="1" smtClean="0">
                <a:solidFill>
                  <a:srgbClr val="FFC000"/>
                </a:solidFill>
              </a:rPr>
              <a:t>Neurol</a:t>
            </a:r>
            <a:r>
              <a:rPr lang="hr-HR" i="1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, 1997</a:t>
            </a:r>
            <a:r>
              <a:rPr lang="hr-HR" dirty="0" smtClean="0"/>
              <a:t>)</a:t>
            </a:r>
          </a:p>
          <a:p>
            <a:endParaRPr lang="hr-HR" dirty="0"/>
          </a:p>
          <a:p>
            <a:r>
              <a:rPr lang="hr-HR" dirty="0" smtClean="0"/>
              <a:t>A</a:t>
            </a:r>
            <a:r>
              <a:rPr lang="en-US" dirty="0" err="1" smtClean="0"/>
              <a:t>bnormalities</a:t>
            </a:r>
            <a:r>
              <a:rPr lang="en-US" dirty="0" smtClean="0"/>
              <a:t> </a:t>
            </a:r>
            <a:r>
              <a:rPr lang="en-US" dirty="0"/>
              <a:t>in resting-state </a:t>
            </a:r>
            <a:r>
              <a:rPr lang="hr-HR" dirty="0" smtClean="0"/>
              <a:t>BOLD </a:t>
            </a:r>
            <a:r>
              <a:rPr lang="hr-HR" dirty="0" err="1" smtClean="0"/>
              <a:t>fMRI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DMN </a:t>
            </a:r>
            <a:r>
              <a:rPr lang="en-US" dirty="0" smtClean="0"/>
              <a:t>may </a:t>
            </a:r>
            <a:r>
              <a:rPr lang="en-US" dirty="0"/>
              <a:t>represent early </a:t>
            </a:r>
            <a:r>
              <a:rPr lang="en-US" dirty="0" smtClean="0"/>
              <a:t>functional</a:t>
            </a:r>
            <a:r>
              <a:rPr lang="hr-HR" dirty="0" smtClean="0"/>
              <a:t> </a:t>
            </a:r>
            <a:r>
              <a:rPr lang="en-US" dirty="0" smtClean="0"/>
              <a:t>impairment </a:t>
            </a:r>
            <a:r>
              <a:rPr lang="en-US" dirty="0"/>
              <a:t>associated with risk for </a:t>
            </a:r>
            <a:r>
              <a:rPr lang="en-US" dirty="0" smtClean="0"/>
              <a:t>AD</a:t>
            </a:r>
            <a:r>
              <a:rPr lang="hr-HR" dirty="0" smtClean="0"/>
              <a:t>, </a:t>
            </a:r>
            <a:r>
              <a:rPr lang="hr-HR" dirty="0" err="1" smtClean="0"/>
              <a:t>so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a </a:t>
            </a:r>
            <a:r>
              <a:rPr lang="en-US" dirty="0" smtClean="0">
                <a:solidFill>
                  <a:srgbClr val="FFFF00"/>
                </a:solidFill>
              </a:rPr>
              <a:t>candidate </a:t>
            </a:r>
            <a:r>
              <a:rPr lang="en-US" dirty="0">
                <a:solidFill>
                  <a:srgbClr val="FFFF00"/>
                </a:solidFill>
              </a:rPr>
              <a:t>for a biomarker of preclinical dementia</a:t>
            </a:r>
            <a:r>
              <a:rPr lang="en-US" dirty="0"/>
              <a:t>, </a:t>
            </a:r>
            <a:r>
              <a:rPr lang="en-US" dirty="0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potentially </a:t>
            </a:r>
            <a:r>
              <a:rPr lang="en-US" dirty="0"/>
              <a:t>a valuable tool in dementia prediction, prognosis, </a:t>
            </a:r>
            <a:r>
              <a:rPr lang="en-US" dirty="0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preventive </a:t>
            </a:r>
            <a:r>
              <a:rPr lang="en-US" dirty="0"/>
              <a:t>treatment </a:t>
            </a:r>
            <a:r>
              <a:rPr lang="en-US" dirty="0" smtClean="0"/>
              <a:t>development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9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rgbClr val="FFFF00"/>
                </a:solidFill>
              </a:rPr>
              <a:t>Diminished</a:t>
            </a:r>
            <a:r>
              <a:rPr lang="hr-HR" sz="3600" dirty="0" smtClean="0">
                <a:solidFill>
                  <a:srgbClr val="FFFF00"/>
                </a:solidFill>
              </a:rPr>
              <a:t> DMN </a:t>
            </a:r>
            <a:r>
              <a:rPr lang="hr-HR" sz="3600" dirty="0" err="1" smtClean="0">
                <a:solidFill>
                  <a:srgbClr val="FFFF00"/>
                </a:solidFill>
              </a:rPr>
              <a:t>activity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in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normal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aging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1269"/>
            <a:ext cx="8600899" cy="4813995"/>
          </a:xfrm>
        </p:spPr>
      </p:pic>
      <p:sp>
        <p:nvSpPr>
          <p:cNvPr id="5" name="TextBox 4"/>
          <p:cNvSpPr txBox="1"/>
          <p:nvPr/>
        </p:nvSpPr>
        <p:spPr>
          <a:xfrm>
            <a:off x="4716016" y="64440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Koch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err="1" smtClean="0">
                <a:solidFill>
                  <a:srgbClr val="FFC000"/>
                </a:solidFill>
              </a:rPr>
              <a:t>NeuroImage</a:t>
            </a:r>
            <a:r>
              <a:rPr lang="hr-HR" dirty="0" smtClean="0">
                <a:solidFill>
                  <a:srgbClr val="FFC000"/>
                </a:solidFill>
              </a:rPr>
              <a:t>, 2010, 51, 280-287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90863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needs </a:t>
            </a:r>
            <a:r>
              <a:rPr lang="en-US" dirty="0"/>
              <a:t>to be </a:t>
            </a:r>
            <a:r>
              <a:rPr lang="en-US" dirty="0" smtClean="0"/>
              <a:t>reliably</a:t>
            </a:r>
            <a:r>
              <a:rPr lang="hr-HR" dirty="0" smtClean="0"/>
              <a:t> </a:t>
            </a:r>
            <a:r>
              <a:rPr lang="en-US" dirty="0" smtClean="0"/>
              <a:t>differentiated </a:t>
            </a:r>
            <a:r>
              <a:rPr lang="en-US" dirty="0"/>
              <a:t>from that observed in </a:t>
            </a:r>
            <a:r>
              <a:rPr lang="hr-HR" dirty="0" err="1" smtClean="0"/>
              <a:t>neurodegenerative</a:t>
            </a:r>
            <a:r>
              <a:rPr lang="hr-HR" dirty="0" smtClean="0"/>
              <a:t> </a:t>
            </a:r>
            <a:r>
              <a:rPr lang="hr-HR" dirty="0" err="1" smtClean="0"/>
              <a:t>dementia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61849"/>
            <a:ext cx="8229600" cy="836712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normal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9"/>
            <a:ext cx="4215784" cy="36003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r-HR" sz="2600" dirty="0" err="1" smtClean="0">
                <a:solidFill>
                  <a:srgbClr val="FFFF00"/>
                </a:solidFill>
              </a:rPr>
              <a:t>Decreased</a:t>
            </a:r>
            <a:r>
              <a:rPr lang="hr-HR" sz="2600" dirty="0" smtClean="0">
                <a:solidFill>
                  <a:srgbClr val="FFFF00"/>
                </a:solidFill>
              </a:rPr>
              <a:t> f-nal </a:t>
            </a:r>
            <a:r>
              <a:rPr lang="hr-HR" sz="2600" dirty="0" err="1" smtClean="0">
                <a:solidFill>
                  <a:srgbClr val="FFFF00"/>
                </a:solidFill>
              </a:rPr>
              <a:t>conn</a:t>
            </a:r>
            <a:r>
              <a:rPr lang="hr-HR" sz="2600" dirty="0" smtClean="0">
                <a:solidFill>
                  <a:srgbClr val="FFFF00"/>
                </a:solidFill>
              </a:rPr>
              <a:t>. </a:t>
            </a:r>
            <a:r>
              <a:rPr lang="hr-HR" sz="2600" dirty="0" err="1" smtClean="0">
                <a:solidFill>
                  <a:srgbClr val="FFFF00"/>
                </a:solidFill>
              </a:rPr>
              <a:t>was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demonstrated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smtClean="0">
                <a:solidFill>
                  <a:srgbClr val="FFFF00"/>
                </a:solidFill>
              </a:rPr>
              <a:t>PCC, sup. &amp; </a:t>
            </a:r>
            <a:r>
              <a:rPr lang="hr-HR" sz="2600" u="sng" dirty="0" err="1" smtClean="0">
                <a:solidFill>
                  <a:srgbClr val="FFFF00"/>
                </a:solidFill>
              </a:rPr>
              <a:t>mid</a:t>
            </a:r>
            <a:r>
              <a:rPr lang="hr-HR" sz="2600" u="sng" dirty="0" smtClean="0">
                <a:solidFill>
                  <a:srgbClr val="FFFF00"/>
                </a:solidFill>
              </a:rPr>
              <a:t>. </a:t>
            </a:r>
            <a:r>
              <a:rPr lang="hr-HR" sz="2600" u="sng" dirty="0" err="1" smtClean="0">
                <a:solidFill>
                  <a:srgbClr val="FFFF00"/>
                </a:solidFill>
              </a:rPr>
              <a:t>frontal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gyrus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and</a:t>
            </a:r>
            <a:r>
              <a:rPr lang="hr-HR" sz="2600" u="sng" dirty="0" smtClean="0">
                <a:solidFill>
                  <a:srgbClr val="FFFF00"/>
                </a:solidFill>
              </a:rPr>
              <a:t> sup. </a:t>
            </a:r>
            <a:r>
              <a:rPr lang="hr-HR" sz="2600" u="sng" dirty="0" err="1">
                <a:solidFill>
                  <a:srgbClr val="FFFF00"/>
                </a:solidFill>
              </a:rPr>
              <a:t>p</a:t>
            </a:r>
            <a:r>
              <a:rPr lang="hr-HR" sz="2600" u="sng" dirty="0" err="1" smtClean="0">
                <a:solidFill>
                  <a:srgbClr val="FFFF00"/>
                </a:solidFill>
              </a:rPr>
              <a:t>arietal</a:t>
            </a:r>
            <a:r>
              <a:rPr lang="hr-HR" sz="2600" u="sng" dirty="0" smtClean="0">
                <a:solidFill>
                  <a:srgbClr val="FFFF00"/>
                </a:solidFill>
              </a:rPr>
              <a:t> </a:t>
            </a:r>
            <a:r>
              <a:rPr lang="hr-HR" sz="2600" u="sng" dirty="0" err="1" smtClean="0">
                <a:solidFill>
                  <a:srgbClr val="FFFF00"/>
                </a:solidFill>
              </a:rPr>
              <a:t>region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smtClean="0"/>
              <a:t>(</a:t>
            </a:r>
            <a:r>
              <a:rPr lang="hr-HR" sz="2600" dirty="0" smtClean="0">
                <a:solidFill>
                  <a:srgbClr val="FFC000"/>
                </a:solidFill>
              </a:rPr>
              <a:t>4 </a:t>
            </a:r>
            <a:r>
              <a:rPr lang="hr-HR" sz="2600" dirty="0" err="1" smtClean="0">
                <a:solidFill>
                  <a:srgbClr val="FFC000"/>
                </a:solidFill>
              </a:rPr>
              <a:t>studies</a:t>
            </a:r>
            <a:r>
              <a:rPr lang="hr-HR" sz="2600" dirty="0" smtClean="0">
                <a:solidFill>
                  <a:srgbClr val="FFC000"/>
                </a:solidFill>
              </a:rPr>
              <a:t> done </a:t>
            </a:r>
            <a:r>
              <a:rPr lang="hr-HR" sz="2600" dirty="0" err="1" smtClean="0">
                <a:solidFill>
                  <a:srgbClr val="FFC000"/>
                </a:solidFill>
              </a:rPr>
              <a:t>so</a:t>
            </a:r>
            <a:r>
              <a:rPr lang="hr-HR" sz="2600" dirty="0" smtClean="0">
                <a:solidFill>
                  <a:srgbClr val="FFC000"/>
                </a:solidFill>
              </a:rPr>
              <a:t> far: </a:t>
            </a:r>
            <a:r>
              <a:rPr lang="hr-HR" sz="2600" i="1" dirty="0" smtClean="0">
                <a:solidFill>
                  <a:srgbClr val="FFC000"/>
                </a:solidFill>
              </a:rPr>
              <a:t>PNAS</a:t>
            </a:r>
            <a:r>
              <a:rPr lang="hr-HR" sz="2600" dirty="0" smtClean="0">
                <a:solidFill>
                  <a:srgbClr val="FFC000"/>
                </a:solidFill>
              </a:rPr>
              <a:t>, 2007; </a:t>
            </a:r>
            <a:r>
              <a:rPr lang="hr-HR" sz="2600" i="1" dirty="0" err="1" smtClean="0">
                <a:solidFill>
                  <a:srgbClr val="FFC000"/>
                </a:solidFill>
              </a:rPr>
              <a:t>Cereb</a:t>
            </a:r>
            <a:r>
              <a:rPr lang="hr-HR" sz="2600" i="1" dirty="0" smtClean="0">
                <a:solidFill>
                  <a:srgbClr val="FFC000"/>
                </a:solidFill>
              </a:rPr>
              <a:t>. </a:t>
            </a:r>
            <a:r>
              <a:rPr lang="hr-HR" sz="2600" i="1" dirty="0" err="1" smtClean="0">
                <a:solidFill>
                  <a:srgbClr val="FFC000"/>
                </a:solidFill>
              </a:rPr>
              <a:t>Cortex</a:t>
            </a:r>
            <a:r>
              <a:rPr lang="hr-HR" sz="2600" dirty="0" smtClean="0">
                <a:solidFill>
                  <a:srgbClr val="FFC000"/>
                </a:solidFill>
              </a:rPr>
              <a:t>, 2008; </a:t>
            </a:r>
            <a:r>
              <a:rPr lang="hr-HR" sz="2600" i="1" dirty="0" err="1" smtClean="0">
                <a:solidFill>
                  <a:srgbClr val="FFC000"/>
                </a:solidFill>
              </a:rPr>
              <a:t>NeuroImage</a:t>
            </a:r>
            <a:r>
              <a:rPr lang="hr-HR" sz="2600" dirty="0" smtClean="0">
                <a:solidFill>
                  <a:srgbClr val="FFC000"/>
                </a:solidFill>
              </a:rPr>
              <a:t>, 2010; </a:t>
            </a:r>
            <a:r>
              <a:rPr lang="hr-HR" sz="2600" i="1" dirty="0" smtClean="0">
                <a:solidFill>
                  <a:srgbClr val="FFC000"/>
                </a:solidFill>
              </a:rPr>
              <a:t>Neuron</a:t>
            </a:r>
            <a:r>
              <a:rPr lang="hr-HR" sz="2600" dirty="0" smtClean="0">
                <a:solidFill>
                  <a:srgbClr val="FFC000"/>
                </a:solidFill>
              </a:rPr>
              <a:t>, 2010</a:t>
            </a:r>
            <a:r>
              <a:rPr lang="hr-HR" sz="2600" dirty="0" smtClean="0"/>
              <a:t>)</a:t>
            </a:r>
          </a:p>
          <a:p>
            <a:pPr marL="0" indent="0">
              <a:buNone/>
            </a:pPr>
            <a:endParaRPr lang="hr-HR" sz="2600" dirty="0" smtClean="0"/>
          </a:p>
          <a:p>
            <a:pPr marL="0" indent="0">
              <a:buNone/>
            </a:pPr>
            <a:r>
              <a:rPr lang="hr-HR" sz="2600" dirty="0" err="1" smtClean="0"/>
              <a:t>In</a:t>
            </a:r>
            <a:r>
              <a:rPr lang="hr-HR" sz="2600" dirty="0" smtClean="0"/>
              <a:t> none </a:t>
            </a:r>
            <a:r>
              <a:rPr lang="hr-HR" sz="2600" dirty="0" err="1" smtClean="0"/>
              <a:t>of</a:t>
            </a:r>
            <a:r>
              <a:rPr lang="hr-HR" sz="2600" dirty="0" smtClean="0"/>
              <a:t> </a:t>
            </a:r>
            <a:r>
              <a:rPr lang="hr-HR" sz="2600" dirty="0" err="1" smtClean="0"/>
              <a:t>these</a:t>
            </a:r>
            <a:r>
              <a:rPr lang="hr-HR" sz="2600" dirty="0" smtClean="0"/>
              <a:t> </a:t>
            </a:r>
            <a:r>
              <a:rPr lang="hr-HR" sz="2600" dirty="0" err="1" smtClean="0"/>
              <a:t>studies</a:t>
            </a:r>
            <a:r>
              <a:rPr lang="hr-HR" sz="2600" dirty="0" smtClean="0"/>
              <a:t> </a:t>
            </a:r>
            <a:r>
              <a:rPr lang="hr-HR" sz="2600" dirty="0" err="1" smtClean="0"/>
              <a:t>increased</a:t>
            </a:r>
            <a:r>
              <a:rPr lang="hr-HR" sz="2600" dirty="0" smtClean="0"/>
              <a:t> DMN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with</a:t>
            </a:r>
            <a:r>
              <a:rPr lang="hr-HR" sz="2600" dirty="0" smtClean="0"/>
              <a:t> </a:t>
            </a:r>
            <a:r>
              <a:rPr lang="hr-HR" sz="2600" dirty="0" err="1" smtClean="0"/>
              <a:t>advancing</a:t>
            </a:r>
            <a:r>
              <a:rPr lang="hr-HR" sz="2600" dirty="0" smtClean="0"/>
              <a:t> age </a:t>
            </a:r>
            <a:r>
              <a:rPr lang="hr-HR" sz="2600" dirty="0" err="1" smtClean="0"/>
              <a:t>was</a:t>
            </a:r>
            <a:r>
              <a:rPr lang="hr-HR" sz="2600" dirty="0" smtClean="0"/>
              <a:t> </a:t>
            </a:r>
            <a:r>
              <a:rPr lang="hr-HR" sz="2600" dirty="0" err="1" smtClean="0"/>
              <a:t>observed</a:t>
            </a:r>
            <a:r>
              <a:rPr lang="hr-HR" sz="2600" dirty="0" smtClean="0"/>
              <a:t> (</a:t>
            </a:r>
            <a:r>
              <a:rPr lang="hr-HR" sz="2600" dirty="0" err="1" smtClean="0"/>
              <a:t>although</a:t>
            </a:r>
            <a:r>
              <a:rPr lang="hr-HR" sz="2600" dirty="0" smtClean="0"/>
              <a:t> </a:t>
            </a:r>
            <a:r>
              <a:rPr lang="hr-HR" sz="2600" dirty="0" err="1" smtClean="0"/>
              <a:t>increases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were</a:t>
            </a:r>
            <a:r>
              <a:rPr lang="hr-HR" sz="2600" dirty="0" smtClean="0"/>
              <a:t> </a:t>
            </a:r>
            <a:r>
              <a:rPr lang="hr-HR" sz="2600" dirty="0" err="1" smtClean="0"/>
              <a:t>noticed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</a:t>
            </a:r>
            <a:r>
              <a:rPr lang="hr-HR" sz="2600" dirty="0" err="1" smtClean="0"/>
              <a:t>regions</a:t>
            </a:r>
            <a:r>
              <a:rPr lang="hr-HR" sz="2600" dirty="0" smtClean="0"/>
              <a:t> </a:t>
            </a:r>
            <a:r>
              <a:rPr lang="hr-HR" sz="2600" dirty="0" err="1" smtClean="0"/>
              <a:t>outside</a:t>
            </a:r>
            <a:r>
              <a:rPr lang="hr-HR" sz="2600" dirty="0" smtClean="0"/>
              <a:t> </a:t>
            </a:r>
            <a:r>
              <a:rPr lang="hr-HR" sz="2600" dirty="0" err="1" smtClean="0"/>
              <a:t>the</a:t>
            </a:r>
            <a:r>
              <a:rPr lang="hr-HR" sz="2600" dirty="0" smtClean="0"/>
              <a:t> DMN) (</a:t>
            </a:r>
            <a:r>
              <a:rPr lang="hr-HR" sz="2600" dirty="0" err="1" smtClean="0">
                <a:solidFill>
                  <a:srgbClr val="FFC000"/>
                </a:solidFill>
              </a:rPr>
              <a:t>Biswal</a:t>
            </a:r>
            <a:r>
              <a:rPr lang="hr-HR" sz="2600" dirty="0" smtClean="0">
                <a:solidFill>
                  <a:srgbClr val="FFC000"/>
                </a:solidFill>
              </a:rPr>
              <a:t> et al., </a:t>
            </a:r>
            <a:r>
              <a:rPr lang="hr-HR" sz="2600" i="1" dirty="0" smtClean="0">
                <a:solidFill>
                  <a:srgbClr val="FFC000"/>
                </a:solidFill>
              </a:rPr>
              <a:t>PNAS</a:t>
            </a:r>
            <a:r>
              <a:rPr lang="hr-HR" sz="2600" dirty="0" smtClean="0">
                <a:solidFill>
                  <a:srgbClr val="FFC000"/>
                </a:solidFill>
              </a:rPr>
              <a:t>, 2010</a:t>
            </a:r>
            <a:r>
              <a:rPr lang="hr-HR" sz="2600" dirty="0" smtClean="0"/>
              <a:t>)</a:t>
            </a:r>
            <a:endParaRPr lang="hr-HR" sz="2600" dirty="0"/>
          </a:p>
          <a:p>
            <a:pPr marL="0" indent="0">
              <a:buNone/>
            </a:pPr>
            <a:endParaRPr lang="hr-HR" sz="2600" dirty="0" smtClean="0"/>
          </a:p>
          <a:p>
            <a:pPr marL="0" indent="0">
              <a:buNone/>
            </a:pPr>
            <a:r>
              <a:rPr lang="hr-HR" sz="2600" dirty="0" smtClean="0"/>
              <a:t>One </a:t>
            </a:r>
            <a:r>
              <a:rPr lang="hr-HR" sz="2600" dirty="0" err="1" smtClean="0"/>
              <a:t>study</a:t>
            </a:r>
            <a:r>
              <a:rPr lang="hr-HR" sz="2600" dirty="0" smtClean="0"/>
              <a:t> (</a:t>
            </a:r>
            <a:r>
              <a:rPr lang="hr-HR" sz="2600" dirty="0" err="1" smtClean="0">
                <a:solidFill>
                  <a:srgbClr val="FFC000"/>
                </a:solidFill>
              </a:rPr>
              <a:t>Damoiseaux</a:t>
            </a:r>
            <a:r>
              <a:rPr lang="hr-HR" sz="2600" dirty="0" smtClean="0">
                <a:solidFill>
                  <a:srgbClr val="FFC000"/>
                </a:solidFill>
              </a:rPr>
              <a:t> et al., </a:t>
            </a:r>
            <a:r>
              <a:rPr lang="hr-HR" sz="2600" i="1" dirty="0" err="1" smtClean="0">
                <a:solidFill>
                  <a:srgbClr val="FFC000"/>
                </a:solidFill>
              </a:rPr>
              <a:t>Cereb</a:t>
            </a:r>
            <a:r>
              <a:rPr lang="hr-HR" sz="2600" i="1" dirty="0" smtClean="0">
                <a:solidFill>
                  <a:srgbClr val="FFC000"/>
                </a:solidFill>
              </a:rPr>
              <a:t>. </a:t>
            </a:r>
            <a:r>
              <a:rPr lang="hr-HR" sz="2600" i="1" dirty="0" err="1" smtClean="0">
                <a:solidFill>
                  <a:srgbClr val="FFC000"/>
                </a:solidFill>
              </a:rPr>
              <a:t>Cortex</a:t>
            </a:r>
            <a:r>
              <a:rPr lang="hr-HR" sz="2600" dirty="0" smtClean="0">
                <a:solidFill>
                  <a:srgbClr val="FFC000"/>
                </a:solidFill>
              </a:rPr>
              <a:t>, 2008</a:t>
            </a:r>
            <a:r>
              <a:rPr lang="hr-HR" sz="2600" dirty="0" smtClean="0"/>
              <a:t>) </a:t>
            </a:r>
            <a:r>
              <a:rPr lang="hr-HR" sz="2600" dirty="0" err="1" smtClean="0"/>
              <a:t>corrected</a:t>
            </a:r>
            <a:r>
              <a:rPr lang="hr-HR" sz="2600" dirty="0" smtClean="0"/>
              <a:t> signal for </a:t>
            </a:r>
            <a:r>
              <a:rPr lang="hr-HR" sz="2600" dirty="0" err="1" smtClean="0"/>
              <a:t>grey</a:t>
            </a:r>
            <a:r>
              <a:rPr lang="hr-HR" sz="2600" dirty="0" smtClean="0"/>
              <a:t>-</a:t>
            </a:r>
            <a:r>
              <a:rPr lang="hr-HR" sz="2600" dirty="0" err="1" smtClean="0"/>
              <a:t>matter</a:t>
            </a:r>
            <a:r>
              <a:rPr lang="hr-HR" sz="2600" dirty="0" smtClean="0"/>
              <a:t> </a:t>
            </a:r>
            <a:r>
              <a:rPr lang="hr-HR" sz="2600" dirty="0" err="1" smtClean="0"/>
              <a:t>atrophy</a:t>
            </a:r>
            <a:r>
              <a:rPr lang="hr-HR" sz="2600" dirty="0" smtClean="0"/>
              <a:t>, </a:t>
            </a:r>
            <a:r>
              <a:rPr lang="hr-HR" sz="2600" dirty="0" err="1" smtClean="0"/>
              <a:t>and</a:t>
            </a:r>
            <a:r>
              <a:rPr lang="hr-HR" sz="2600" dirty="0" smtClean="0"/>
              <a:t> </a:t>
            </a:r>
            <a:r>
              <a:rPr lang="hr-HR" sz="2600" dirty="0" err="1" smtClean="0"/>
              <a:t>observed</a:t>
            </a:r>
            <a:r>
              <a:rPr lang="hr-HR" sz="2600" dirty="0" smtClean="0"/>
              <a:t> </a:t>
            </a:r>
            <a:r>
              <a:rPr lang="hr-HR" sz="2600" dirty="0" err="1" smtClean="0"/>
              <a:t>decreases</a:t>
            </a:r>
            <a:r>
              <a:rPr lang="hr-HR" sz="2600" dirty="0" smtClean="0"/>
              <a:t> </a:t>
            </a:r>
            <a:r>
              <a:rPr lang="hr-HR" sz="2600" dirty="0" err="1" smtClean="0"/>
              <a:t>in</a:t>
            </a:r>
            <a:r>
              <a:rPr lang="hr-HR" sz="2600" dirty="0" smtClean="0"/>
              <a:t> f-nal </a:t>
            </a:r>
            <a:r>
              <a:rPr lang="hr-HR" sz="2600" dirty="0" err="1" smtClean="0"/>
              <a:t>conn</a:t>
            </a:r>
            <a:r>
              <a:rPr lang="hr-HR" sz="2600" dirty="0" smtClean="0"/>
              <a:t>. </a:t>
            </a:r>
            <a:r>
              <a:rPr lang="hr-HR" sz="2600" dirty="0" err="1" smtClean="0"/>
              <a:t>remained</a:t>
            </a:r>
            <a:r>
              <a:rPr lang="hr-HR" sz="2600" dirty="0" smtClean="0"/>
              <a:t> </a:t>
            </a:r>
            <a:r>
              <a:rPr lang="hr-HR" sz="2600" dirty="0" err="1" smtClean="0"/>
              <a:t>significant</a:t>
            </a:r>
            <a:r>
              <a:rPr lang="hr-HR" sz="2600" dirty="0" smtClean="0"/>
              <a:t>, </a:t>
            </a:r>
            <a:r>
              <a:rPr lang="hr-HR" sz="2600" dirty="0" err="1" smtClean="0">
                <a:solidFill>
                  <a:srgbClr val="FFFF00"/>
                </a:solidFill>
              </a:rPr>
              <a:t>indicating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that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aging</a:t>
            </a:r>
            <a:r>
              <a:rPr lang="hr-HR" sz="2600" dirty="0" smtClean="0">
                <a:solidFill>
                  <a:srgbClr val="FFFF00"/>
                </a:solidFill>
              </a:rPr>
              <a:t>-</a:t>
            </a:r>
            <a:r>
              <a:rPr lang="hr-HR" sz="2600" dirty="0" err="1" smtClean="0">
                <a:solidFill>
                  <a:srgbClr val="FFFF00"/>
                </a:solidFill>
              </a:rPr>
              <a:t>related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changes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connectivity</a:t>
            </a:r>
            <a:r>
              <a:rPr lang="hr-HR" sz="2600" dirty="0" smtClean="0">
                <a:solidFill>
                  <a:srgbClr val="FFFF00"/>
                </a:solidFill>
              </a:rPr>
              <a:t> are </a:t>
            </a:r>
            <a:r>
              <a:rPr lang="hr-HR" sz="2600" dirty="0" err="1" smtClean="0">
                <a:solidFill>
                  <a:srgbClr val="FFFF00"/>
                </a:solidFill>
              </a:rPr>
              <a:t>not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solely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associated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with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reductions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in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grey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matter</a:t>
            </a:r>
            <a:r>
              <a:rPr lang="hr-HR" sz="2600" dirty="0" smtClean="0">
                <a:solidFill>
                  <a:srgbClr val="FFFF00"/>
                </a:solidFill>
              </a:rPr>
              <a:t> </a:t>
            </a:r>
            <a:r>
              <a:rPr lang="hr-HR" sz="2600" dirty="0" err="1" smtClean="0">
                <a:solidFill>
                  <a:srgbClr val="FFFF00"/>
                </a:solidFill>
              </a:rPr>
              <a:t>volume</a:t>
            </a:r>
            <a:endParaRPr lang="hr-HR" sz="26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65253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</a:rPr>
              <a:t>Andrews-</a:t>
            </a:r>
            <a:r>
              <a:rPr lang="hr-HR" dirty="0" err="1" smtClean="0">
                <a:solidFill>
                  <a:srgbClr val="FFC000"/>
                </a:solidFill>
              </a:rPr>
              <a:t>Hanna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smtClean="0">
                <a:solidFill>
                  <a:srgbClr val="FFC000"/>
                </a:solidFill>
              </a:rPr>
              <a:t>Neuron</a:t>
            </a:r>
            <a:r>
              <a:rPr lang="hr-HR" dirty="0" smtClean="0">
                <a:solidFill>
                  <a:srgbClr val="FFC000"/>
                </a:solidFill>
              </a:rPr>
              <a:t> 2007, 56, 924-935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620688"/>
            <a:ext cx="19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Resting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state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4499828"/>
            <a:ext cx="191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Task</a:t>
            </a:r>
            <a:r>
              <a:rPr lang="hr-HR" dirty="0" smtClean="0">
                <a:solidFill>
                  <a:srgbClr val="FFFF00"/>
                </a:solidFill>
              </a:rPr>
              <a:t>-</a:t>
            </a:r>
            <a:r>
              <a:rPr lang="hr-HR" dirty="0" err="1" smtClean="0">
                <a:solidFill>
                  <a:srgbClr val="FFFF00"/>
                </a:solidFill>
              </a:rPr>
              <a:t>induced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fMRI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496" y="4797152"/>
            <a:ext cx="418028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600" dirty="0" err="1" smtClean="0"/>
              <a:t>Elderly</a:t>
            </a:r>
            <a:r>
              <a:rPr lang="hr-HR" sz="1600" dirty="0" smtClean="0"/>
              <a:t> </a:t>
            </a:r>
            <a:r>
              <a:rPr lang="hr-HR" sz="1600" dirty="0" err="1" smtClean="0"/>
              <a:t>subject</a:t>
            </a:r>
            <a:r>
              <a:rPr lang="hr-HR" sz="1600" dirty="0" smtClean="0"/>
              <a:t> </a:t>
            </a:r>
            <a:r>
              <a:rPr lang="hr-HR" sz="1600" dirty="0" err="1" smtClean="0"/>
              <a:t>showed</a:t>
            </a:r>
            <a:r>
              <a:rPr lang="hr-HR" sz="1600" dirty="0" smtClean="0"/>
              <a:t> a </a:t>
            </a:r>
            <a:r>
              <a:rPr lang="hr-HR" sz="1600" dirty="0" err="1" smtClean="0"/>
              <a:t>decreased</a:t>
            </a:r>
            <a:r>
              <a:rPr lang="hr-HR" sz="1600" dirty="0" smtClean="0"/>
              <a:t> </a:t>
            </a:r>
            <a:r>
              <a:rPr lang="hr-HR" sz="1600" dirty="0" err="1" smtClean="0"/>
              <a:t>task</a:t>
            </a:r>
            <a:r>
              <a:rPr lang="hr-HR" sz="1600" dirty="0" smtClean="0"/>
              <a:t>-</a:t>
            </a:r>
            <a:r>
              <a:rPr lang="hr-HR" sz="1600" dirty="0" err="1" smtClean="0"/>
              <a:t>induced</a:t>
            </a:r>
            <a:r>
              <a:rPr lang="hr-HR" sz="1600" dirty="0" smtClean="0"/>
              <a:t> </a:t>
            </a:r>
            <a:r>
              <a:rPr lang="hr-HR" sz="1600" dirty="0" err="1" smtClean="0"/>
              <a:t>deactivation</a:t>
            </a:r>
            <a:r>
              <a:rPr lang="hr-HR" sz="1600" dirty="0" smtClean="0"/>
              <a:t> </a:t>
            </a:r>
            <a:r>
              <a:rPr lang="hr-HR" sz="1600" dirty="0" err="1" smtClean="0"/>
              <a:t>in</a:t>
            </a:r>
            <a:r>
              <a:rPr lang="hr-HR" sz="1600" dirty="0" smtClean="0"/>
              <a:t> </a:t>
            </a:r>
            <a:r>
              <a:rPr lang="hr-HR" sz="1600" dirty="0" err="1" smtClean="0"/>
              <a:t>the</a:t>
            </a:r>
            <a:r>
              <a:rPr lang="hr-HR" sz="1600" dirty="0" smtClean="0"/>
              <a:t> DMN (</a:t>
            </a:r>
            <a:r>
              <a:rPr lang="hr-HR" sz="1600" dirty="0" err="1" smtClean="0"/>
              <a:t>part</a:t>
            </a:r>
            <a:r>
              <a:rPr lang="hr-HR" sz="1600" dirty="0" smtClean="0"/>
              <a:t>. </a:t>
            </a:r>
            <a:r>
              <a:rPr lang="hr-HR" sz="1600" dirty="0" err="1" smtClean="0"/>
              <a:t>in</a:t>
            </a:r>
            <a:r>
              <a:rPr lang="hr-HR" sz="1600" dirty="0" smtClean="0"/>
              <a:t> PCC </a:t>
            </a:r>
            <a:r>
              <a:rPr lang="hr-HR" sz="1600" dirty="0" err="1" smtClean="0"/>
              <a:t>and</a:t>
            </a:r>
            <a:r>
              <a:rPr lang="hr-HR" sz="1600" dirty="0" smtClean="0"/>
              <a:t> </a:t>
            </a:r>
            <a:r>
              <a:rPr lang="hr-HR" sz="1600" dirty="0" err="1" smtClean="0"/>
              <a:t>medial</a:t>
            </a:r>
            <a:r>
              <a:rPr lang="hr-HR" sz="1600" dirty="0" smtClean="0"/>
              <a:t> </a:t>
            </a:r>
            <a:r>
              <a:rPr lang="hr-HR" sz="1600" dirty="0" err="1" smtClean="0"/>
              <a:t>parietal</a:t>
            </a:r>
            <a:r>
              <a:rPr lang="hr-HR" sz="1600" dirty="0" smtClean="0"/>
              <a:t> </a:t>
            </a:r>
            <a:r>
              <a:rPr lang="hr-HR" sz="1600" dirty="0" err="1" smtClean="0"/>
              <a:t>regions</a:t>
            </a:r>
            <a:r>
              <a:rPr lang="hr-HR" sz="1600" dirty="0" smtClean="0"/>
              <a:t>) </a:t>
            </a:r>
            <a:r>
              <a:rPr lang="hr-HR" sz="1600" dirty="0" err="1" smtClean="0"/>
              <a:t>compared</a:t>
            </a:r>
            <a:r>
              <a:rPr lang="hr-HR" sz="1600" dirty="0" smtClean="0"/>
              <a:t> to </a:t>
            </a:r>
            <a:r>
              <a:rPr lang="hr-HR" sz="1600" dirty="0" err="1" smtClean="0"/>
              <a:t>younger</a:t>
            </a:r>
            <a:r>
              <a:rPr lang="hr-HR" sz="1600" dirty="0" smtClean="0"/>
              <a:t> </a:t>
            </a:r>
            <a:r>
              <a:rPr lang="hr-HR" sz="1600" dirty="0" err="1" smtClean="0"/>
              <a:t>adults</a:t>
            </a:r>
            <a:r>
              <a:rPr lang="hr-HR" sz="1600" dirty="0" smtClean="0"/>
              <a:t>, </a:t>
            </a:r>
            <a:r>
              <a:rPr lang="hr-HR" sz="1600" dirty="0" err="1" smtClean="0">
                <a:solidFill>
                  <a:srgbClr val="FFFF00"/>
                </a:solidFill>
              </a:rPr>
              <a:t>meaning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that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there</a:t>
            </a:r>
            <a:r>
              <a:rPr lang="hr-HR" sz="1600" dirty="0" smtClean="0">
                <a:solidFill>
                  <a:srgbClr val="FFFF00"/>
                </a:solidFill>
              </a:rPr>
              <a:t> is age-</a:t>
            </a:r>
            <a:r>
              <a:rPr lang="hr-HR" sz="1600" dirty="0" err="1" smtClean="0">
                <a:solidFill>
                  <a:srgbClr val="FFFF00"/>
                </a:solidFill>
              </a:rPr>
              <a:t>related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reduction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in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ability</a:t>
            </a:r>
            <a:r>
              <a:rPr lang="hr-HR" sz="1600" dirty="0" smtClean="0">
                <a:solidFill>
                  <a:srgbClr val="FFFF00"/>
                </a:solidFill>
              </a:rPr>
              <a:t> to </a:t>
            </a:r>
            <a:r>
              <a:rPr lang="hr-HR" sz="1600" dirty="0" err="1" smtClean="0">
                <a:solidFill>
                  <a:srgbClr val="FFFF00"/>
                </a:solidFill>
              </a:rPr>
              <a:t>suspend</a:t>
            </a:r>
            <a:r>
              <a:rPr lang="hr-HR" sz="1600" dirty="0" smtClean="0">
                <a:solidFill>
                  <a:srgbClr val="FFFF00"/>
                </a:solidFill>
              </a:rPr>
              <a:t> DMN </a:t>
            </a:r>
            <a:r>
              <a:rPr lang="hr-HR" sz="1600" dirty="0" err="1" smtClean="0">
                <a:solidFill>
                  <a:srgbClr val="FFFF00"/>
                </a:solidFill>
              </a:rPr>
              <a:t>activity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when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the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experimental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condition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requires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focused</a:t>
            </a:r>
            <a:r>
              <a:rPr lang="hr-HR" sz="1600" dirty="0" smtClean="0">
                <a:solidFill>
                  <a:srgbClr val="FFFF00"/>
                </a:solidFill>
              </a:rPr>
              <a:t> </a:t>
            </a:r>
            <a:r>
              <a:rPr lang="hr-HR" sz="1600" dirty="0" err="1" smtClean="0">
                <a:solidFill>
                  <a:srgbClr val="FFFF00"/>
                </a:solidFill>
              </a:rPr>
              <a:t>attention</a:t>
            </a:r>
            <a:r>
              <a:rPr lang="hr-HR" sz="1600" dirty="0" smtClean="0"/>
              <a:t> (</a:t>
            </a:r>
            <a:r>
              <a:rPr lang="hr-HR" sz="1600" dirty="0" smtClean="0">
                <a:solidFill>
                  <a:srgbClr val="FFC000"/>
                </a:solidFill>
              </a:rPr>
              <a:t>Lustig et al., </a:t>
            </a:r>
            <a:r>
              <a:rPr lang="hr-HR" sz="1600" i="1" dirty="0" smtClean="0">
                <a:solidFill>
                  <a:srgbClr val="FFC000"/>
                </a:solidFill>
              </a:rPr>
              <a:t>PNAS</a:t>
            </a:r>
            <a:r>
              <a:rPr lang="hr-HR" sz="1600" dirty="0" smtClean="0">
                <a:solidFill>
                  <a:srgbClr val="FFC000"/>
                </a:solidFill>
              </a:rPr>
              <a:t>, 2003; </a:t>
            </a:r>
            <a:r>
              <a:rPr lang="hr-HR" sz="1600" dirty="0" err="1" smtClean="0">
                <a:solidFill>
                  <a:srgbClr val="FFC000"/>
                </a:solidFill>
              </a:rPr>
              <a:t>Grady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J. </a:t>
            </a:r>
            <a:r>
              <a:rPr lang="hr-HR" sz="1600" i="1" dirty="0" err="1" smtClean="0">
                <a:solidFill>
                  <a:srgbClr val="FFC000"/>
                </a:solidFill>
              </a:rPr>
              <a:t>Cogn</a:t>
            </a:r>
            <a:r>
              <a:rPr lang="hr-HR" sz="1600" i="1" dirty="0" smtClean="0">
                <a:solidFill>
                  <a:srgbClr val="FFC000"/>
                </a:solidFill>
              </a:rPr>
              <a:t>. </a:t>
            </a:r>
            <a:r>
              <a:rPr lang="hr-HR" sz="16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600" i="1" dirty="0" smtClean="0">
                <a:solidFill>
                  <a:srgbClr val="FFC000"/>
                </a:solidFill>
              </a:rPr>
              <a:t>.</a:t>
            </a:r>
            <a:r>
              <a:rPr lang="hr-HR" sz="1600" dirty="0" smtClean="0">
                <a:solidFill>
                  <a:srgbClr val="FFC000"/>
                </a:solidFill>
              </a:rPr>
              <a:t>, 2006</a:t>
            </a:r>
            <a:r>
              <a:rPr lang="hr-HR" sz="1600" dirty="0" smtClean="0"/>
              <a:t>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84" y="757796"/>
            <a:ext cx="4691380" cy="5839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3827" y="1918573"/>
            <a:ext cx="94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Seed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in</a:t>
            </a:r>
            <a:r>
              <a:rPr lang="hr-HR" dirty="0" smtClean="0">
                <a:solidFill>
                  <a:schemeClr val="bg1"/>
                </a:solidFill>
              </a:rPr>
              <a:t> PFC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4460339"/>
            <a:ext cx="8640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Seed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in</a:t>
            </a:r>
            <a:r>
              <a:rPr lang="hr-HR" dirty="0" smtClean="0">
                <a:solidFill>
                  <a:schemeClr val="bg1"/>
                </a:solidFill>
              </a:rPr>
              <a:t> PCC/</a:t>
            </a:r>
          </a:p>
          <a:p>
            <a:r>
              <a:rPr lang="hr-HR" sz="1100" dirty="0" err="1" smtClean="0">
                <a:solidFill>
                  <a:schemeClr val="bg1"/>
                </a:solidFill>
              </a:rPr>
              <a:t>retrosplen</a:t>
            </a:r>
            <a:r>
              <a:rPr lang="hr-HR" sz="1100" dirty="0" smtClean="0">
                <a:solidFill>
                  <a:schemeClr val="bg1"/>
                </a:solidFill>
              </a:rPr>
              <a:t>. </a:t>
            </a:r>
            <a:r>
              <a:rPr lang="hr-HR" sz="1100" dirty="0" err="1" smtClean="0">
                <a:solidFill>
                  <a:schemeClr val="bg1"/>
                </a:solidFill>
              </a:rPr>
              <a:t>cx</a:t>
            </a:r>
            <a:endParaRPr lang="hr-H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1520" y="18864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healthy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elderly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AD </a:t>
            </a:r>
            <a:r>
              <a:rPr lang="hr-HR" dirty="0" err="1" smtClean="0">
                <a:solidFill>
                  <a:srgbClr val="FFFF00"/>
                </a:solidFill>
              </a:rPr>
              <a:t>subjects</a:t>
            </a:r>
            <a:endParaRPr lang="hr-HR" dirty="0" smtClean="0">
              <a:solidFill>
                <a:srgbClr val="FFFF00"/>
              </a:solidFill>
            </a:endParaRPr>
          </a:p>
          <a:p>
            <a:r>
              <a:rPr lang="hr-HR" dirty="0" smtClean="0">
                <a:solidFill>
                  <a:srgbClr val="FFFF00"/>
                </a:solidFill>
              </a:rPr>
              <a:t>(Washington </a:t>
            </a:r>
            <a:r>
              <a:rPr lang="hr-HR" dirty="0" err="1" smtClean="0">
                <a:solidFill>
                  <a:srgbClr val="FFFF00"/>
                </a:solidFill>
              </a:rPr>
              <a:t>Univ</a:t>
            </a:r>
            <a:r>
              <a:rPr lang="hr-HR" dirty="0" smtClean="0">
                <a:solidFill>
                  <a:srgbClr val="FFFF00"/>
                </a:solidFill>
              </a:rPr>
              <a:t>. </a:t>
            </a:r>
            <a:r>
              <a:rPr lang="hr-HR" dirty="0" err="1" smtClean="0">
                <a:solidFill>
                  <a:srgbClr val="FFFF00"/>
                </a:solidFill>
              </a:rPr>
              <a:t>data</a:t>
            </a:r>
            <a:r>
              <a:rPr lang="hr-HR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9" y="1811263"/>
            <a:ext cx="8464905" cy="2697857"/>
          </a:xfrm>
        </p:spPr>
      </p:pic>
      <p:sp>
        <p:nvSpPr>
          <p:cNvPr id="8" name="TextBox 7"/>
          <p:cNvSpPr txBox="1"/>
          <p:nvPr/>
        </p:nvSpPr>
        <p:spPr>
          <a:xfrm>
            <a:off x="4499992" y="46531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Greicius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smtClean="0">
                <a:solidFill>
                  <a:srgbClr val="FFC000"/>
                </a:solidFill>
              </a:rPr>
              <a:t>PNAS</a:t>
            </a:r>
            <a:r>
              <a:rPr lang="hr-HR" dirty="0" smtClean="0">
                <a:solidFill>
                  <a:srgbClr val="FFC000"/>
                </a:solidFill>
              </a:rPr>
              <a:t>, 2004, 101, 4637-4642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22920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u="sng" dirty="0" smtClean="0">
                <a:solidFill>
                  <a:srgbClr val="FFFF00"/>
                </a:solidFill>
              </a:rPr>
              <a:t>AD </a:t>
            </a:r>
            <a:r>
              <a:rPr lang="hr-HR" sz="2000" u="sng" dirty="0" err="1" smtClean="0">
                <a:solidFill>
                  <a:srgbClr val="FFFF00"/>
                </a:solidFill>
              </a:rPr>
              <a:t>subjects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showed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highly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significant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decreased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resting</a:t>
            </a:r>
            <a:r>
              <a:rPr lang="hr-HR" sz="2000" u="sng" dirty="0" smtClean="0">
                <a:solidFill>
                  <a:srgbClr val="FFFF00"/>
                </a:solidFill>
              </a:rPr>
              <a:t>-</a:t>
            </a:r>
            <a:r>
              <a:rPr lang="hr-HR" sz="2000" u="sng" dirty="0" err="1" smtClean="0">
                <a:solidFill>
                  <a:srgbClr val="FFFF00"/>
                </a:solidFill>
              </a:rPr>
              <a:t>state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activity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in</a:t>
            </a:r>
            <a:r>
              <a:rPr lang="hr-HR" sz="2000" u="sng" dirty="0" smtClean="0">
                <a:solidFill>
                  <a:srgbClr val="FFFF00"/>
                </a:solidFill>
              </a:rPr>
              <a:t> PCC (</a:t>
            </a:r>
            <a:r>
              <a:rPr lang="hr-HR" sz="2000" u="sng" dirty="0" err="1" smtClean="0">
                <a:solidFill>
                  <a:srgbClr val="FFFF00"/>
                </a:solidFill>
              </a:rPr>
              <a:t>blue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arrow</a:t>
            </a:r>
            <a:r>
              <a:rPr lang="hr-HR" sz="2000" u="sng" dirty="0" smtClean="0">
                <a:solidFill>
                  <a:srgbClr val="FFFF00"/>
                </a:solidFill>
              </a:rPr>
              <a:t>), </a:t>
            </a:r>
            <a:r>
              <a:rPr lang="hr-HR" sz="2000" u="sng" dirty="0" err="1" smtClean="0">
                <a:solidFill>
                  <a:srgbClr val="FFFF00"/>
                </a:solidFill>
              </a:rPr>
              <a:t>hippocampus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and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entorhinal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cortex</a:t>
            </a:r>
            <a:r>
              <a:rPr lang="hr-HR" sz="2000" u="sng" dirty="0" smtClean="0">
                <a:solidFill>
                  <a:srgbClr val="FFFF00"/>
                </a:solidFill>
              </a:rPr>
              <a:t> (</a:t>
            </a:r>
            <a:r>
              <a:rPr lang="hr-HR" sz="2000" u="sng" dirty="0" err="1" smtClean="0">
                <a:solidFill>
                  <a:srgbClr val="FFFF00"/>
                </a:solidFill>
              </a:rPr>
              <a:t>green</a:t>
            </a:r>
            <a:r>
              <a:rPr lang="hr-HR" sz="2000" u="sng" dirty="0" smtClean="0">
                <a:solidFill>
                  <a:srgbClr val="FFFF00"/>
                </a:solidFill>
              </a:rPr>
              <a:t> </a:t>
            </a:r>
            <a:r>
              <a:rPr lang="hr-HR" sz="2000" u="sng" dirty="0" err="1" smtClean="0">
                <a:solidFill>
                  <a:srgbClr val="FFFF00"/>
                </a:solidFill>
              </a:rPr>
              <a:t>arrow</a:t>
            </a:r>
            <a:r>
              <a:rPr lang="hr-HR" sz="2000" u="sng" dirty="0" smtClean="0">
                <a:solidFill>
                  <a:srgbClr val="FFFF00"/>
                </a:solidFill>
              </a:rPr>
              <a:t>).</a:t>
            </a:r>
            <a:endParaRPr lang="en-US" sz="2000" u="sng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2687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Healthy</a:t>
            </a:r>
            <a:r>
              <a:rPr lang="hr-HR" dirty="0" smtClean="0"/>
              <a:t> </a:t>
            </a:r>
            <a:r>
              <a:rPr lang="hr-HR" dirty="0" err="1" smtClean="0"/>
              <a:t>elderly</a:t>
            </a:r>
            <a:r>
              <a:rPr lang="hr-HR" dirty="0" smtClean="0"/>
              <a:t> </a:t>
            </a:r>
            <a:r>
              <a:rPr lang="hr-HR" dirty="0" err="1" smtClean="0"/>
              <a:t>subjects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Alzheimer</a:t>
            </a:r>
            <a:r>
              <a:rPr lang="hr-HR" dirty="0" smtClean="0"/>
              <a:t>’s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subjects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Major </a:t>
            </a:r>
            <a:r>
              <a:rPr lang="hr-HR" dirty="0" err="1" smtClean="0">
                <a:solidFill>
                  <a:srgbClr val="FFFF00"/>
                </a:solidFill>
              </a:rPr>
              <a:t>concerns</a:t>
            </a:r>
            <a:r>
              <a:rPr lang="hr-HR" dirty="0" smtClean="0">
                <a:solidFill>
                  <a:srgbClr val="FFFF00"/>
                </a:solidFill>
              </a:rPr>
              <a:t>: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9036496" cy="5517232"/>
          </a:xfrm>
        </p:spPr>
        <p:txBody>
          <a:bodyPr>
            <a:normAutofit fontScale="85000" lnSpcReduction="20000"/>
          </a:bodyPr>
          <a:lstStyle/>
          <a:p>
            <a:r>
              <a:rPr lang="hr-HR" u="sng" dirty="0" err="1" smtClean="0"/>
              <a:t>Variability</a:t>
            </a:r>
            <a:r>
              <a:rPr lang="hr-HR" dirty="0" smtClean="0"/>
              <a:t> (</a:t>
            </a:r>
            <a:r>
              <a:rPr lang="en-US" dirty="0"/>
              <a:t>applies regardless of whether the biomarker represents an exposure or effect modifier, a surrogate of the disease, or an indication of </a:t>
            </a:r>
            <a:r>
              <a:rPr lang="en-US" dirty="0" smtClean="0"/>
              <a:t>susceptibility</a:t>
            </a:r>
            <a:r>
              <a:rPr lang="hr-HR" dirty="0" smtClean="0"/>
              <a:t>):</a:t>
            </a:r>
          </a:p>
          <a:p>
            <a:pPr marL="0" indent="0">
              <a:buNone/>
            </a:pPr>
            <a:r>
              <a:rPr lang="hr-HR" dirty="0" smtClean="0"/>
              <a:t>	- </a:t>
            </a:r>
            <a:r>
              <a:rPr lang="hr-HR" dirty="0" err="1"/>
              <a:t>interindividual</a:t>
            </a:r>
            <a:r>
              <a:rPr lang="hr-HR" dirty="0"/>
              <a:t> </a:t>
            </a:r>
            <a:r>
              <a:rPr lang="hr-HR" sz="1500" dirty="0"/>
              <a:t>(</a:t>
            </a:r>
            <a:r>
              <a:rPr lang="hr-HR" sz="1500" dirty="0" err="1"/>
              <a:t>e.g</a:t>
            </a:r>
            <a:r>
              <a:rPr lang="hr-HR" sz="1500" dirty="0"/>
              <a:t>. </a:t>
            </a:r>
            <a:r>
              <a:rPr lang="hr-HR" sz="1500" dirty="0" err="1"/>
              <a:t>ability</a:t>
            </a:r>
            <a:r>
              <a:rPr lang="hr-HR" sz="1500" dirty="0"/>
              <a:t> to </a:t>
            </a:r>
            <a:r>
              <a:rPr lang="hr-HR" sz="1500" dirty="0" err="1"/>
              <a:t>metabolize</a:t>
            </a:r>
            <a:r>
              <a:rPr lang="hr-HR" sz="1500" dirty="0"/>
              <a:t> or </a:t>
            </a:r>
            <a:r>
              <a:rPr lang="hr-HR" sz="1500" dirty="0" err="1"/>
              <a:t>different</a:t>
            </a:r>
            <a:r>
              <a:rPr lang="hr-HR" sz="1500" dirty="0"/>
              <a:t> </a:t>
            </a:r>
            <a:r>
              <a:rPr lang="hr-HR" sz="1500" dirty="0" err="1"/>
              <a:t>types</a:t>
            </a:r>
            <a:r>
              <a:rPr lang="hr-HR" sz="1500" dirty="0"/>
              <a:t> </a:t>
            </a:r>
            <a:r>
              <a:rPr lang="hr-HR" sz="1500" dirty="0" err="1"/>
              <a:t>of</a:t>
            </a:r>
            <a:r>
              <a:rPr lang="hr-HR" sz="1500" dirty="0"/>
              <a:t> </a:t>
            </a:r>
            <a:r>
              <a:rPr lang="hr-HR" sz="1500" dirty="0" err="1"/>
              <a:t>exposure</a:t>
            </a:r>
            <a:r>
              <a:rPr lang="hr-HR" sz="1500" dirty="0"/>
              <a:t>)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/>
              <a:t>intraindividual</a:t>
            </a:r>
            <a:r>
              <a:rPr lang="hr-HR" dirty="0"/>
              <a:t> </a:t>
            </a:r>
            <a:r>
              <a:rPr lang="hr-HR" sz="1500" dirty="0"/>
              <a:t>(</a:t>
            </a:r>
            <a:r>
              <a:rPr lang="en-US" sz="1500" dirty="0"/>
              <a:t>usually related to laboratory errors or other conditions</a:t>
            </a:r>
            <a:r>
              <a:rPr lang="hr-HR" sz="1500" dirty="0"/>
              <a:t>)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/>
              <a:t>group</a:t>
            </a:r>
            <a:r>
              <a:rPr lang="hr-HR" dirty="0"/>
              <a:t> </a:t>
            </a:r>
            <a:r>
              <a:rPr lang="hr-HR" sz="1500" dirty="0"/>
              <a:t>(</a:t>
            </a:r>
            <a:r>
              <a:rPr lang="hr-HR" sz="1500" dirty="0" err="1"/>
              <a:t>this</a:t>
            </a:r>
            <a:r>
              <a:rPr lang="hr-HR" sz="1500" dirty="0"/>
              <a:t> is </a:t>
            </a:r>
            <a:r>
              <a:rPr lang="hr-HR" sz="1500" dirty="0" err="1"/>
              <a:t>often</a:t>
            </a:r>
            <a:r>
              <a:rPr lang="hr-HR" sz="1500" dirty="0"/>
              <a:t> </a:t>
            </a:r>
            <a:r>
              <a:rPr lang="hr-HR" sz="1500" dirty="0" err="1"/>
              <a:t>the</a:t>
            </a:r>
            <a:r>
              <a:rPr lang="hr-HR" sz="1500" dirty="0"/>
              <a:t> </a:t>
            </a:r>
            <a:r>
              <a:rPr lang="hr-HR" sz="1500" dirty="0" err="1"/>
              <a:t>desired</a:t>
            </a:r>
            <a:r>
              <a:rPr lang="hr-HR" sz="1500" dirty="0"/>
              <a:t> </a:t>
            </a:r>
            <a:r>
              <a:rPr lang="hr-HR" sz="1500" dirty="0" err="1"/>
              <a:t>outcome</a:t>
            </a:r>
            <a:r>
              <a:rPr lang="hr-HR" sz="1500" dirty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u="sng" dirty="0" err="1" smtClean="0"/>
              <a:t>Validity</a:t>
            </a:r>
            <a:r>
              <a:rPr lang="hr-HR" dirty="0" smtClean="0"/>
              <a:t> (r</a:t>
            </a:r>
            <a:r>
              <a:rPr lang="en-US" dirty="0" err="1" smtClean="0"/>
              <a:t>eliability</a:t>
            </a:r>
            <a:r>
              <a:rPr lang="en-US" dirty="0"/>
              <a:t>, </a:t>
            </a:r>
            <a:r>
              <a:rPr lang="en-US" dirty="0" smtClean="0"/>
              <a:t>ascertainment </a:t>
            </a:r>
            <a:r>
              <a:rPr lang="en-US" dirty="0"/>
              <a:t>bias, and interpretation of </a:t>
            </a:r>
            <a:r>
              <a:rPr lang="hr-HR" dirty="0" err="1" smtClean="0"/>
              <a:t>biomarker</a:t>
            </a:r>
            <a:r>
              <a:rPr lang="hr-HR" dirty="0" smtClean="0"/>
              <a:t> </a:t>
            </a:r>
            <a:r>
              <a:rPr lang="hr-HR" dirty="0" err="1" smtClean="0"/>
              <a:t>data</a:t>
            </a:r>
            <a:r>
              <a:rPr lang="en-US" dirty="0" smtClean="0"/>
              <a:t> </a:t>
            </a:r>
            <a:r>
              <a:rPr lang="en-US" dirty="0"/>
              <a:t>should be reviewed just as carefully as any other variable</a:t>
            </a:r>
            <a:r>
              <a:rPr lang="hr-HR" dirty="0" smtClean="0"/>
              <a:t>):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 smtClean="0"/>
              <a:t>content</a:t>
            </a:r>
            <a:r>
              <a:rPr lang="hr-HR" dirty="0" smtClean="0"/>
              <a:t> </a:t>
            </a:r>
            <a:r>
              <a:rPr lang="hr-HR" sz="1500" dirty="0" smtClean="0"/>
              <a:t>(</a:t>
            </a:r>
            <a:r>
              <a:rPr lang="en-US" sz="1500" dirty="0"/>
              <a:t>the degree to which a biomarker reflects the biological phenomenon studied</a:t>
            </a:r>
            <a:r>
              <a:rPr lang="hr-HR" sz="1500" dirty="0" smtClean="0"/>
              <a:t>)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dirty="0" err="1" smtClean="0"/>
              <a:t>construct</a:t>
            </a:r>
            <a:r>
              <a:rPr lang="hr-HR" dirty="0" smtClean="0"/>
              <a:t> </a:t>
            </a:r>
            <a:r>
              <a:rPr lang="hr-HR" sz="1400" dirty="0" smtClean="0"/>
              <a:t>(</a:t>
            </a:r>
            <a:r>
              <a:rPr lang="en-US" sz="1400" dirty="0"/>
              <a:t>pertains to other relevant characteristics of the disease or trait</a:t>
            </a:r>
            <a:r>
              <a:rPr lang="hr-HR" sz="1400" dirty="0" smtClean="0"/>
              <a:t>)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- </a:t>
            </a:r>
            <a:r>
              <a:rPr lang="hr-HR" u="sng" dirty="0" err="1" smtClean="0"/>
              <a:t>criterion</a:t>
            </a:r>
            <a:r>
              <a:rPr lang="hr-HR" dirty="0" smtClean="0"/>
              <a:t> </a:t>
            </a:r>
            <a:r>
              <a:rPr lang="hr-HR" sz="1400" dirty="0" smtClean="0"/>
              <a:t>(</a:t>
            </a:r>
            <a:r>
              <a:rPr lang="hr-HR" sz="1400" u="sng" dirty="0" err="1" smtClean="0"/>
              <a:t>specificity</a:t>
            </a:r>
            <a:r>
              <a:rPr lang="hr-HR" sz="1400" u="sng" dirty="0" smtClean="0"/>
              <a:t>, </a:t>
            </a:r>
            <a:r>
              <a:rPr lang="hr-HR" sz="1400" u="sng" dirty="0" err="1" smtClean="0"/>
              <a:t>sensitivity</a:t>
            </a:r>
            <a:r>
              <a:rPr lang="hr-HR" sz="1400" u="sng" dirty="0" smtClean="0"/>
              <a:t> </a:t>
            </a:r>
            <a:r>
              <a:rPr lang="hr-HR" sz="1400" u="sng" dirty="0" err="1" smtClean="0"/>
              <a:t>and</a:t>
            </a:r>
            <a:r>
              <a:rPr lang="hr-HR" sz="1400" u="sng" dirty="0" smtClean="0"/>
              <a:t> </a:t>
            </a:r>
            <a:r>
              <a:rPr lang="hr-HR" sz="1400" u="sng" dirty="0" err="1" smtClean="0"/>
              <a:t>predictive</a:t>
            </a:r>
            <a:r>
              <a:rPr lang="hr-HR" sz="1400" u="sng" dirty="0" smtClean="0"/>
              <a:t> </a:t>
            </a:r>
            <a:r>
              <a:rPr lang="hr-HR" sz="1400" u="sng" dirty="0" err="1" smtClean="0"/>
              <a:t>power</a:t>
            </a:r>
            <a:r>
              <a:rPr lang="hr-HR" sz="1400" dirty="0" smtClean="0"/>
              <a:t> - PPV/NPV)</a:t>
            </a:r>
          </a:p>
          <a:p>
            <a:pPr marL="0" indent="0">
              <a:buNone/>
            </a:pPr>
            <a:endParaRPr lang="hr-HR" sz="1400" dirty="0" smtClean="0"/>
          </a:p>
          <a:p>
            <a:pPr marL="0" indent="0">
              <a:buNone/>
            </a:pPr>
            <a:endParaRPr lang="hr-HR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45803" y="6581001"/>
            <a:ext cx="8534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err="1">
                <a:solidFill>
                  <a:srgbClr val="FFC000"/>
                </a:solidFill>
              </a:rPr>
              <a:t>Schulte</a:t>
            </a:r>
            <a:r>
              <a:rPr lang="hr-HR" sz="1000" dirty="0">
                <a:solidFill>
                  <a:srgbClr val="FFC000"/>
                </a:solidFill>
              </a:rPr>
              <a:t> PA, </a:t>
            </a:r>
            <a:r>
              <a:rPr lang="hr-HR" sz="1000" dirty="0" err="1">
                <a:solidFill>
                  <a:srgbClr val="FFC000"/>
                </a:solidFill>
              </a:rPr>
              <a:t>Perera</a:t>
            </a:r>
            <a:r>
              <a:rPr lang="hr-HR" sz="1000" dirty="0">
                <a:solidFill>
                  <a:srgbClr val="FFC000"/>
                </a:solidFill>
              </a:rPr>
              <a:t> FP. </a:t>
            </a:r>
            <a:r>
              <a:rPr lang="hr-HR" sz="1000" dirty="0" err="1">
                <a:solidFill>
                  <a:srgbClr val="FFC000"/>
                </a:solidFill>
              </a:rPr>
              <a:t>Validation</a:t>
            </a:r>
            <a:r>
              <a:rPr lang="hr-HR" sz="1000" dirty="0">
                <a:solidFill>
                  <a:srgbClr val="FFC000"/>
                </a:solidFill>
              </a:rPr>
              <a:t>. </a:t>
            </a:r>
            <a:r>
              <a:rPr lang="hr-HR" sz="1000" dirty="0" err="1">
                <a:solidFill>
                  <a:srgbClr val="FFC000"/>
                </a:solidFill>
              </a:rPr>
              <a:t>In</a:t>
            </a:r>
            <a:r>
              <a:rPr lang="hr-HR" sz="1000" dirty="0">
                <a:solidFill>
                  <a:srgbClr val="FFC000"/>
                </a:solidFill>
              </a:rPr>
              <a:t>: </a:t>
            </a:r>
            <a:r>
              <a:rPr lang="hr-HR" sz="1000" i="1" dirty="0" err="1">
                <a:solidFill>
                  <a:srgbClr val="FFC000"/>
                </a:solidFill>
              </a:rPr>
              <a:t>Molecular</a:t>
            </a:r>
            <a:r>
              <a:rPr lang="hr-HR" sz="1000" i="1" dirty="0">
                <a:solidFill>
                  <a:srgbClr val="FFC000"/>
                </a:solidFill>
              </a:rPr>
              <a:t> </a:t>
            </a:r>
            <a:r>
              <a:rPr lang="hr-HR" sz="1000" i="1" dirty="0" err="1">
                <a:solidFill>
                  <a:srgbClr val="FFC000"/>
                </a:solidFill>
              </a:rPr>
              <a:t>epidemiology</a:t>
            </a:r>
            <a:r>
              <a:rPr lang="hr-HR" sz="1000" i="1" dirty="0">
                <a:solidFill>
                  <a:srgbClr val="FFC000"/>
                </a:solidFill>
              </a:rPr>
              <a:t>: </a:t>
            </a:r>
            <a:r>
              <a:rPr lang="hr-HR" sz="1000" i="1" dirty="0" err="1">
                <a:solidFill>
                  <a:srgbClr val="FFC000"/>
                </a:solidFill>
              </a:rPr>
              <a:t>principles</a:t>
            </a:r>
            <a:r>
              <a:rPr lang="hr-HR" sz="1000" i="1" dirty="0">
                <a:solidFill>
                  <a:srgbClr val="FFC000"/>
                </a:solidFill>
              </a:rPr>
              <a:t> </a:t>
            </a:r>
            <a:r>
              <a:rPr lang="hr-HR" sz="1000" i="1" dirty="0" err="1">
                <a:solidFill>
                  <a:srgbClr val="FFC000"/>
                </a:solidFill>
              </a:rPr>
              <a:t>and</a:t>
            </a:r>
            <a:r>
              <a:rPr lang="hr-HR" sz="1000" i="1" dirty="0">
                <a:solidFill>
                  <a:srgbClr val="FFC000"/>
                </a:solidFill>
              </a:rPr>
              <a:t> </a:t>
            </a:r>
            <a:r>
              <a:rPr lang="hr-HR" sz="1000" i="1" dirty="0" err="1">
                <a:solidFill>
                  <a:srgbClr val="FFC000"/>
                </a:solidFill>
              </a:rPr>
              <a:t>practices</a:t>
            </a:r>
            <a:r>
              <a:rPr lang="hr-HR" sz="1000" dirty="0">
                <a:solidFill>
                  <a:srgbClr val="FFC000"/>
                </a:solidFill>
              </a:rPr>
              <a:t> (</a:t>
            </a:r>
            <a:r>
              <a:rPr lang="hr-HR" sz="1000" dirty="0" err="1">
                <a:solidFill>
                  <a:srgbClr val="FFC000"/>
                </a:solidFill>
              </a:rPr>
              <a:t>Schulte</a:t>
            </a:r>
            <a:r>
              <a:rPr lang="hr-HR" sz="1000" dirty="0">
                <a:solidFill>
                  <a:srgbClr val="FFC000"/>
                </a:solidFill>
              </a:rPr>
              <a:t> PA, </a:t>
            </a:r>
            <a:r>
              <a:rPr lang="hr-HR" sz="1000" dirty="0" err="1">
                <a:solidFill>
                  <a:srgbClr val="FFC000"/>
                </a:solidFill>
              </a:rPr>
              <a:t>Perera</a:t>
            </a:r>
            <a:r>
              <a:rPr lang="hr-HR" sz="1000" dirty="0">
                <a:solidFill>
                  <a:srgbClr val="FFC000"/>
                </a:solidFill>
              </a:rPr>
              <a:t> FP, </a:t>
            </a:r>
            <a:r>
              <a:rPr lang="hr-HR" sz="1000" dirty="0" err="1">
                <a:solidFill>
                  <a:srgbClr val="FFC000"/>
                </a:solidFill>
              </a:rPr>
              <a:t>eds</a:t>
            </a:r>
            <a:r>
              <a:rPr lang="hr-HR" sz="1000" dirty="0">
                <a:solidFill>
                  <a:srgbClr val="FFC000"/>
                </a:solidFill>
              </a:rPr>
              <a:t>), </a:t>
            </a:r>
            <a:r>
              <a:rPr lang="hr-HR" sz="1000" dirty="0" err="1">
                <a:solidFill>
                  <a:srgbClr val="FFC000"/>
                </a:solidFill>
              </a:rPr>
              <a:t>pp</a:t>
            </a:r>
            <a:r>
              <a:rPr lang="hr-HR" sz="1000" dirty="0">
                <a:solidFill>
                  <a:srgbClr val="FFC000"/>
                </a:solidFill>
              </a:rPr>
              <a:t> 79–107. San </a:t>
            </a:r>
            <a:r>
              <a:rPr lang="hr-HR" sz="1000" dirty="0" err="1">
                <a:solidFill>
                  <a:srgbClr val="FFC000"/>
                </a:solidFill>
              </a:rPr>
              <a:t>Diego</a:t>
            </a:r>
            <a:r>
              <a:rPr lang="hr-HR" sz="1000" dirty="0">
                <a:solidFill>
                  <a:srgbClr val="FFC000"/>
                </a:solidFill>
              </a:rPr>
              <a:t>: </a:t>
            </a:r>
            <a:r>
              <a:rPr lang="hr-HR" sz="1000" dirty="0" err="1">
                <a:solidFill>
                  <a:srgbClr val="FFC000"/>
                </a:solidFill>
              </a:rPr>
              <a:t>Academic</a:t>
            </a:r>
            <a:r>
              <a:rPr lang="hr-HR" sz="1000" dirty="0">
                <a:solidFill>
                  <a:srgbClr val="FFC000"/>
                </a:solidFill>
              </a:rPr>
              <a:t> </a:t>
            </a:r>
            <a:r>
              <a:rPr lang="hr-HR" sz="1000" dirty="0" err="1">
                <a:solidFill>
                  <a:srgbClr val="FFC000"/>
                </a:solidFill>
              </a:rPr>
              <a:t>Press</a:t>
            </a:r>
            <a:r>
              <a:rPr lang="hr-HR" sz="1000" dirty="0">
                <a:solidFill>
                  <a:srgbClr val="FFC000"/>
                </a:solidFill>
              </a:rPr>
              <a:t>, 1993.</a:t>
            </a:r>
          </a:p>
        </p:txBody>
      </p:sp>
    </p:spTree>
    <p:extLst>
      <p:ext uri="{BB962C8B-B14F-4D97-AF65-F5344CB8AC3E}">
        <p14:creationId xmlns:p14="http://schemas.microsoft.com/office/powerpoint/2010/main" val="27760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2132856"/>
          </a:xfrm>
        </p:spPr>
        <p:txBody>
          <a:bodyPr>
            <a:normAutofit fontScale="92500" lnSpcReduction="10000"/>
          </a:bodyPr>
          <a:lstStyle/>
          <a:p>
            <a:r>
              <a:rPr lang="hr-HR" sz="2000" dirty="0" err="1" smtClean="0">
                <a:solidFill>
                  <a:srgbClr val="FFFF00"/>
                </a:solidFill>
              </a:rPr>
              <a:t>Decreased</a:t>
            </a:r>
            <a:r>
              <a:rPr lang="hr-HR" sz="2000" dirty="0" smtClean="0"/>
              <a:t> DMN </a:t>
            </a:r>
            <a:r>
              <a:rPr lang="hr-HR" sz="2000" dirty="0" err="1" smtClean="0"/>
              <a:t>connectivity</a:t>
            </a:r>
            <a:r>
              <a:rPr lang="hr-HR" sz="2000" dirty="0" smtClean="0"/>
              <a:t> </a:t>
            </a:r>
            <a:r>
              <a:rPr lang="hr-HR" sz="2000" dirty="0" err="1" smtClean="0"/>
              <a:t>even</a:t>
            </a:r>
            <a:r>
              <a:rPr lang="hr-HR" sz="2000" dirty="0" smtClean="0"/>
              <a:t>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patients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mild</a:t>
            </a:r>
            <a:r>
              <a:rPr lang="hr-HR" sz="2000" dirty="0" smtClean="0"/>
              <a:t> or </a:t>
            </a:r>
            <a:r>
              <a:rPr lang="hr-HR" sz="2000" dirty="0" err="1" smtClean="0"/>
              <a:t>preclinical</a:t>
            </a:r>
            <a:r>
              <a:rPr lang="hr-HR" sz="2000" dirty="0" smtClean="0"/>
              <a:t> AD (</a:t>
            </a:r>
            <a:r>
              <a:rPr lang="hr-HR" sz="2000" dirty="0" err="1" smtClean="0">
                <a:solidFill>
                  <a:srgbClr val="FFC000"/>
                </a:solidFill>
              </a:rPr>
              <a:t>Zhou</a:t>
            </a:r>
            <a:r>
              <a:rPr lang="hr-HR" sz="2000" dirty="0" smtClean="0">
                <a:solidFill>
                  <a:srgbClr val="FFC000"/>
                </a:solidFill>
              </a:rPr>
              <a:t> et al., </a:t>
            </a:r>
            <a:r>
              <a:rPr lang="hr-HR" sz="2000" i="1" dirty="0" err="1" smtClean="0">
                <a:solidFill>
                  <a:srgbClr val="FFC000"/>
                </a:solidFill>
              </a:rPr>
              <a:t>Brain</a:t>
            </a:r>
            <a:r>
              <a:rPr lang="hr-HR" sz="2000" dirty="0" smtClean="0">
                <a:solidFill>
                  <a:srgbClr val="FFC000"/>
                </a:solidFill>
              </a:rPr>
              <a:t>, 2010</a:t>
            </a:r>
            <a:r>
              <a:rPr lang="hr-HR" sz="2000" dirty="0" smtClean="0"/>
              <a:t>), </a:t>
            </a:r>
            <a:r>
              <a:rPr lang="hr-HR" sz="2000" dirty="0" err="1" smtClean="0"/>
              <a:t>particularly</a:t>
            </a:r>
            <a:r>
              <a:rPr lang="hr-HR" sz="2000" dirty="0" smtClean="0"/>
              <a:t>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smtClean="0">
                <a:solidFill>
                  <a:srgbClr val="FFFF00"/>
                </a:solidFill>
              </a:rPr>
              <a:t>PCC </a:t>
            </a:r>
            <a:r>
              <a:rPr lang="hr-HR" sz="2000" dirty="0" err="1" smtClean="0">
                <a:solidFill>
                  <a:srgbClr val="FFFF00"/>
                </a:solidFill>
              </a:rPr>
              <a:t>and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precuneus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smtClean="0"/>
              <a:t>(</a:t>
            </a:r>
            <a:r>
              <a:rPr lang="hr-HR" sz="2000" dirty="0" smtClean="0">
                <a:solidFill>
                  <a:srgbClr val="FFC000"/>
                </a:solidFill>
              </a:rPr>
              <a:t>He et al., </a:t>
            </a:r>
            <a:r>
              <a:rPr lang="hr-HR" sz="2000" i="1" dirty="0" err="1" smtClean="0">
                <a:solidFill>
                  <a:srgbClr val="FFC000"/>
                </a:solidFill>
              </a:rPr>
              <a:t>NeuroImage</a:t>
            </a:r>
            <a:r>
              <a:rPr lang="hr-HR" sz="2000" dirty="0" smtClean="0">
                <a:solidFill>
                  <a:srgbClr val="FFC000"/>
                </a:solidFill>
              </a:rPr>
              <a:t> 2007; </a:t>
            </a:r>
            <a:r>
              <a:rPr lang="hr-HR" sz="2000" dirty="0" err="1" smtClean="0">
                <a:solidFill>
                  <a:srgbClr val="FFC000"/>
                </a:solidFill>
              </a:rPr>
              <a:t>Liu</a:t>
            </a:r>
            <a:r>
              <a:rPr lang="hr-HR" sz="2000" dirty="0" smtClean="0">
                <a:solidFill>
                  <a:srgbClr val="FFC000"/>
                </a:solidFill>
              </a:rPr>
              <a:t> et al., </a:t>
            </a:r>
            <a:r>
              <a:rPr lang="hr-HR" sz="2000" i="1" dirty="0" err="1" smtClean="0">
                <a:solidFill>
                  <a:srgbClr val="FFC000"/>
                </a:solidFill>
              </a:rPr>
              <a:t>Neuropsychologia</a:t>
            </a:r>
            <a:r>
              <a:rPr lang="hr-HR" sz="2000" dirty="0" smtClean="0">
                <a:solidFill>
                  <a:srgbClr val="FFC000"/>
                </a:solidFill>
              </a:rPr>
              <a:t>, 2008</a:t>
            </a:r>
            <a:r>
              <a:rPr lang="hr-HR" sz="2000" dirty="0" smtClean="0"/>
              <a:t>) </a:t>
            </a:r>
            <a:r>
              <a:rPr lang="hr-HR" sz="2000" u="sng" dirty="0" err="1" smtClean="0"/>
              <a:t>even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when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correcting</a:t>
            </a:r>
            <a:r>
              <a:rPr lang="hr-HR" sz="2000" u="sng" dirty="0" smtClean="0"/>
              <a:t> for </a:t>
            </a:r>
            <a:r>
              <a:rPr lang="hr-HR" sz="2000" u="sng" dirty="0" err="1" smtClean="0"/>
              <a:t>grey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matter</a:t>
            </a:r>
            <a:r>
              <a:rPr lang="hr-HR" sz="2000" u="sng" dirty="0" smtClean="0"/>
              <a:t> </a:t>
            </a:r>
            <a:r>
              <a:rPr lang="hr-HR" sz="2000" u="sng" dirty="0" err="1" smtClean="0"/>
              <a:t>atrophy</a:t>
            </a:r>
            <a:endParaRPr lang="hr-HR" sz="2000" u="sng" dirty="0" smtClean="0"/>
          </a:p>
          <a:p>
            <a:pPr marL="0" indent="0">
              <a:buNone/>
            </a:pPr>
            <a:endParaRPr lang="hr-HR" sz="2000" dirty="0" smtClean="0"/>
          </a:p>
          <a:p>
            <a:r>
              <a:rPr lang="hr-HR" sz="2000" dirty="0" err="1" smtClean="0">
                <a:solidFill>
                  <a:srgbClr val="FFFF00"/>
                </a:solidFill>
              </a:rPr>
              <a:t>Decreased</a:t>
            </a:r>
            <a:r>
              <a:rPr lang="hr-HR" sz="2000" dirty="0" smtClean="0"/>
              <a:t> DMN </a:t>
            </a:r>
            <a:r>
              <a:rPr lang="hr-HR" sz="2000" dirty="0" err="1" smtClean="0"/>
              <a:t>connectivity</a:t>
            </a:r>
            <a:r>
              <a:rPr lang="hr-HR" sz="2000" dirty="0" smtClean="0"/>
              <a:t> </a:t>
            </a:r>
            <a:r>
              <a:rPr lang="hr-HR" sz="2000" dirty="0" err="1" smtClean="0"/>
              <a:t>was</a:t>
            </a:r>
            <a:r>
              <a:rPr lang="hr-HR" sz="2000" dirty="0" smtClean="0"/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associated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with</a:t>
            </a:r>
            <a:r>
              <a:rPr lang="hr-HR" sz="2000" dirty="0" smtClean="0">
                <a:solidFill>
                  <a:srgbClr val="FFFF00"/>
                </a:solidFill>
              </a:rPr>
              <a:t> AD </a:t>
            </a:r>
            <a:r>
              <a:rPr lang="hr-HR" sz="2000" dirty="0" err="1" smtClean="0">
                <a:solidFill>
                  <a:srgbClr val="FFFF00"/>
                </a:solidFill>
              </a:rPr>
              <a:t>progression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and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severity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smtClean="0"/>
              <a:t>(</a:t>
            </a:r>
            <a:r>
              <a:rPr lang="hr-HR" sz="2000" dirty="0" smtClean="0">
                <a:solidFill>
                  <a:srgbClr val="FFC000"/>
                </a:solidFill>
              </a:rPr>
              <a:t>Allen et al., </a:t>
            </a:r>
            <a:r>
              <a:rPr lang="hr-HR" sz="2000" i="1" dirty="0" smtClean="0">
                <a:solidFill>
                  <a:srgbClr val="FFC000"/>
                </a:solidFill>
              </a:rPr>
              <a:t>Arch. </a:t>
            </a:r>
            <a:r>
              <a:rPr lang="hr-HR" sz="2000" i="1" dirty="0" err="1" smtClean="0">
                <a:solidFill>
                  <a:srgbClr val="FFC000"/>
                </a:solidFill>
              </a:rPr>
              <a:t>Neurol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2007; </a:t>
            </a:r>
            <a:r>
              <a:rPr lang="hr-HR" sz="2000" dirty="0" err="1" smtClean="0">
                <a:solidFill>
                  <a:srgbClr val="FFC000"/>
                </a:solidFill>
              </a:rPr>
              <a:t>Zhang</a:t>
            </a:r>
            <a:r>
              <a:rPr lang="hr-HR" sz="2000" dirty="0" smtClean="0">
                <a:solidFill>
                  <a:srgbClr val="FFC000"/>
                </a:solidFill>
              </a:rPr>
              <a:t> et al., </a:t>
            </a:r>
            <a:r>
              <a:rPr lang="hr-HR" sz="2000" i="1" dirty="0" err="1" smtClean="0">
                <a:solidFill>
                  <a:srgbClr val="FFC000"/>
                </a:solidFill>
              </a:rPr>
              <a:t>Radiology</a:t>
            </a:r>
            <a:r>
              <a:rPr lang="hr-HR" sz="2000" dirty="0" smtClean="0">
                <a:solidFill>
                  <a:srgbClr val="FFC000"/>
                </a:solidFill>
              </a:rPr>
              <a:t>, 2010; </a:t>
            </a:r>
            <a:r>
              <a:rPr lang="hr-HR" sz="2000" dirty="0" err="1" smtClean="0">
                <a:solidFill>
                  <a:srgbClr val="FFC000"/>
                </a:solidFill>
              </a:rPr>
              <a:t>Wu</a:t>
            </a:r>
            <a:r>
              <a:rPr lang="hr-HR" sz="2000" dirty="0" smtClean="0">
                <a:solidFill>
                  <a:srgbClr val="FFC000"/>
                </a:solidFill>
              </a:rPr>
              <a:t> et al., </a:t>
            </a:r>
            <a:r>
              <a:rPr lang="hr-HR" sz="2000" i="1" dirty="0" smtClean="0">
                <a:solidFill>
                  <a:srgbClr val="FFC000"/>
                </a:solidFill>
              </a:rPr>
              <a:t>Hum. </a:t>
            </a:r>
            <a:r>
              <a:rPr lang="hr-HR" sz="2000" i="1" dirty="0" err="1" smtClean="0">
                <a:solidFill>
                  <a:srgbClr val="FFC000"/>
                </a:solidFill>
              </a:rPr>
              <a:t>Brain</a:t>
            </a:r>
            <a:r>
              <a:rPr lang="hr-HR" sz="2000" i="1" dirty="0" smtClean="0">
                <a:solidFill>
                  <a:srgbClr val="FFC000"/>
                </a:solidFill>
              </a:rPr>
              <a:t> </a:t>
            </a:r>
            <a:r>
              <a:rPr lang="hr-HR" sz="2000" i="1" dirty="0" err="1" smtClean="0">
                <a:solidFill>
                  <a:srgbClr val="FFC000"/>
                </a:solidFill>
              </a:rPr>
              <a:t>Mapp</a:t>
            </a:r>
            <a:r>
              <a:rPr lang="hr-HR" sz="2000" i="1" dirty="0" smtClean="0">
                <a:solidFill>
                  <a:srgbClr val="FFC000"/>
                </a:solidFill>
              </a:rPr>
              <a:t>.</a:t>
            </a:r>
            <a:r>
              <a:rPr lang="hr-HR" sz="2000" dirty="0" smtClean="0">
                <a:solidFill>
                  <a:srgbClr val="FFC000"/>
                </a:solidFill>
              </a:rPr>
              <a:t>, 2011</a:t>
            </a:r>
            <a:r>
              <a:rPr lang="hr-HR" sz="2000" dirty="0" smtClean="0"/>
              <a:t>)</a:t>
            </a:r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856" y="72008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dirty="0" smtClean="0">
                <a:solidFill>
                  <a:srgbClr val="FFFF00"/>
                </a:solidFill>
              </a:rPr>
              <a:t>DMN </a:t>
            </a:r>
            <a:r>
              <a:rPr lang="hr-HR" dirty="0" err="1" smtClean="0">
                <a:solidFill>
                  <a:srgbClr val="FFFF00"/>
                </a:solidFill>
              </a:rPr>
              <a:t>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healthy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elderly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AD </a:t>
            </a:r>
            <a:r>
              <a:rPr lang="hr-HR" dirty="0" err="1" smtClean="0">
                <a:solidFill>
                  <a:srgbClr val="FFFF00"/>
                </a:solidFill>
              </a:rPr>
              <a:t>subjects</a:t>
            </a:r>
            <a:r>
              <a:rPr lang="hr-HR" dirty="0" smtClean="0">
                <a:solidFill>
                  <a:srgbClr val="FFFF00"/>
                </a:solidFill>
              </a:rPr>
              <a:t>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283804"/>
            <a:ext cx="349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C000"/>
                </a:solidFill>
              </a:rPr>
              <a:t>Wu</a:t>
            </a:r>
            <a:r>
              <a:rPr lang="hr-HR" dirty="0" smtClean="0">
                <a:solidFill>
                  <a:srgbClr val="FFC000"/>
                </a:solidFill>
              </a:rPr>
              <a:t> et al., </a:t>
            </a:r>
            <a:r>
              <a:rPr lang="hr-HR" i="1" dirty="0" smtClean="0">
                <a:solidFill>
                  <a:srgbClr val="FFC000"/>
                </a:solidFill>
              </a:rPr>
              <a:t>Hum. </a:t>
            </a:r>
            <a:r>
              <a:rPr lang="hr-HR" i="1" dirty="0" err="1" smtClean="0">
                <a:solidFill>
                  <a:srgbClr val="FFC000"/>
                </a:solidFill>
              </a:rPr>
              <a:t>Brain</a:t>
            </a:r>
            <a:r>
              <a:rPr lang="hr-HR" i="1" dirty="0" smtClean="0">
                <a:solidFill>
                  <a:srgbClr val="FFC000"/>
                </a:solidFill>
              </a:rPr>
              <a:t> </a:t>
            </a:r>
            <a:r>
              <a:rPr lang="hr-HR" i="1" dirty="0" err="1" smtClean="0">
                <a:solidFill>
                  <a:srgbClr val="FFC000"/>
                </a:solidFill>
              </a:rPr>
              <a:t>Mapp</a:t>
            </a:r>
            <a:r>
              <a:rPr lang="hr-HR" i="1" dirty="0" smtClean="0">
                <a:solidFill>
                  <a:srgbClr val="FFC000"/>
                </a:solidFill>
              </a:rPr>
              <a:t>.</a:t>
            </a:r>
            <a:r>
              <a:rPr lang="hr-HR" dirty="0" smtClean="0">
                <a:solidFill>
                  <a:srgbClr val="FFC000"/>
                </a:solidFill>
              </a:rPr>
              <a:t>, 2011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561" y="899428"/>
            <a:ext cx="29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Age-</a:t>
            </a:r>
            <a:r>
              <a:rPr lang="hr-HR" dirty="0" err="1" smtClean="0"/>
              <a:t>matched</a:t>
            </a:r>
            <a:r>
              <a:rPr lang="hr-HR" dirty="0" smtClean="0"/>
              <a:t> </a:t>
            </a:r>
            <a:r>
              <a:rPr lang="hr-HR" dirty="0" err="1" smtClean="0"/>
              <a:t>normal</a:t>
            </a:r>
            <a:r>
              <a:rPr lang="hr-HR" dirty="0" smtClean="0"/>
              <a:t> </a:t>
            </a:r>
            <a:r>
              <a:rPr lang="hr-HR" dirty="0" err="1" smtClean="0"/>
              <a:t>controls</a:t>
            </a: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4227878" y="890380"/>
            <a:ext cx="10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AD </a:t>
            </a:r>
            <a:r>
              <a:rPr lang="hr-HR" dirty="0" err="1" smtClean="0"/>
              <a:t>group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6804592" y="899428"/>
            <a:ext cx="158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 </a:t>
            </a:r>
            <a:r>
              <a:rPr lang="hr-HR" dirty="0" err="1" smtClean="0"/>
              <a:t>sample</a:t>
            </a:r>
            <a:r>
              <a:rPr lang="hr-HR" dirty="0" smtClean="0"/>
              <a:t> t-test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16" y="1412776"/>
            <a:ext cx="2408580" cy="2871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6451867" cy="28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073008" cy="1143000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rgbClr val="FFFF00"/>
                </a:solidFill>
              </a:rPr>
              <a:t>Resting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state</a:t>
            </a:r>
            <a:r>
              <a:rPr lang="hr-HR" sz="3600" dirty="0" smtClean="0">
                <a:solidFill>
                  <a:srgbClr val="FFFF00"/>
                </a:solidFill>
              </a:rPr>
              <a:t> DMN </a:t>
            </a:r>
            <a:r>
              <a:rPr lang="hr-HR" sz="3600" dirty="0" err="1" smtClean="0">
                <a:solidFill>
                  <a:srgbClr val="FFFF00"/>
                </a:solidFill>
              </a:rPr>
              <a:t>distinguish</a:t>
            </a:r>
            <a:r>
              <a:rPr lang="hr-HR" sz="3600" dirty="0" smtClean="0">
                <a:solidFill>
                  <a:srgbClr val="FFFF00"/>
                </a:solidFill>
              </a:rPr>
              <a:t> AD </a:t>
            </a:r>
            <a:r>
              <a:rPr lang="hr-HR" sz="3600" dirty="0" err="1" smtClean="0">
                <a:solidFill>
                  <a:srgbClr val="FFFF00"/>
                </a:solidFill>
              </a:rPr>
              <a:t>risk</a:t>
            </a:r>
            <a:r>
              <a:rPr lang="hr-HR" sz="3600" dirty="0" smtClean="0">
                <a:solidFill>
                  <a:srgbClr val="FFFF00"/>
                </a:solidFill>
              </a:rPr>
              <a:t> groups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013176"/>
            <a:ext cx="8229600" cy="13290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17 </a:t>
            </a:r>
            <a:r>
              <a:rPr lang="en-US" dirty="0"/>
              <a:t>cognitively normal individuals with a family history of AD and </a:t>
            </a:r>
            <a:r>
              <a:rPr lang="en-US" u="sng" dirty="0"/>
              <a:t>at least one copy </a:t>
            </a:r>
            <a:r>
              <a:rPr lang="en-US" u="sng" dirty="0" smtClean="0"/>
              <a:t>of</a:t>
            </a:r>
            <a:r>
              <a:rPr lang="hr-HR" u="sng" dirty="0" smtClean="0"/>
              <a:t> </a:t>
            </a:r>
            <a:r>
              <a:rPr lang="en-US" u="sng" dirty="0" smtClean="0"/>
              <a:t>the </a:t>
            </a:r>
            <a:r>
              <a:rPr lang="en-US" u="sng" dirty="0" err="1"/>
              <a:t>apolipoprotein</a:t>
            </a:r>
            <a:r>
              <a:rPr lang="en-US" u="sng" dirty="0"/>
              <a:t> </a:t>
            </a:r>
            <a:r>
              <a:rPr lang="el-GR" u="sng" dirty="0" smtClean="0"/>
              <a:t>ε</a:t>
            </a:r>
            <a:r>
              <a:rPr lang="en-US" u="sng" dirty="0" smtClean="0"/>
              <a:t>4 </a:t>
            </a:r>
            <a:r>
              <a:rPr lang="en-US" u="sng" dirty="0"/>
              <a:t>allele</a:t>
            </a:r>
            <a:r>
              <a:rPr lang="en-US" dirty="0"/>
              <a:t> </a:t>
            </a:r>
            <a:r>
              <a:rPr lang="hr-HR" dirty="0" err="1" smtClean="0"/>
              <a:t>were</a:t>
            </a:r>
            <a:r>
              <a:rPr lang="hr-HR" dirty="0" smtClean="0"/>
              <a:t> </a:t>
            </a:r>
            <a:r>
              <a:rPr lang="en-US" dirty="0" smtClean="0"/>
              <a:t>compared </a:t>
            </a:r>
            <a:r>
              <a:rPr lang="en-US" dirty="0"/>
              <a:t>to 12 individuals who were not carriers of the APOE4 gene and did </a:t>
            </a:r>
            <a:r>
              <a:rPr lang="en-US" dirty="0" smtClean="0"/>
              <a:t>not</a:t>
            </a:r>
            <a:r>
              <a:rPr lang="hr-HR" dirty="0" smtClean="0"/>
              <a:t> </a:t>
            </a:r>
            <a:r>
              <a:rPr lang="en-US" dirty="0" smtClean="0"/>
              <a:t>have </a:t>
            </a:r>
            <a:r>
              <a:rPr lang="en-US" dirty="0"/>
              <a:t>a family history of </a:t>
            </a:r>
            <a:r>
              <a:rPr lang="en-US" dirty="0" smtClean="0"/>
              <a:t>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676456" cy="3428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6422791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Fleisher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err="1" smtClean="0">
                <a:solidFill>
                  <a:srgbClr val="FFC000"/>
                </a:solidFill>
              </a:rPr>
              <a:t>NeuroImage</a:t>
            </a:r>
            <a:r>
              <a:rPr lang="hr-HR" sz="1600" dirty="0" smtClean="0">
                <a:solidFill>
                  <a:srgbClr val="FFC000"/>
                </a:solidFill>
              </a:rPr>
              <a:t>, 2009, 47, 1678-1690</a:t>
            </a:r>
            <a:endParaRPr lang="hr-HR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70609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4. </a:t>
            </a:r>
            <a:r>
              <a:rPr lang="el-GR" sz="3600" dirty="0" smtClean="0">
                <a:solidFill>
                  <a:srgbClr val="FFFF00"/>
                </a:solidFill>
              </a:rPr>
              <a:t>β</a:t>
            </a:r>
            <a:r>
              <a:rPr lang="hr-HR" sz="3600" dirty="0">
                <a:solidFill>
                  <a:srgbClr val="FFFF00"/>
                </a:solidFill>
              </a:rPr>
              <a:t>-</a:t>
            </a:r>
            <a:r>
              <a:rPr lang="hr-HR" sz="3600" dirty="0" err="1">
                <a:solidFill>
                  <a:srgbClr val="FFFF00"/>
                </a:solidFill>
              </a:rPr>
              <a:t>amyloid</a:t>
            </a:r>
            <a:r>
              <a:rPr lang="hr-HR" sz="3600" dirty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deposition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7" y="972912"/>
            <a:ext cx="4291182" cy="5480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94" y="972913"/>
            <a:ext cx="4352394" cy="5480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1" y="6490311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Klunk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dirty="0" err="1" smtClean="0">
                <a:solidFill>
                  <a:srgbClr val="FFC000"/>
                </a:solidFill>
              </a:rPr>
              <a:t>Ann</a:t>
            </a:r>
            <a:r>
              <a:rPr lang="hr-HR" sz="1600" dirty="0" smtClean="0">
                <a:solidFill>
                  <a:srgbClr val="FFC000"/>
                </a:solidFill>
              </a:rPr>
              <a:t>. </a:t>
            </a:r>
            <a:r>
              <a:rPr lang="hr-HR" sz="1600" dirty="0" err="1" smtClean="0">
                <a:solidFill>
                  <a:srgbClr val="FFC000"/>
                </a:solidFill>
              </a:rPr>
              <a:t>Neurol</a:t>
            </a:r>
            <a:r>
              <a:rPr lang="hr-HR" sz="1600" dirty="0" smtClean="0">
                <a:solidFill>
                  <a:srgbClr val="FFC000"/>
                </a:solidFill>
              </a:rPr>
              <a:t>., 2004, 55, 306-319; </a:t>
            </a:r>
            <a:r>
              <a:rPr lang="hr-HR" sz="1600" dirty="0" err="1" smtClean="0">
                <a:solidFill>
                  <a:srgbClr val="FFC000"/>
                </a:solidFill>
              </a:rPr>
              <a:t>Buckner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J. </a:t>
            </a:r>
            <a:r>
              <a:rPr lang="hr-HR" sz="16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600" i="1" dirty="0" smtClean="0">
                <a:solidFill>
                  <a:srgbClr val="FFC000"/>
                </a:solidFill>
              </a:rPr>
              <a:t>.</a:t>
            </a:r>
            <a:r>
              <a:rPr lang="hr-HR" sz="1600" dirty="0" smtClean="0">
                <a:solidFill>
                  <a:srgbClr val="FFC000"/>
                </a:solidFill>
              </a:rPr>
              <a:t>, 2009, 29, 1860-1873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3933056"/>
            <a:ext cx="1728192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16016" y="3933056"/>
            <a:ext cx="1728192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44208" y="68340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PIB PET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32440" y="1793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1</a:t>
            </a:r>
            <a:r>
              <a:rPr lang="hr-HR" dirty="0">
                <a:solidFill>
                  <a:srgbClr val="92D050"/>
                </a:solidFill>
              </a:rPr>
              <a:t>2</a:t>
            </a:r>
            <a:r>
              <a:rPr lang="hr-HR" dirty="0">
                <a:solidFill>
                  <a:srgbClr val="00B0F0"/>
                </a:solidFill>
              </a:rPr>
              <a:t>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33" y="595853"/>
            <a:ext cx="1475655" cy="3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57" y="1700808"/>
            <a:ext cx="5418641" cy="39604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2597" y="359111"/>
            <a:ext cx="86409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600" dirty="0" err="1" smtClean="0">
                <a:solidFill>
                  <a:srgbClr val="FFFF00"/>
                </a:solidFill>
              </a:rPr>
              <a:t>Cortical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hubs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and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el-GR" sz="3600" dirty="0" smtClean="0">
                <a:solidFill>
                  <a:srgbClr val="FFFF00"/>
                </a:solidFill>
              </a:rPr>
              <a:t>β</a:t>
            </a:r>
            <a:r>
              <a:rPr lang="hr-HR" sz="3600" dirty="0" smtClean="0">
                <a:solidFill>
                  <a:srgbClr val="FFFF00"/>
                </a:solidFill>
              </a:rPr>
              <a:t>-</a:t>
            </a:r>
            <a:r>
              <a:rPr lang="hr-HR" sz="3600" dirty="0" err="1" smtClean="0">
                <a:solidFill>
                  <a:srgbClr val="FFFF00"/>
                </a:solidFill>
              </a:rPr>
              <a:t>amyloid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deposition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overlap</a:t>
            </a:r>
            <a:r>
              <a:rPr lang="hr-HR" sz="3600" dirty="0" smtClean="0">
                <a:solidFill>
                  <a:srgbClr val="FFFF00"/>
                </a:solidFill>
              </a:rPr>
              <a:t> (</a:t>
            </a:r>
            <a:r>
              <a:rPr lang="hr-HR" sz="3600" dirty="0" err="1" smtClean="0">
                <a:solidFill>
                  <a:srgbClr val="FFFF00"/>
                </a:solidFill>
              </a:rPr>
              <a:t>cont</a:t>
            </a:r>
            <a:r>
              <a:rPr lang="hr-HR" sz="3600" dirty="0" smtClean="0">
                <a:solidFill>
                  <a:srgbClr val="FFFF00"/>
                </a:solidFill>
              </a:rPr>
              <a:t>.)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2489" y="6490311"/>
            <a:ext cx="449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Buckner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J. </a:t>
            </a:r>
            <a:r>
              <a:rPr lang="hr-HR" sz="16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600" dirty="0" smtClean="0">
                <a:solidFill>
                  <a:srgbClr val="FFC000"/>
                </a:solidFill>
              </a:rPr>
              <a:t>., 2009, 29, 1860-1873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2769939">
            <a:off x="2165190" y="3414916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769939">
            <a:off x="4181414" y="2262788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33817" y="197954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PCC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601" y="305966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PCC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1949133">
            <a:off x="7070555" y="3323069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949133">
            <a:off x="5059600" y="4403189"/>
            <a:ext cx="744027" cy="43204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29397" y="4643844"/>
            <a:ext cx="71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mPFC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5621" y="3563724"/>
            <a:ext cx="71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mPFC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DMN FC and global PIB uptake overlap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2" y="1484784"/>
            <a:ext cx="5654040" cy="4175760"/>
          </a:xfrm>
        </p:spPr>
      </p:pic>
      <p:sp>
        <p:nvSpPr>
          <p:cNvPr id="5" name="TextBox 4"/>
          <p:cNvSpPr txBox="1"/>
          <p:nvPr/>
        </p:nvSpPr>
        <p:spPr>
          <a:xfrm>
            <a:off x="5762569" y="6490311"/>
            <a:ext cx="327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Mormino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err="1" smtClean="0">
                <a:solidFill>
                  <a:srgbClr val="FFC000"/>
                </a:solidFill>
              </a:rPr>
              <a:t>Cereb</a:t>
            </a:r>
            <a:r>
              <a:rPr lang="hr-HR" sz="1600" i="1" dirty="0" smtClean="0">
                <a:solidFill>
                  <a:srgbClr val="FFC000"/>
                </a:solidFill>
              </a:rPr>
              <a:t>. </a:t>
            </a:r>
            <a:r>
              <a:rPr lang="hr-HR" sz="1600" i="1" dirty="0" err="1" smtClean="0">
                <a:solidFill>
                  <a:srgbClr val="FFC000"/>
                </a:solidFill>
              </a:rPr>
              <a:t>Cortex</a:t>
            </a:r>
            <a:r>
              <a:rPr lang="hr-HR" sz="1600" dirty="0" smtClean="0">
                <a:solidFill>
                  <a:srgbClr val="FFC000"/>
                </a:solidFill>
              </a:rPr>
              <a:t>, 2011</a:t>
            </a:r>
            <a:endParaRPr lang="hr-HR" sz="16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58052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Congruence</a:t>
            </a:r>
            <a:r>
              <a:rPr lang="hr-HR" dirty="0" smtClean="0"/>
              <a:t> (red) is </a:t>
            </a:r>
            <a:r>
              <a:rPr lang="hr-HR" dirty="0" err="1" smtClean="0"/>
              <a:t>highest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PCC, </a:t>
            </a:r>
            <a:r>
              <a:rPr lang="hr-HR" dirty="0" err="1" smtClean="0"/>
              <a:t>precuneus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mPFC</a:t>
            </a:r>
            <a:r>
              <a:rPr lang="hr-HR" dirty="0" smtClean="0"/>
              <a:t>.</a:t>
            </a:r>
          </a:p>
          <a:p>
            <a:r>
              <a:rPr lang="hr-HR" dirty="0" smtClean="0"/>
              <a:t>PIB </a:t>
            </a:r>
            <a:r>
              <a:rPr lang="hr-HR" dirty="0" err="1" smtClean="0"/>
              <a:t>uptake</a:t>
            </a:r>
            <a:r>
              <a:rPr lang="hr-HR" dirty="0" smtClean="0"/>
              <a:t> is </a:t>
            </a:r>
            <a:r>
              <a:rPr lang="hr-HR" dirty="0" err="1" smtClean="0"/>
              <a:t>generally</a:t>
            </a:r>
            <a:r>
              <a:rPr lang="hr-HR" dirty="0" smtClean="0"/>
              <a:t> more </a:t>
            </a:r>
            <a:r>
              <a:rPr lang="hr-HR" dirty="0" err="1" smtClean="0"/>
              <a:t>diffuse</a:t>
            </a:r>
            <a:r>
              <a:rPr lang="hr-HR" dirty="0" smtClean="0"/>
              <a:t> </a:t>
            </a:r>
            <a:r>
              <a:rPr lang="hr-HR" dirty="0" err="1" smtClean="0"/>
              <a:t>than</a:t>
            </a:r>
            <a:r>
              <a:rPr lang="hr-HR" dirty="0" smtClean="0"/>
              <a:t> DMN.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507288" cy="1143000"/>
          </a:xfrm>
        </p:spPr>
        <p:txBody>
          <a:bodyPr>
            <a:normAutofit/>
          </a:bodyPr>
          <a:lstStyle/>
          <a:p>
            <a:r>
              <a:rPr lang="hr-HR" sz="3200" dirty="0" err="1" smtClean="0">
                <a:solidFill>
                  <a:srgbClr val="FFFF00"/>
                </a:solidFill>
              </a:rPr>
              <a:t>Correlation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of</a:t>
            </a:r>
            <a:r>
              <a:rPr lang="hr-HR" sz="3200" dirty="0" smtClean="0">
                <a:solidFill>
                  <a:srgbClr val="FFFF00"/>
                </a:solidFill>
              </a:rPr>
              <a:t> β-</a:t>
            </a:r>
            <a:r>
              <a:rPr lang="hr-HR" sz="3200" dirty="0" err="1" smtClean="0">
                <a:solidFill>
                  <a:srgbClr val="FFFF00"/>
                </a:solidFill>
              </a:rPr>
              <a:t>amyloid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deposition</a:t>
            </a:r>
            <a:r>
              <a:rPr lang="hr-HR" sz="3200" dirty="0" smtClean="0">
                <a:solidFill>
                  <a:srgbClr val="FFFF00"/>
                </a:solidFill>
              </a:rPr>
              <a:t> (PIB PET) </a:t>
            </a:r>
            <a:r>
              <a:rPr lang="hr-HR" sz="3200" dirty="0" err="1" smtClean="0">
                <a:solidFill>
                  <a:srgbClr val="FFFF00"/>
                </a:solidFill>
              </a:rPr>
              <a:t>and</a:t>
            </a:r>
            <a:r>
              <a:rPr lang="hr-HR" sz="3200" dirty="0" smtClean="0">
                <a:solidFill>
                  <a:srgbClr val="FFFF00"/>
                </a:solidFill>
              </a:rPr>
              <a:t> DMN f-nal </a:t>
            </a:r>
            <a:r>
              <a:rPr lang="hr-HR" sz="3200" dirty="0" err="1" smtClean="0">
                <a:solidFill>
                  <a:srgbClr val="FFFF00"/>
                </a:solidFill>
              </a:rPr>
              <a:t>connectivity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1351"/>
            <a:ext cx="4601364" cy="5255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7824" y="6330806"/>
            <a:ext cx="604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Hedden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J. </a:t>
            </a:r>
            <a:r>
              <a:rPr lang="hr-HR" sz="16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600" i="1" dirty="0" smtClean="0">
                <a:solidFill>
                  <a:srgbClr val="FFC000"/>
                </a:solidFill>
              </a:rPr>
              <a:t>.</a:t>
            </a:r>
            <a:r>
              <a:rPr lang="hr-HR" sz="1600" dirty="0" smtClean="0">
                <a:solidFill>
                  <a:srgbClr val="FFC000"/>
                </a:solidFill>
              </a:rPr>
              <a:t>, 2009, 29, 12686-12694;</a:t>
            </a:r>
          </a:p>
          <a:p>
            <a:r>
              <a:rPr lang="hr-HR" sz="1600" dirty="0" err="1" smtClean="0">
                <a:solidFill>
                  <a:srgbClr val="FFC000"/>
                </a:solidFill>
              </a:rPr>
              <a:t>findings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confirmed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in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Sheline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Biol. </a:t>
            </a:r>
            <a:r>
              <a:rPr lang="hr-HR" sz="1600" i="1" dirty="0" err="1" smtClean="0">
                <a:solidFill>
                  <a:srgbClr val="FFC000"/>
                </a:solidFill>
              </a:rPr>
              <a:t>Psychiatry</a:t>
            </a:r>
            <a:r>
              <a:rPr lang="hr-HR" sz="1600" dirty="0" smtClean="0">
                <a:solidFill>
                  <a:srgbClr val="FFC000"/>
                </a:solidFill>
              </a:rPr>
              <a:t>, 2010, 67, 584-587</a:t>
            </a:r>
            <a:endParaRPr lang="hr-HR" sz="1600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9564"/>
            <a:ext cx="2304256" cy="2473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664588"/>
            <a:ext cx="2304257" cy="30767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37" y="3622837"/>
            <a:ext cx="1876925" cy="27363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32040" y="1412776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Seed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PCC</a:t>
            </a:r>
          </a:p>
          <a:p>
            <a:r>
              <a:rPr lang="hr-HR" dirty="0" smtClean="0"/>
              <a:t>(</a:t>
            </a:r>
            <a:r>
              <a:rPr lang="hr-HR" dirty="0" err="1" smtClean="0"/>
              <a:t>blue</a:t>
            </a:r>
            <a:r>
              <a:rPr lang="hr-HR" dirty="0" smtClean="0"/>
              <a:t> box)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92280" y="1161351"/>
            <a:ext cx="209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Clinically normal participants with high amyloid</a:t>
            </a:r>
          </a:p>
          <a:p>
            <a:r>
              <a:rPr lang="en-US" sz="1200" b="1" dirty="0"/>
              <a:t>burden </a:t>
            </a:r>
            <a:r>
              <a:rPr lang="en-US" sz="1200" b="1" u="sng" dirty="0"/>
              <a:t>displayed significantly reduced </a:t>
            </a:r>
            <a:r>
              <a:rPr lang="en-US" sz="1200" b="1" u="sng" dirty="0" smtClean="0"/>
              <a:t>f</a:t>
            </a:r>
            <a:r>
              <a:rPr lang="hr-HR" sz="1200" b="1" u="sng" dirty="0" smtClean="0"/>
              <a:t>-nal</a:t>
            </a:r>
            <a:r>
              <a:rPr lang="en-US" sz="1200" b="1" u="sng" dirty="0" smtClean="0"/>
              <a:t> </a:t>
            </a:r>
            <a:r>
              <a:rPr lang="en-US" sz="1200" b="1" u="sng" dirty="0"/>
              <a:t>correlations within </a:t>
            </a:r>
            <a:r>
              <a:rPr lang="hr-HR" sz="1200" b="1" u="sng" dirty="0" smtClean="0"/>
              <a:t>DMN</a:t>
            </a:r>
            <a:r>
              <a:rPr lang="hr-HR" sz="1200" b="1" dirty="0" smtClean="0"/>
              <a:t>, </a:t>
            </a:r>
            <a:r>
              <a:rPr lang="hr-HR" sz="1200" b="1" dirty="0" err="1" smtClean="0">
                <a:solidFill>
                  <a:srgbClr val="FFFF00"/>
                </a:solidFill>
              </a:rPr>
              <a:t>including</a:t>
            </a:r>
            <a:r>
              <a:rPr lang="hr-HR" sz="1200" b="1" dirty="0" smtClean="0">
                <a:solidFill>
                  <a:srgbClr val="FFFF00"/>
                </a:solidFill>
              </a:rPr>
              <a:t> f-nal </a:t>
            </a:r>
            <a:r>
              <a:rPr lang="hr-HR" sz="1200" b="1" dirty="0" err="1" smtClean="0">
                <a:solidFill>
                  <a:srgbClr val="FFFF00"/>
                </a:solidFill>
              </a:rPr>
              <a:t>disconnection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of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the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hippocampal</a:t>
            </a:r>
            <a:r>
              <a:rPr lang="hr-HR" sz="1200" b="1" dirty="0" smtClean="0">
                <a:solidFill>
                  <a:srgbClr val="FFFF00"/>
                </a:solidFill>
              </a:rPr>
              <a:t> </a:t>
            </a:r>
            <a:r>
              <a:rPr lang="hr-HR" sz="1200" b="1" dirty="0" err="1" smtClean="0">
                <a:solidFill>
                  <a:srgbClr val="FFFF00"/>
                </a:solidFill>
              </a:rPr>
              <a:t>formation</a:t>
            </a:r>
            <a:r>
              <a:rPr lang="en-US" sz="1200" b="1" dirty="0" smtClean="0"/>
              <a:t> </a:t>
            </a:r>
            <a:r>
              <a:rPr lang="en-US" sz="1200" b="1" dirty="0"/>
              <a:t>relative to participants with low </a:t>
            </a:r>
            <a:r>
              <a:rPr lang="en-US" sz="1200" b="1" dirty="0" smtClean="0"/>
              <a:t>amyloid</a:t>
            </a:r>
            <a:r>
              <a:rPr lang="hr-HR" sz="1200" b="1" dirty="0" smtClean="0"/>
              <a:t> </a:t>
            </a:r>
            <a:r>
              <a:rPr lang="en-US" sz="1200" b="1" dirty="0" smtClean="0"/>
              <a:t>burden</a:t>
            </a:r>
            <a:r>
              <a:rPr lang="en-US" sz="1200" b="1" dirty="0"/>
              <a:t>. These reductions were </a:t>
            </a:r>
            <a:r>
              <a:rPr lang="en-US" sz="1200" b="1" i="1" dirty="0"/>
              <a:t>also observed when </a:t>
            </a:r>
            <a:r>
              <a:rPr lang="en-US" sz="1200" b="1" i="1" dirty="0" smtClean="0"/>
              <a:t>controlling </a:t>
            </a:r>
            <a:r>
              <a:rPr lang="en-US" sz="1200" b="1" i="1" dirty="0"/>
              <a:t>for age and structural </a:t>
            </a:r>
            <a:r>
              <a:rPr lang="en-US" sz="1200" b="1" i="1" dirty="0" smtClean="0"/>
              <a:t>atrophy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0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26976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Latest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findings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96752"/>
            <a:ext cx="2715676" cy="4709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main</a:t>
            </a:r>
            <a:r>
              <a:rPr lang="hr-HR" sz="2000" dirty="0" smtClean="0"/>
              <a:t> </a:t>
            </a:r>
            <a:r>
              <a:rPr lang="hr-HR" sz="2000" dirty="0" err="1" smtClean="0"/>
              <a:t>opposing</a:t>
            </a:r>
            <a:r>
              <a:rPr lang="hr-HR" sz="2000" dirty="0" smtClean="0"/>
              <a:t> </a:t>
            </a:r>
            <a:r>
              <a:rPr lang="hr-HR" sz="2000" dirty="0" err="1" smtClean="0"/>
              <a:t>network</a:t>
            </a:r>
            <a:r>
              <a:rPr lang="hr-HR" sz="2000" dirty="0" smtClean="0"/>
              <a:t> to DMN is </a:t>
            </a: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Dorsal</a:t>
            </a:r>
            <a:r>
              <a:rPr lang="hr-HR" sz="2000" dirty="0" smtClean="0"/>
              <a:t> </a:t>
            </a:r>
            <a:r>
              <a:rPr lang="hr-HR" sz="2000" dirty="0" err="1" smtClean="0"/>
              <a:t>Attention</a:t>
            </a:r>
            <a:r>
              <a:rPr lang="hr-HR" sz="2000" dirty="0" smtClean="0"/>
              <a:t> </a:t>
            </a:r>
            <a:r>
              <a:rPr lang="hr-HR" sz="2000" dirty="0" err="1" smtClean="0"/>
              <a:t>Network</a:t>
            </a:r>
            <a:r>
              <a:rPr lang="hr-HR" sz="2000" dirty="0" smtClean="0"/>
              <a:t> (DAN): DAN </a:t>
            </a:r>
            <a:r>
              <a:rPr lang="hr-HR" sz="2000" dirty="0" err="1" smtClean="0"/>
              <a:t>turns</a:t>
            </a:r>
            <a:r>
              <a:rPr lang="hr-HR" sz="2000" dirty="0" smtClean="0"/>
              <a:t> </a:t>
            </a:r>
            <a:r>
              <a:rPr lang="hr-HR" sz="2000" dirty="0" err="1" smtClean="0"/>
              <a:t>off</a:t>
            </a:r>
            <a:r>
              <a:rPr lang="hr-HR" sz="2000" dirty="0" smtClean="0"/>
              <a:t> </a:t>
            </a:r>
            <a:r>
              <a:rPr lang="hr-HR" sz="2000" dirty="0" err="1" smtClean="0"/>
              <a:t>when</a:t>
            </a:r>
            <a:r>
              <a:rPr lang="hr-HR" sz="2000" dirty="0" smtClean="0"/>
              <a:t> DMN </a:t>
            </a:r>
            <a:r>
              <a:rPr lang="hr-HR" sz="2000" dirty="0" err="1" smtClean="0"/>
              <a:t>activates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vice</a:t>
            </a:r>
            <a:r>
              <a:rPr lang="hr-HR" sz="2000" dirty="0" smtClean="0"/>
              <a:t>-</a:t>
            </a:r>
            <a:r>
              <a:rPr lang="hr-HR" sz="2000" dirty="0" err="1" smtClean="0"/>
              <a:t>versa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participants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low</a:t>
            </a:r>
            <a:r>
              <a:rPr lang="hr-HR" sz="2000" dirty="0" smtClean="0"/>
              <a:t> CSF A</a:t>
            </a:r>
            <a:r>
              <a:rPr lang="el-GR" sz="2000" dirty="0" smtClean="0"/>
              <a:t>β</a:t>
            </a:r>
            <a:r>
              <a:rPr lang="hr-HR" sz="2000" dirty="0" smtClean="0"/>
              <a:t>42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high</a:t>
            </a:r>
            <a:r>
              <a:rPr lang="hr-HR" sz="2000" dirty="0" smtClean="0"/>
              <a:t> p-tau181 (207 </a:t>
            </a:r>
            <a:r>
              <a:rPr lang="hr-HR" sz="2000" dirty="0" err="1" smtClean="0"/>
              <a:t>cognitively</a:t>
            </a:r>
            <a:r>
              <a:rPr lang="hr-HR" sz="2000" dirty="0" smtClean="0"/>
              <a:t> </a:t>
            </a:r>
            <a:r>
              <a:rPr lang="hr-HR" sz="2000" dirty="0" err="1" smtClean="0"/>
              <a:t>normal</a:t>
            </a:r>
            <a:r>
              <a:rPr lang="hr-HR" sz="2000" dirty="0" smtClean="0"/>
              <a:t> </a:t>
            </a:r>
            <a:r>
              <a:rPr lang="hr-HR" sz="2000" dirty="0" err="1" smtClean="0"/>
              <a:t>participants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preclinical</a:t>
            </a:r>
            <a:r>
              <a:rPr lang="hr-HR" sz="2000" dirty="0" smtClean="0"/>
              <a:t> AD), </a:t>
            </a:r>
            <a:r>
              <a:rPr lang="hr-HR" sz="2000" dirty="0" err="1" smtClean="0"/>
              <a:t>this</a:t>
            </a:r>
            <a:r>
              <a:rPr lang="hr-HR" sz="2000" dirty="0" smtClean="0"/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switching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between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networks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becomes</a:t>
            </a:r>
            <a:r>
              <a:rPr lang="hr-HR" sz="2000" dirty="0" smtClean="0">
                <a:solidFill>
                  <a:srgbClr val="FFFF00"/>
                </a:solidFill>
              </a:rPr>
              <a:t> </a:t>
            </a:r>
            <a:r>
              <a:rPr lang="hr-HR" sz="2000" dirty="0" err="1" smtClean="0">
                <a:solidFill>
                  <a:srgbClr val="FFFF00"/>
                </a:solidFill>
              </a:rPr>
              <a:t>sloppy</a:t>
            </a:r>
            <a:r>
              <a:rPr lang="hr-HR" sz="2000" dirty="0" smtClean="0"/>
              <a:t>: </a:t>
            </a:r>
            <a:r>
              <a:rPr lang="hr-HR" sz="2000" dirty="0" err="1" smtClean="0"/>
              <a:t>in</a:t>
            </a:r>
            <a:r>
              <a:rPr lang="hr-HR" sz="2000" dirty="0" smtClean="0"/>
              <a:t> </a:t>
            </a:r>
            <a:r>
              <a:rPr lang="hr-HR" sz="2000" dirty="0" err="1" smtClean="0"/>
              <a:t>these</a:t>
            </a:r>
            <a:r>
              <a:rPr lang="hr-HR" sz="2000" dirty="0" smtClean="0"/>
              <a:t> </a:t>
            </a:r>
            <a:r>
              <a:rPr lang="hr-HR" sz="2000" dirty="0" err="1" smtClean="0"/>
              <a:t>people</a:t>
            </a:r>
            <a:r>
              <a:rPr lang="hr-HR" sz="2000" dirty="0" smtClean="0"/>
              <a:t>, some </a:t>
            </a:r>
            <a:r>
              <a:rPr lang="hr-HR" sz="2000" dirty="0" err="1" smtClean="0"/>
              <a:t>nodes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the</a:t>
            </a:r>
            <a:r>
              <a:rPr lang="hr-HR" sz="2000" dirty="0" smtClean="0"/>
              <a:t> DAN </a:t>
            </a:r>
            <a:r>
              <a:rPr lang="hr-HR" sz="2000" dirty="0" err="1" smtClean="0"/>
              <a:t>did</a:t>
            </a:r>
            <a:r>
              <a:rPr lang="hr-HR" sz="2000" dirty="0" smtClean="0"/>
              <a:t> </a:t>
            </a:r>
            <a:r>
              <a:rPr lang="hr-HR" sz="2000" dirty="0" err="1" smtClean="0"/>
              <a:t>not</a:t>
            </a:r>
            <a:r>
              <a:rPr lang="hr-HR" sz="2000" dirty="0" smtClean="0"/>
              <a:t> </a:t>
            </a:r>
            <a:r>
              <a:rPr lang="hr-HR" sz="2000" dirty="0" err="1" smtClean="0"/>
              <a:t>turn</a:t>
            </a:r>
            <a:r>
              <a:rPr lang="hr-HR" sz="2000" dirty="0" smtClean="0"/>
              <a:t> </a:t>
            </a:r>
            <a:r>
              <a:rPr lang="hr-HR" sz="2000" dirty="0" err="1" smtClean="0"/>
              <a:t>off</a:t>
            </a:r>
            <a:r>
              <a:rPr lang="hr-HR" sz="2000" dirty="0" smtClean="0"/>
              <a:t> </a:t>
            </a:r>
            <a:r>
              <a:rPr lang="hr-HR" sz="2000" dirty="0" err="1" smtClean="0"/>
              <a:t>when</a:t>
            </a:r>
            <a:r>
              <a:rPr lang="hr-HR" sz="2000" dirty="0" smtClean="0"/>
              <a:t> DMN </a:t>
            </a:r>
            <a:r>
              <a:rPr lang="hr-HR" sz="2000" dirty="0" err="1" smtClean="0"/>
              <a:t>was</a:t>
            </a:r>
            <a:r>
              <a:rPr lang="hr-HR" sz="2000" dirty="0" smtClean="0"/>
              <a:t> </a:t>
            </a:r>
            <a:r>
              <a:rPr lang="hr-HR" sz="2000" dirty="0" err="1" smtClean="0"/>
              <a:t>active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744692" y="6474822"/>
            <a:ext cx="5399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FFC000"/>
                </a:solidFill>
              </a:rPr>
              <a:t>Wang</a:t>
            </a:r>
            <a:r>
              <a:rPr lang="hr-HR" sz="1600" dirty="0" smtClean="0">
                <a:solidFill>
                  <a:srgbClr val="FFC000"/>
                </a:solidFill>
              </a:rPr>
              <a:t> et al., </a:t>
            </a:r>
            <a:r>
              <a:rPr lang="hr-HR" sz="1600" i="1" dirty="0" smtClean="0">
                <a:solidFill>
                  <a:srgbClr val="FFC000"/>
                </a:solidFill>
              </a:rPr>
              <a:t>JAMA </a:t>
            </a:r>
            <a:r>
              <a:rPr lang="hr-HR" sz="1600" i="1" dirty="0" err="1" smtClean="0">
                <a:solidFill>
                  <a:srgbClr val="FFC000"/>
                </a:solidFill>
              </a:rPr>
              <a:t>Neurol</a:t>
            </a:r>
            <a:r>
              <a:rPr lang="hr-HR" sz="1600" i="1" dirty="0" smtClean="0">
                <a:solidFill>
                  <a:srgbClr val="FFC000"/>
                </a:solidFill>
              </a:rPr>
              <a:t>.</a:t>
            </a:r>
            <a:r>
              <a:rPr lang="hr-HR" sz="1600" dirty="0" smtClean="0">
                <a:solidFill>
                  <a:srgbClr val="FFC000"/>
                </a:solidFill>
              </a:rPr>
              <a:t>, 2013, </a:t>
            </a:r>
            <a:r>
              <a:rPr lang="hr-HR" sz="1600" dirty="0" err="1" smtClean="0">
                <a:solidFill>
                  <a:srgbClr val="FFC000"/>
                </a:solidFill>
              </a:rPr>
              <a:t>Aug</a:t>
            </a:r>
            <a:r>
              <a:rPr lang="hr-HR" sz="1600" dirty="0" smtClean="0">
                <a:solidFill>
                  <a:srgbClr val="FFC000"/>
                </a:solidFill>
              </a:rPr>
              <a:t> 29, </a:t>
            </a:r>
            <a:r>
              <a:rPr lang="hr-HR" sz="1600" dirty="0" err="1" smtClean="0">
                <a:solidFill>
                  <a:srgbClr val="FFC000"/>
                </a:solidFill>
              </a:rPr>
              <a:t>Epub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ahead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of</a:t>
            </a:r>
            <a:r>
              <a:rPr lang="hr-HR" sz="1600" dirty="0" smtClean="0">
                <a:solidFill>
                  <a:srgbClr val="FFC000"/>
                </a:solidFill>
              </a:rPr>
              <a:t> </a:t>
            </a:r>
            <a:r>
              <a:rPr lang="hr-HR" sz="1600" dirty="0" err="1" smtClean="0">
                <a:solidFill>
                  <a:srgbClr val="FFC000"/>
                </a:solidFill>
              </a:rPr>
              <a:t>print</a:t>
            </a:r>
            <a:endParaRPr lang="hr-HR" sz="16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72" y="1628800"/>
            <a:ext cx="6213316" cy="3730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5321810"/>
            <a:ext cx="2680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/>
              <a:t>i</a:t>
            </a:r>
            <a:r>
              <a:rPr lang="hr-HR" sz="1400" dirty="0" err="1" smtClean="0"/>
              <a:t>ncrease</a:t>
            </a:r>
            <a:r>
              <a:rPr lang="hr-HR" sz="1400" dirty="0" smtClean="0"/>
              <a:t>      </a:t>
            </a:r>
            <a:r>
              <a:rPr lang="hr-HR" sz="1400" dirty="0" err="1" smtClean="0">
                <a:solidFill>
                  <a:srgbClr val="FFFF00"/>
                </a:solidFill>
              </a:rPr>
              <a:t>decrease</a:t>
            </a:r>
            <a:r>
              <a:rPr lang="hr-HR" sz="1400" dirty="0" smtClean="0"/>
              <a:t> </a:t>
            </a:r>
            <a:r>
              <a:rPr lang="hr-HR" sz="1400" dirty="0" err="1" smtClean="0"/>
              <a:t>in</a:t>
            </a:r>
            <a:r>
              <a:rPr lang="hr-HR" sz="1400" dirty="0" smtClean="0"/>
              <a:t> f-nal </a:t>
            </a:r>
            <a:r>
              <a:rPr lang="hr-HR" sz="1400" dirty="0" err="1" smtClean="0"/>
              <a:t>conn</a:t>
            </a:r>
            <a:r>
              <a:rPr lang="hr-HR" sz="1400" dirty="0" smtClean="0"/>
              <a:t>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52671" y="5321810"/>
            <a:ext cx="169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/>
              <a:t>i</a:t>
            </a:r>
            <a:r>
              <a:rPr lang="hr-HR" sz="1400" dirty="0" err="1" smtClean="0"/>
              <a:t>ncrease</a:t>
            </a:r>
            <a:r>
              <a:rPr lang="hr-HR" sz="1400" dirty="0" smtClean="0"/>
              <a:t>      </a:t>
            </a:r>
            <a:r>
              <a:rPr lang="hr-HR" sz="1400" dirty="0" err="1" smtClean="0">
                <a:solidFill>
                  <a:srgbClr val="FFFF00"/>
                </a:solidFill>
              </a:rPr>
              <a:t>decrease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981599"/>
            <a:ext cx="2368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CSF A</a:t>
            </a:r>
            <a:r>
              <a:rPr lang="el-GR" dirty="0" smtClean="0"/>
              <a:t>β</a:t>
            </a:r>
            <a:r>
              <a:rPr lang="hr-HR" dirty="0" smtClean="0"/>
              <a:t>&lt;500 </a:t>
            </a:r>
            <a:r>
              <a:rPr lang="hr-HR" dirty="0" err="1" smtClean="0"/>
              <a:t>pg</a:t>
            </a:r>
            <a:r>
              <a:rPr lang="hr-HR" dirty="0" smtClean="0"/>
              <a:t>/mL</a:t>
            </a:r>
          </a:p>
          <a:p>
            <a:r>
              <a:rPr lang="hr-HR" dirty="0" err="1"/>
              <a:t>v</a:t>
            </a:r>
            <a:r>
              <a:rPr lang="hr-HR" dirty="0" err="1" smtClean="0"/>
              <a:t>s</a:t>
            </a:r>
            <a:r>
              <a:rPr lang="hr-HR" dirty="0" smtClean="0"/>
              <a:t>. CSF A</a:t>
            </a:r>
            <a:r>
              <a:rPr lang="el-GR" dirty="0" smtClean="0"/>
              <a:t>β</a:t>
            </a:r>
            <a:r>
              <a:rPr lang="hr-HR" dirty="0" smtClean="0"/>
              <a:t> &gt;500 </a:t>
            </a:r>
            <a:r>
              <a:rPr lang="hr-HR" dirty="0" err="1" smtClean="0"/>
              <a:t>pg</a:t>
            </a:r>
            <a:r>
              <a:rPr lang="hr-HR" dirty="0" smtClean="0"/>
              <a:t>/mL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7576" y="981599"/>
            <a:ext cx="279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CSF p-tau181&gt;80 </a:t>
            </a:r>
            <a:r>
              <a:rPr lang="hr-HR" dirty="0" err="1" smtClean="0"/>
              <a:t>pg</a:t>
            </a:r>
            <a:r>
              <a:rPr lang="hr-HR" dirty="0" smtClean="0"/>
              <a:t>/mL</a:t>
            </a:r>
          </a:p>
          <a:p>
            <a:r>
              <a:rPr lang="hr-HR" dirty="0" err="1" smtClean="0"/>
              <a:t>vs</a:t>
            </a:r>
            <a:r>
              <a:rPr lang="hr-HR" dirty="0" smtClean="0"/>
              <a:t>. CSF p-tau181&lt;80 </a:t>
            </a:r>
            <a:r>
              <a:rPr lang="hr-HR" dirty="0" err="1" smtClean="0"/>
              <a:t>pg</a:t>
            </a:r>
            <a:r>
              <a:rPr lang="hr-HR" dirty="0" smtClean="0"/>
              <a:t>/mL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9857" y="558488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PCC &amp; MTL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5584889"/>
            <a:ext cx="13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MTL &amp; </a:t>
            </a:r>
            <a:r>
              <a:rPr lang="hr-HR" dirty="0" err="1" smtClean="0">
                <a:solidFill>
                  <a:srgbClr val="FFFF00"/>
                </a:solidFill>
              </a:rPr>
              <a:t>mPFC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0162"/>
          </a:xfrm>
        </p:spPr>
        <p:txBody>
          <a:bodyPr>
            <a:normAutofit fontScale="90000"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5. CSF </a:t>
            </a:r>
            <a:r>
              <a:rPr lang="hr-HR" sz="3200" dirty="0" err="1" smtClean="0">
                <a:solidFill>
                  <a:srgbClr val="FFFF00"/>
                </a:solidFill>
              </a:rPr>
              <a:t>biomarker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profiles</a:t>
            </a:r>
            <a:r>
              <a:rPr lang="hr-HR" sz="3200" dirty="0">
                <a:solidFill>
                  <a:srgbClr val="FFFF00"/>
                </a:solidFill>
              </a:rPr>
              <a:t/>
            </a:r>
            <a:br>
              <a:rPr lang="hr-HR" sz="3200" dirty="0">
                <a:solidFill>
                  <a:srgbClr val="FFFF00"/>
                </a:solidFill>
              </a:rPr>
            </a:br>
            <a:r>
              <a:rPr lang="hr-HR" sz="3200" dirty="0" smtClean="0"/>
              <a:t>N=126: 54 AD, 30 MCI, 9 </a:t>
            </a:r>
            <a:r>
              <a:rPr lang="hr-HR" sz="3200" dirty="0" err="1" smtClean="0"/>
              <a:t>VaD</a:t>
            </a:r>
            <a:r>
              <a:rPr lang="hr-HR" sz="3200" dirty="0" smtClean="0"/>
              <a:t>, 4 LBD, 11 FTD, 18HC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484784"/>
            <a:ext cx="6605588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7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Some </a:t>
            </a:r>
            <a:r>
              <a:rPr lang="hr-HR" sz="3600" dirty="0" err="1" smtClean="0">
                <a:solidFill>
                  <a:srgbClr val="FFFF00"/>
                </a:solidFill>
              </a:rPr>
              <a:t>of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our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preliminary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data</a:t>
            </a:r>
            <a:r>
              <a:rPr lang="hr-HR" sz="3600" dirty="0" smtClean="0">
                <a:solidFill>
                  <a:srgbClr val="FFFF00"/>
                </a:solidFill>
              </a:rPr>
              <a:t/>
            </a:r>
            <a:br>
              <a:rPr lang="hr-HR" sz="3600" dirty="0" smtClean="0">
                <a:solidFill>
                  <a:srgbClr val="FFFF00"/>
                </a:solidFill>
              </a:rPr>
            </a:br>
            <a:r>
              <a:rPr lang="hr-HR" sz="3600" dirty="0" err="1" smtClean="0">
                <a:solidFill>
                  <a:srgbClr val="FFFF00"/>
                </a:solidFill>
              </a:rPr>
              <a:t>according</a:t>
            </a:r>
            <a:r>
              <a:rPr lang="hr-HR" sz="3600" dirty="0" smtClean="0">
                <a:solidFill>
                  <a:srgbClr val="FFFF00"/>
                </a:solidFill>
              </a:rPr>
              <a:t> to </a:t>
            </a:r>
            <a:r>
              <a:rPr lang="hr-HR" sz="3600" dirty="0" err="1" smtClean="0">
                <a:solidFill>
                  <a:srgbClr val="FFFF00"/>
                </a:solidFill>
              </a:rPr>
              <a:t>clinical</a:t>
            </a:r>
            <a:r>
              <a:rPr lang="hr-HR" sz="3600" dirty="0" smtClean="0">
                <a:solidFill>
                  <a:srgbClr val="FFFF00"/>
                </a:solidFill>
              </a:rPr>
              <a:t> dg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3" y="2171700"/>
            <a:ext cx="4328009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1700"/>
            <a:ext cx="440848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4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ROC </a:t>
            </a:r>
            <a:r>
              <a:rPr lang="hr-HR" dirty="0" err="1" smtClean="0">
                <a:solidFill>
                  <a:srgbClr val="FFFF00"/>
                </a:solidFill>
              </a:rPr>
              <a:t>analysis</a:t>
            </a:r>
            <a:endParaRPr lang="hr-HR" dirty="0" smtClean="0">
              <a:solidFill>
                <a:srgbClr val="FFFF00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700808"/>
            <a:ext cx="3086100" cy="249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26039"/>
              </p:ext>
            </p:extLst>
          </p:nvPr>
        </p:nvGraphicFramePr>
        <p:xfrm>
          <a:off x="0" y="4479925"/>
          <a:ext cx="9143998" cy="2490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178"/>
                <a:gridCol w="1435221"/>
                <a:gridCol w="1177887"/>
                <a:gridCol w="1306178"/>
                <a:gridCol w="1306178"/>
                <a:gridCol w="1306178"/>
                <a:gridCol w="1306178"/>
              </a:tblGrid>
              <a:tr h="63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  </a:t>
                      </a:r>
                      <a:r>
                        <a:rPr lang="en-US" sz="1200" dirty="0" err="1">
                          <a:effectLst/>
                        </a:rPr>
                        <a:t>vs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hr-HR" sz="1200" dirty="0" smtClean="0">
                          <a:effectLst/>
                        </a:rPr>
                        <a:t>C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endParaRPr lang="hr-HR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(Number of patients)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Cut</a:t>
                      </a:r>
                      <a:r>
                        <a:rPr lang="hr-HR" sz="1200" dirty="0" smtClean="0">
                          <a:effectLst/>
                        </a:rPr>
                        <a:t>-</a:t>
                      </a:r>
                      <a:r>
                        <a:rPr lang="en-US" sz="1200" dirty="0" smtClean="0">
                          <a:effectLst/>
                        </a:rPr>
                        <a:t>off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Sensitivity (%)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Specificity (%)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AUC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P-value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Specificity (if sensitivity ≥ 85%)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T-tau (102)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226,5 pg/ml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75,9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72,2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0,744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0,002*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55,6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Aβ (102)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309,75 pg/ml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90,7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44,4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0,661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0,042*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44,4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P-tau231 (36)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7,61 U/ml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76,5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0,824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0,031*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61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0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MCI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vs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hr-HR" sz="1200" dirty="0" smtClean="0">
                          <a:effectLst/>
                        </a:rPr>
                        <a:t>AD</a:t>
                      </a:r>
                      <a:endParaRPr lang="hr-HR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T-tau (102)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249,2 pg/ml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70,4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73,3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0,754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</a:rPr>
                        <a:t>&lt;0,001*</a:t>
                      </a:r>
                      <a:endParaRPr lang="hr-HR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43,3</a:t>
                      </a:r>
                      <a:endParaRPr lang="hr-H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Aβ (102)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245,8 pg/ml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79,6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46,7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0,595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0,151</a:t>
                      </a:r>
                      <a:endParaRPr lang="hr-H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43,3</a:t>
                      </a:r>
                      <a:endParaRPr lang="hr-H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P-tau231 (36)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3,76 U/ml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88,2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64,3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0,811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</a:rPr>
                        <a:t>0,003*</a:t>
                      </a:r>
                      <a:endParaRPr lang="hr-HR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</a:rPr>
                        <a:t>64,3</a:t>
                      </a:r>
                      <a:endParaRPr lang="hr-HR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7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9"/>
            <a:ext cx="3121442" cy="249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69" y="1700808"/>
            <a:ext cx="3117231" cy="249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Additional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issues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hr-HR" dirty="0" err="1" smtClean="0"/>
              <a:t>Measurement</a:t>
            </a:r>
            <a:r>
              <a:rPr lang="hr-HR" dirty="0" smtClean="0"/>
              <a:t> </a:t>
            </a:r>
            <a:r>
              <a:rPr lang="hr-HR" dirty="0" err="1" smtClean="0"/>
              <a:t>errors</a:t>
            </a:r>
            <a:r>
              <a:rPr lang="hr-HR" dirty="0" smtClean="0"/>
              <a:t> </a:t>
            </a:r>
            <a:r>
              <a:rPr lang="hr-HR" sz="1500" dirty="0" smtClean="0"/>
              <a:t>(</a:t>
            </a:r>
            <a:r>
              <a:rPr lang="hr-HR" sz="1500" dirty="0" err="1" smtClean="0"/>
              <a:t>due</a:t>
            </a:r>
            <a:r>
              <a:rPr lang="hr-HR" sz="1500" dirty="0" smtClean="0"/>
              <a:t> to </a:t>
            </a:r>
            <a:r>
              <a:rPr lang="hr-HR" sz="1500" dirty="0" err="1" smtClean="0"/>
              <a:t>differences</a:t>
            </a:r>
            <a:r>
              <a:rPr lang="hr-HR" sz="1500" dirty="0" smtClean="0"/>
              <a:t> </a:t>
            </a:r>
            <a:r>
              <a:rPr lang="hr-HR" sz="1500" dirty="0" err="1" smtClean="0"/>
              <a:t>in</a:t>
            </a:r>
            <a:r>
              <a:rPr lang="hr-HR" sz="1500" dirty="0" smtClean="0"/>
              <a:t> </a:t>
            </a:r>
            <a:r>
              <a:rPr lang="hr-HR" sz="1500" dirty="0" err="1" smtClean="0"/>
              <a:t>collection</a:t>
            </a:r>
            <a:r>
              <a:rPr lang="hr-HR" sz="1500" dirty="0" smtClean="0"/>
              <a:t> </a:t>
            </a:r>
            <a:r>
              <a:rPr lang="hr-HR" sz="1500" dirty="0" err="1" smtClean="0"/>
              <a:t>equipment</a:t>
            </a:r>
            <a:r>
              <a:rPr lang="hr-HR" sz="1500" dirty="0" smtClean="0"/>
              <a:t>, </a:t>
            </a:r>
            <a:r>
              <a:rPr lang="hr-HR" sz="1500" dirty="0" err="1" smtClean="0"/>
              <a:t>transportation</a:t>
            </a:r>
            <a:r>
              <a:rPr lang="hr-HR" sz="1500" dirty="0" smtClean="0"/>
              <a:t>, </a:t>
            </a:r>
            <a:r>
              <a:rPr lang="hr-HR" sz="1500" dirty="0" err="1" smtClean="0"/>
              <a:t>personnel</a:t>
            </a:r>
            <a:r>
              <a:rPr lang="hr-HR" sz="1500" dirty="0" smtClean="0"/>
              <a:t> </a:t>
            </a:r>
            <a:r>
              <a:rPr lang="hr-HR" sz="1500" dirty="0" err="1" smtClean="0"/>
              <a:t>training</a:t>
            </a:r>
            <a:r>
              <a:rPr lang="hr-HR" sz="1500" dirty="0" smtClean="0"/>
              <a:t>, </a:t>
            </a:r>
            <a:r>
              <a:rPr lang="hr-HR" sz="1500" dirty="0" err="1" smtClean="0"/>
              <a:t>etc</a:t>
            </a:r>
            <a:r>
              <a:rPr lang="hr-HR" sz="1500" dirty="0" smtClean="0"/>
              <a:t>.) SOLUTION: QUALITY CONTROL</a:t>
            </a:r>
          </a:p>
          <a:p>
            <a:r>
              <a:rPr lang="hr-HR" dirty="0" err="1" smtClean="0"/>
              <a:t>Bias</a:t>
            </a:r>
            <a:r>
              <a:rPr lang="hr-HR" dirty="0" smtClean="0"/>
              <a:t> </a:t>
            </a:r>
            <a:r>
              <a:rPr lang="hr-HR" sz="1500" dirty="0" smtClean="0"/>
              <a:t>(</a:t>
            </a:r>
            <a:r>
              <a:rPr lang="hr-HR" sz="1500" dirty="0" err="1" smtClean="0"/>
              <a:t>occurs</a:t>
            </a:r>
            <a:r>
              <a:rPr lang="hr-HR" sz="1500" dirty="0" smtClean="0"/>
              <a:t> </a:t>
            </a:r>
            <a:r>
              <a:rPr lang="hr-HR" sz="1500" dirty="0" err="1" smtClean="0"/>
              <a:t>mostly</a:t>
            </a:r>
            <a:r>
              <a:rPr lang="hr-HR" sz="1500" dirty="0" smtClean="0"/>
              <a:t> </a:t>
            </a:r>
            <a:r>
              <a:rPr lang="hr-HR" sz="1500" dirty="0" err="1" smtClean="0"/>
              <a:t>when</a:t>
            </a:r>
            <a:r>
              <a:rPr lang="hr-HR" sz="1500" dirty="0" smtClean="0"/>
              <a:t> </a:t>
            </a:r>
            <a:r>
              <a:rPr lang="en-US" sz="1500" dirty="0" smtClean="0"/>
              <a:t>availability </a:t>
            </a:r>
            <a:r>
              <a:rPr lang="en-US" sz="1500" dirty="0"/>
              <a:t>of the biomarker is differentially related to </a:t>
            </a:r>
            <a:r>
              <a:rPr lang="en-US" sz="1500" dirty="0" smtClean="0"/>
              <a:t>the disease</a:t>
            </a:r>
            <a:r>
              <a:rPr lang="hr-HR" sz="1500" dirty="0"/>
              <a:t> </a:t>
            </a:r>
            <a:r>
              <a:rPr lang="hr-HR" sz="1500" dirty="0" smtClean="0"/>
              <a:t>or </a:t>
            </a:r>
            <a:r>
              <a:rPr lang="hr-HR" sz="1500" dirty="0" err="1" smtClean="0"/>
              <a:t>when</a:t>
            </a:r>
            <a:r>
              <a:rPr lang="hr-HR" sz="1500" dirty="0" smtClean="0"/>
              <a:t> </a:t>
            </a:r>
            <a:r>
              <a:rPr lang="hr-HR" sz="1500" dirty="0" err="1" smtClean="0"/>
              <a:t>the</a:t>
            </a:r>
            <a:r>
              <a:rPr lang="hr-HR" sz="1500" dirty="0" smtClean="0"/>
              <a:t> </a:t>
            </a:r>
            <a:r>
              <a:rPr lang="hr-HR" sz="1500" dirty="0" err="1" smtClean="0"/>
              <a:t>specimen</a:t>
            </a:r>
            <a:r>
              <a:rPr lang="hr-HR" sz="1500" dirty="0" smtClean="0"/>
              <a:t> </a:t>
            </a:r>
            <a:r>
              <a:rPr lang="hr-HR" sz="1500" dirty="0" err="1" smtClean="0"/>
              <a:t>procedures</a:t>
            </a:r>
            <a:r>
              <a:rPr lang="hr-HR" sz="1500" dirty="0" smtClean="0"/>
              <a:t> </a:t>
            </a:r>
            <a:r>
              <a:rPr lang="hr-HR" sz="1500" dirty="0" err="1" smtClean="0"/>
              <a:t>differ</a:t>
            </a:r>
            <a:r>
              <a:rPr lang="hr-HR" sz="1500" dirty="0" smtClean="0"/>
              <a:t>) SOLUTION: MAINTAINING A HIGH RESPONSE RATE FROM ALL CASES</a:t>
            </a:r>
          </a:p>
          <a:p>
            <a:r>
              <a:rPr lang="hr-HR" dirty="0" err="1" smtClean="0"/>
              <a:t>Confounding</a:t>
            </a:r>
            <a:r>
              <a:rPr lang="hr-HR" dirty="0" smtClean="0"/>
              <a:t> </a:t>
            </a:r>
            <a:r>
              <a:rPr lang="hr-HR" sz="1500" dirty="0" smtClean="0"/>
              <a:t>(</a:t>
            </a:r>
            <a:r>
              <a:rPr lang="hr-HR" sz="1500" dirty="0" err="1" smtClean="0"/>
              <a:t>identifying</a:t>
            </a:r>
            <a:r>
              <a:rPr lang="hr-HR" sz="1500" dirty="0" smtClean="0"/>
              <a:t> </a:t>
            </a:r>
            <a:r>
              <a:rPr lang="hr-HR" sz="1500" dirty="0" err="1" smtClean="0"/>
              <a:t>factors</a:t>
            </a:r>
            <a:r>
              <a:rPr lang="hr-HR" sz="1500" dirty="0" smtClean="0"/>
              <a:t> </a:t>
            </a:r>
            <a:r>
              <a:rPr lang="hr-HR" sz="1500" dirty="0" err="1" smtClean="0"/>
              <a:t>that</a:t>
            </a:r>
            <a:r>
              <a:rPr lang="hr-HR" sz="1500" dirty="0" smtClean="0"/>
              <a:t> </a:t>
            </a:r>
            <a:r>
              <a:rPr lang="hr-HR" sz="1500" dirty="0" err="1" smtClean="0"/>
              <a:t>may</a:t>
            </a:r>
            <a:r>
              <a:rPr lang="hr-HR" sz="1500" dirty="0" smtClean="0"/>
              <a:t> </a:t>
            </a:r>
            <a:r>
              <a:rPr lang="hr-HR" sz="1500" dirty="0" err="1" smtClean="0"/>
              <a:t>alter</a:t>
            </a:r>
            <a:r>
              <a:rPr lang="hr-HR" sz="1500" dirty="0" smtClean="0"/>
              <a:t> </a:t>
            </a:r>
            <a:r>
              <a:rPr lang="hr-HR" sz="1500" dirty="0" err="1" smtClean="0"/>
              <a:t>the</a:t>
            </a:r>
            <a:r>
              <a:rPr lang="hr-HR" sz="1500" dirty="0" smtClean="0"/>
              <a:t> </a:t>
            </a:r>
            <a:r>
              <a:rPr lang="hr-HR" sz="1500" dirty="0" err="1" smtClean="0"/>
              <a:t>measurement</a:t>
            </a:r>
            <a:r>
              <a:rPr lang="hr-HR" sz="1500" dirty="0" smtClean="0"/>
              <a:t>)</a:t>
            </a:r>
          </a:p>
          <a:p>
            <a:r>
              <a:rPr lang="hr-HR" dirty="0" err="1" smtClean="0"/>
              <a:t>Cost</a:t>
            </a:r>
            <a:r>
              <a:rPr lang="hr-HR" dirty="0" smtClean="0"/>
              <a:t> </a:t>
            </a:r>
            <a:r>
              <a:rPr lang="hr-HR" sz="1400" dirty="0" smtClean="0"/>
              <a:t>(</a:t>
            </a:r>
            <a:r>
              <a:rPr lang="hr-HR" sz="1400" dirty="0" err="1" smtClean="0"/>
              <a:t>feasibility</a:t>
            </a:r>
            <a:r>
              <a:rPr lang="hr-HR" sz="1400" dirty="0" smtClean="0"/>
              <a:t> at </a:t>
            </a:r>
            <a:r>
              <a:rPr lang="hr-HR" sz="1400" dirty="0" err="1" smtClean="0"/>
              <a:t>population</a:t>
            </a:r>
            <a:r>
              <a:rPr lang="hr-HR" sz="1400" dirty="0" smtClean="0"/>
              <a:t> </a:t>
            </a:r>
            <a:r>
              <a:rPr lang="hr-HR" sz="1400" dirty="0" err="1" smtClean="0"/>
              <a:t>level</a:t>
            </a:r>
            <a:r>
              <a:rPr lang="hr-HR" sz="1400" dirty="0" smtClean="0"/>
              <a:t>, </a:t>
            </a:r>
            <a:r>
              <a:rPr lang="hr-HR" sz="1400" dirty="0" err="1" smtClean="0"/>
              <a:t>acceptable</a:t>
            </a:r>
            <a:r>
              <a:rPr lang="hr-HR" sz="1400" dirty="0" smtClean="0"/>
              <a:t> </a:t>
            </a:r>
            <a:r>
              <a:rPr lang="hr-HR" sz="1400" dirty="0" err="1" smtClean="0"/>
              <a:t>biomarker</a:t>
            </a:r>
            <a:r>
              <a:rPr lang="hr-HR" sz="1400" dirty="0" smtClean="0"/>
              <a:t> profile – „</a:t>
            </a:r>
            <a:r>
              <a:rPr lang="hr-HR" sz="1400" dirty="0" err="1" smtClean="0"/>
              <a:t>false</a:t>
            </a:r>
            <a:r>
              <a:rPr lang="hr-HR" sz="1400" dirty="0" smtClean="0"/>
              <a:t>-</a:t>
            </a:r>
            <a:r>
              <a:rPr lang="hr-HR" sz="1400" dirty="0" err="1" smtClean="0"/>
              <a:t>positives</a:t>
            </a:r>
            <a:r>
              <a:rPr lang="hr-HR" sz="1400" dirty="0" smtClean="0"/>
              <a:t>” </a:t>
            </a:r>
            <a:r>
              <a:rPr lang="hr-HR" sz="1400" dirty="0" err="1" smtClean="0"/>
              <a:t>create</a:t>
            </a:r>
            <a:r>
              <a:rPr lang="hr-HR" sz="1400" dirty="0" smtClean="0"/>
              <a:t> </a:t>
            </a:r>
            <a:r>
              <a:rPr lang="hr-HR" sz="1400" dirty="0" err="1" smtClean="0"/>
              <a:t>extra</a:t>
            </a:r>
            <a:r>
              <a:rPr lang="hr-HR" sz="1400" dirty="0" smtClean="0"/>
              <a:t> work, „</a:t>
            </a:r>
            <a:r>
              <a:rPr lang="hr-HR" sz="1400" dirty="0" err="1" smtClean="0"/>
              <a:t>false</a:t>
            </a:r>
            <a:r>
              <a:rPr lang="hr-HR" sz="1400" dirty="0" smtClean="0"/>
              <a:t>-</a:t>
            </a:r>
            <a:r>
              <a:rPr lang="hr-HR" sz="1400" dirty="0" err="1" smtClean="0"/>
              <a:t>negatives</a:t>
            </a:r>
            <a:r>
              <a:rPr lang="hr-HR" sz="1400" dirty="0" smtClean="0"/>
              <a:t>” </a:t>
            </a:r>
            <a:r>
              <a:rPr lang="hr-HR" sz="1400" dirty="0" err="1" smtClean="0"/>
              <a:t>increase</a:t>
            </a:r>
            <a:r>
              <a:rPr lang="hr-HR" sz="1400" dirty="0" smtClean="0"/>
              <a:t> </a:t>
            </a:r>
            <a:r>
              <a:rPr lang="hr-HR" sz="1400" dirty="0" err="1" smtClean="0"/>
              <a:t>the</a:t>
            </a:r>
            <a:r>
              <a:rPr lang="hr-HR" sz="1400" dirty="0" smtClean="0"/>
              <a:t> </a:t>
            </a:r>
            <a:r>
              <a:rPr lang="hr-HR" sz="1400" dirty="0" err="1" smtClean="0"/>
              <a:t>cost</a:t>
            </a:r>
            <a:r>
              <a:rPr lang="hr-HR" sz="1400" dirty="0" smtClean="0"/>
              <a:t>)</a:t>
            </a:r>
          </a:p>
          <a:p>
            <a:r>
              <a:rPr lang="hr-HR" dirty="0" err="1" smtClean="0"/>
              <a:t>Acceptability</a:t>
            </a:r>
            <a:r>
              <a:rPr lang="hr-HR" dirty="0" smtClean="0"/>
              <a:t> </a:t>
            </a:r>
            <a:r>
              <a:rPr lang="hr-HR" sz="1400" dirty="0" smtClean="0"/>
              <a:t>(CSF is more </a:t>
            </a:r>
            <a:r>
              <a:rPr lang="hr-HR" sz="1400" dirty="0" err="1" smtClean="0"/>
              <a:t>difficult</a:t>
            </a:r>
            <a:r>
              <a:rPr lang="hr-HR" sz="1400" dirty="0" smtClean="0"/>
              <a:t> to </a:t>
            </a:r>
            <a:r>
              <a:rPr lang="hr-HR" sz="1400" dirty="0" err="1" smtClean="0"/>
              <a:t>obtain</a:t>
            </a:r>
            <a:r>
              <a:rPr lang="hr-HR" sz="1400" dirty="0" smtClean="0"/>
              <a:t>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also</a:t>
            </a:r>
            <a:r>
              <a:rPr lang="hr-HR" sz="1400" dirty="0" smtClean="0"/>
              <a:t> </a:t>
            </a:r>
            <a:r>
              <a:rPr lang="hr-HR" sz="1400" dirty="0" err="1" smtClean="0"/>
              <a:t>associated</a:t>
            </a:r>
            <a:r>
              <a:rPr lang="hr-HR" sz="1400" dirty="0" smtClean="0"/>
              <a:t> </a:t>
            </a:r>
            <a:r>
              <a:rPr lang="hr-HR" sz="1400" dirty="0" err="1" smtClean="0"/>
              <a:t>with</a:t>
            </a:r>
            <a:r>
              <a:rPr lang="hr-HR" sz="1400" dirty="0" smtClean="0"/>
              <a:t> a </a:t>
            </a:r>
            <a:r>
              <a:rPr lang="hr-HR" sz="1400" dirty="0" err="1" smtClean="0"/>
              <a:t>higher</a:t>
            </a:r>
            <a:r>
              <a:rPr lang="hr-HR" sz="1400" dirty="0" smtClean="0"/>
              <a:t> </a:t>
            </a:r>
            <a:r>
              <a:rPr lang="hr-HR" sz="1400" dirty="0" err="1" smtClean="0"/>
              <a:t>risk</a:t>
            </a:r>
            <a:r>
              <a:rPr lang="hr-HR" sz="1400" dirty="0" smtClean="0"/>
              <a:t>-</a:t>
            </a:r>
            <a:r>
              <a:rPr lang="hr-HR" sz="1400" dirty="0" err="1" smtClean="0"/>
              <a:t>benefit</a:t>
            </a:r>
            <a:r>
              <a:rPr lang="hr-HR" sz="1400" dirty="0" smtClean="0"/>
              <a:t> </a:t>
            </a:r>
            <a:r>
              <a:rPr lang="hr-HR" sz="1400" dirty="0" err="1" smtClean="0"/>
              <a:t>ratio</a:t>
            </a:r>
            <a:r>
              <a:rPr lang="hr-HR" sz="1400" dirty="0" smtClean="0"/>
              <a:t>)</a:t>
            </a:r>
            <a:r>
              <a:rPr lang="hr-HR" dirty="0" smtClean="0"/>
              <a:t>  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3887416" y="6525343"/>
            <a:ext cx="5256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Mayeux</a:t>
            </a:r>
            <a:r>
              <a:rPr lang="hr-HR" sz="1200" dirty="0" smtClean="0">
                <a:solidFill>
                  <a:srgbClr val="FFC000"/>
                </a:solidFill>
              </a:rPr>
              <a:t> R</a:t>
            </a:r>
            <a:r>
              <a:rPr lang="en-US" sz="1200" dirty="0" smtClean="0">
                <a:solidFill>
                  <a:srgbClr val="FFC000"/>
                </a:solidFill>
              </a:rPr>
              <a:t>. </a:t>
            </a:r>
            <a:r>
              <a:rPr lang="en-US" sz="1200" dirty="0">
                <a:solidFill>
                  <a:srgbClr val="FFC000"/>
                </a:solidFill>
              </a:rPr>
              <a:t>Biomarkers: Potential Uses and </a:t>
            </a:r>
            <a:r>
              <a:rPr lang="en-US" sz="1200" dirty="0" smtClean="0">
                <a:solidFill>
                  <a:srgbClr val="FFC000"/>
                </a:solidFill>
              </a:rPr>
              <a:t>Limitations</a:t>
            </a:r>
            <a:r>
              <a:rPr lang="hr-HR" sz="1200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NeuroRx</a:t>
            </a:r>
            <a:r>
              <a:rPr lang="hr-HR" sz="1200" dirty="0" smtClean="0">
                <a:solidFill>
                  <a:srgbClr val="FFC000"/>
                </a:solidFill>
              </a:rPr>
              <a:t>, 2004, 1, 182-188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p-tau231</a:t>
            </a:r>
          </a:p>
        </p:txBody>
      </p:sp>
      <p:pic>
        <p:nvPicPr>
          <p:cNvPr id="296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644650"/>
            <a:ext cx="4459288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74625" y="5321300"/>
            <a:ext cx="8794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dirty="0" err="1" smtClean="0">
                <a:latin typeface="+mn-lt"/>
              </a:rPr>
              <a:t>Significant</a:t>
            </a:r>
            <a:r>
              <a:rPr lang="hr-HR" dirty="0" smtClean="0">
                <a:latin typeface="+mn-lt"/>
              </a:rPr>
              <a:t>: AD </a:t>
            </a:r>
            <a:r>
              <a:rPr lang="hr-HR" dirty="0" err="1" smtClean="0">
                <a:latin typeface="+mn-lt"/>
              </a:rPr>
              <a:t>vs</a:t>
            </a:r>
            <a:r>
              <a:rPr lang="hr-HR" dirty="0" smtClean="0">
                <a:latin typeface="+mn-lt"/>
              </a:rPr>
              <a:t> MCI (</a:t>
            </a:r>
            <a:r>
              <a:rPr lang="hr-HR" dirty="0">
                <a:latin typeface="+mn-lt"/>
              </a:rPr>
              <a:t>U=45; Z=-2,938; p=0,003</a:t>
            </a:r>
            <a:r>
              <a:rPr lang="hr-HR" dirty="0" smtClean="0">
                <a:latin typeface="+mn-lt"/>
              </a:rPr>
              <a:t>) </a:t>
            </a:r>
            <a:r>
              <a:rPr lang="hr-HR" dirty="0" err="1" smtClean="0">
                <a:latin typeface="+mn-lt"/>
              </a:rPr>
              <a:t>and</a:t>
            </a:r>
            <a:r>
              <a:rPr lang="hr-HR" dirty="0" smtClean="0">
                <a:latin typeface="+mn-lt"/>
              </a:rPr>
              <a:t> AD </a:t>
            </a:r>
            <a:r>
              <a:rPr lang="hr-HR" dirty="0" err="1" smtClean="0">
                <a:latin typeface="+mn-lt"/>
              </a:rPr>
              <a:t>vs</a:t>
            </a:r>
            <a:r>
              <a:rPr lang="hr-HR" dirty="0" smtClean="0">
                <a:latin typeface="+mn-lt"/>
              </a:rPr>
              <a:t> HC </a:t>
            </a:r>
            <a:r>
              <a:rPr lang="hr-HR" dirty="0">
                <a:latin typeface="+mn-lt"/>
              </a:rPr>
              <a:t>(U=15; Z=-2,155; p=0,031</a:t>
            </a:r>
            <a:r>
              <a:rPr lang="hr-HR" dirty="0" smtClean="0">
                <a:latin typeface="+mn-lt"/>
              </a:rPr>
              <a:t>)</a:t>
            </a:r>
            <a:endParaRPr lang="hr-HR" dirty="0">
              <a:latin typeface="+mn-lt"/>
            </a:endParaRPr>
          </a:p>
          <a:p>
            <a:endParaRPr lang="hr-HR" dirty="0">
              <a:latin typeface="+mn-lt"/>
            </a:endParaRPr>
          </a:p>
          <a:p>
            <a:r>
              <a:rPr lang="hr-HR" dirty="0" err="1" smtClean="0">
                <a:latin typeface="+mn-lt"/>
              </a:rPr>
              <a:t>Non</a:t>
            </a:r>
            <a:r>
              <a:rPr lang="hr-HR" dirty="0" smtClean="0">
                <a:latin typeface="+mn-lt"/>
              </a:rPr>
              <a:t>-</a:t>
            </a:r>
            <a:r>
              <a:rPr lang="hr-HR" dirty="0" err="1" smtClean="0">
                <a:latin typeface="+mn-lt"/>
              </a:rPr>
              <a:t>significant</a:t>
            </a:r>
            <a:r>
              <a:rPr lang="hr-HR" dirty="0" smtClean="0">
                <a:latin typeface="+mn-lt"/>
              </a:rPr>
              <a:t> </a:t>
            </a:r>
            <a:r>
              <a:rPr lang="hr-HR" dirty="0" err="1" smtClean="0">
                <a:latin typeface="+mn-lt"/>
              </a:rPr>
              <a:t>differences</a:t>
            </a:r>
            <a:r>
              <a:rPr lang="hr-HR" dirty="0" smtClean="0">
                <a:latin typeface="+mn-lt"/>
              </a:rPr>
              <a:t>: MCI </a:t>
            </a:r>
            <a:r>
              <a:rPr lang="hr-HR" dirty="0" err="1" smtClean="0">
                <a:latin typeface="+mn-lt"/>
              </a:rPr>
              <a:t>vs</a:t>
            </a:r>
            <a:r>
              <a:rPr lang="hr-HR" dirty="0" smtClean="0">
                <a:latin typeface="+mn-lt"/>
              </a:rPr>
              <a:t>. HC </a:t>
            </a:r>
            <a:r>
              <a:rPr lang="hr-HR" dirty="0">
                <a:latin typeface="+mn-lt"/>
              </a:rPr>
              <a:t>(U=30; Z=-0,463; p=0,687</a:t>
            </a:r>
            <a:r>
              <a:rPr lang="hr-HR" dirty="0" smtClean="0">
                <a:latin typeface="+mn-lt"/>
              </a:rPr>
              <a:t>)</a:t>
            </a:r>
            <a:endParaRPr lang="hr-HR" dirty="0">
              <a:latin typeface="+mn-lt"/>
            </a:endParaRPr>
          </a:p>
          <a:p>
            <a:endParaRPr lang="hr-HR" dirty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670050"/>
            <a:ext cx="4414837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83121"/>
              </p:ext>
            </p:extLst>
          </p:nvPr>
        </p:nvGraphicFramePr>
        <p:xfrm>
          <a:off x="1259632" y="2060848"/>
          <a:ext cx="6096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aseline="0" dirty="0" smtClean="0"/>
                        <a:t>Total </a:t>
                      </a:r>
                      <a:r>
                        <a:rPr lang="hr-HR" baseline="0" dirty="0" err="1" smtClean="0"/>
                        <a:t>tau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P-</a:t>
                      </a:r>
                      <a:r>
                        <a:rPr lang="hr-HR" dirty="0" err="1" smtClean="0"/>
                        <a:t>tau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A</a:t>
                      </a:r>
                      <a:r>
                        <a:rPr lang="el-GR" dirty="0" smtClean="0"/>
                        <a:t>β</a:t>
                      </a:r>
                      <a:r>
                        <a:rPr lang="hr-HR" baseline="-25000" dirty="0" smtClean="0"/>
                        <a:t>1-42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↑↑↑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CJD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↑↑↑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FTLD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↑↑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DLB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VaD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Normal</a:t>
                      </a:r>
                      <a:r>
                        <a:rPr lang="hr-HR" dirty="0" smtClean="0"/>
                        <a:t> </a:t>
                      </a:r>
                      <a:r>
                        <a:rPr lang="hr-HR" dirty="0" err="1" smtClean="0"/>
                        <a:t>aging</a:t>
                      </a:r>
                      <a:r>
                        <a:rPr lang="hr-HR" dirty="0" smtClean="0"/>
                        <a:t>, PD, MDD,</a:t>
                      </a:r>
                      <a:r>
                        <a:rPr lang="hr-HR" baseline="0" dirty="0" smtClean="0"/>
                        <a:t> WKD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3326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FFFF00"/>
                </a:solidFill>
                <a:latin typeface="+mj-lt"/>
                <a:cs typeface="Calibri" pitchFamily="34" charset="0"/>
              </a:rPr>
              <a:t> </a:t>
            </a:r>
            <a:r>
              <a:rPr lang="hr-HR" sz="4000" dirty="0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CSF </a:t>
            </a:r>
            <a:r>
              <a:rPr lang="hr-HR" sz="4000" dirty="0" err="1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biomarkers</a:t>
            </a:r>
            <a:r>
              <a:rPr lang="hr-HR" sz="4000" dirty="0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 </a:t>
            </a:r>
            <a:r>
              <a:rPr lang="hr-HR" sz="4000" dirty="0" err="1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in</a:t>
            </a:r>
            <a:r>
              <a:rPr lang="hr-HR" sz="4000" dirty="0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 NDD dg </a:t>
            </a:r>
            <a:r>
              <a:rPr lang="hr-HR" sz="4000" dirty="0" err="1" smtClean="0">
                <a:solidFill>
                  <a:srgbClr val="FFFF00"/>
                </a:solidFill>
                <a:latin typeface="+mj-lt"/>
                <a:cs typeface="Calibri" pitchFamily="34" charset="0"/>
              </a:rPr>
              <a:t>summary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362834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1</a:t>
            </a:r>
            <a:r>
              <a:rPr lang="hr-HR" sz="2400" dirty="0" smtClean="0">
                <a:solidFill>
                  <a:srgbClr val="92D050"/>
                </a:solidFill>
              </a:rPr>
              <a:t>2</a:t>
            </a:r>
            <a:r>
              <a:rPr lang="hr-HR" sz="1200" dirty="0" smtClean="0">
                <a:solidFill>
                  <a:srgbClr val="00B0F0"/>
                </a:solidFill>
              </a:rPr>
              <a:t>3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270501"/>
            <a:ext cx="859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>
                <a:solidFill>
                  <a:srgbClr val="FF0000"/>
                </a:solidFill>
              </a:rPr>
              <a:t>1</a:t>
            </a:r>
            <a:r>
              <a:rPr lang="hr-HR" sz="4000" dirty="0" smtClean="0">
                <a:solidFill>
                  <a:srgbClr val="92D050"/>
                </a:solidFill>
              </a:rPr>
              <a:t>2</a:t>
            </a:r>
            <a:r>
              <a:rPr lang="hr-HR" sz="2400" dirty="0" smtClean="0">
                <a:solidFill>
                  <a:srgbClr val="00B0F0"/>
                </a:solidFill>
              </a:rPr>
              <a:t>3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1932" y="1362834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1</a:t>
            </a:r>
            <a:r>
              <a:rPr lang="hr-HR" sz="1200" dirty="0" smtClean="0">
                <a:solidFill>
                  <a:srgbClr val="92D050"/>
                </a:solidFill>
              </a:rPr>
              <a:t>2</a:t>
            </a:r>
            <a:r>
              <a:rPr lang="hr-HR" sz="1200" dirty="0" smtClean="0">
                <a:solidFill>
                  <a:srgbClr val="00B0F0"/>
                </a:solidFill>
              </a:rPr>
              <a:t>3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Conclusions</a:t>
            </a:r>
            <a:r>
              <a:rPr lang="hr-HR" dirty="0" smtClean="0">
                <a:solidFill>
                  <a:srgbClr val="FFFF00"/>
                </a:solidFill>
              </a:rPr>
              <a:t> on 6 </a:t>
            </a:r>
            <a:r>
              <a:rPr lang="hr-HR" dirty="0" err="1" smtClean="0">
                <a:solidFill>
                  <a:srgbClr val="FFFF00"/>
                </a:solidFill>
              </a:rPr>
              <a:t>main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approaches</a:t>
            </a:r>
            <a:r>
              <a:rPr lang="hr-HR" dirty="0" smtClean="0">
                <a:solidFill>
                  <a:srgbClr val="FFFF00"/>
                </a:solidFill>
              </a:rPr>
              <a:t/>
            </a:r>
            <a:br>
              <a:rPr lang="hr-HR" dirty="0" smtClean="0">
                <a:solidFill>
                  <a:srgbClr val="FFFF00"/>
                </a:solidFill>
              </a:rPr>
            </a:br>
            <a:r>
              <a:rPr lang="hr-HR" sz="2700" dirty="0" smtClean="0">
                <a:solidFill>
                  <a:srgbClr val="FFFF00"/>
                </a:solidFill>
              </a:rPr>
              <a:t>for </a:t>
            </a:r>
            <a:r>
              <a:rPr lang="hr-HR" sz="2700" dirty="0" err="1" smtClean="0">
                <a:solidFill>
                  <a:srgbClr val="FFFF00"/>
                </a:solidFill>
              </a:rPr>
              <a:t>diagnosing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and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monitoring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potential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treatments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of</a:t>
            </a:r>
            <a:r>
              <a:rPr lang="hr-HR" sz="2700" dirty="0" smtClean="0">
                <a:solidFill>
                  <a:srgbClr val="FFFF00"/>
                </a:solidFill>
              </a:rPr>
              <a:t> AD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56184"/>
            <a:ext cx="8928992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300" dirty="0">
                <a:solidFill>
                  <a:srgbClr val="FF0000"/>
                </a:solidFill>
              </a:rPr>
              <a:t>1</a:t>
            </a:r>
            <a:r>
              <a:rPr lang="hr-HR" sz="1300" dirty="0">
                <a:solidFill>
                  <a:srgbClr val="92D050"/>
                </a:solidFill>
              </a:rPr>
              <a:t>2</a:t>
            </a:r>
            <a:r>
              <a:rPr lang="hr-HR" sz="2600" dirty="0">
                <a:solidFill>
                  <a:srgbClr val="00B0F0"/>
                </a:solidFill>
              </a:rPr>
              <a:t>3</a:t>
            </a:r>
            <a:r>
              <a:rPr lang="hr-HR" dirty="0">
                <a:solidFill>
                  <a:srgbClr val="00B0F0"/>
                </a:solidFill>
              </a:rPr>
              <a:t> </a:t>
            </a:r>
            <a:r>
              <a:rPr lang="hr-HR" dirty="0" smtClean="0">
                <a:solidFill>
                  <a:srgbClr val="00B0F0"/>
                </a:solidFill>
              </a:rPr>
              <a:t> 	</a:t>
            </a:r>
            <a:r>
              <a:rPr lang="en-US" dirty="0" smtClean="0"/>
              <a:t>behavioral </a:t>
            </a:r>
            <a:r>
              <a:rPr lang="en-US" dirty="0"/>
              <a:t>assessment, </a:t>
            </a:r>
            <a:r>
              <a:rPr lang="en-US" sz="1800" dirty="0"/>
              <a:t>including measurement of cognitive status using various neuropsychological scales (MMSE, ADAS-Cog, etc</a:t>
            </a:r>
            <a:r>
              <a:rPr lang="en-US" sz="1800" dirty="0" smtClean="0"/>
              <a:t>.)</a:t>
            </a:r>
            <a:endParaRPr lang="hr-HR" sz="2700" dirty="0" smtClean="0"/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1</a:t>
            </a:r>
            <a:r>
              <a:rPr lang="hr-HR" sz="2600" dirty="0">
                <a:solidFill>
                  <a:srgbClr val="92D050"/>
                </a:solidFill>
              </a:rPr>
              <a:t>2</a:t>
            </a:r>
            <a:r>
              <a:rPr lang="hr-HR" sz="3900" dirty="0">
                <a:solidFill>
                  <a:srgbClr val="00B0F0"/>
                </a:solidFill>
              </a:rPr>
              <a:t>3</a:t>
            </a:r>
            <a:r>
              <a:rPr lang="hr-HR" dirty="0" smtClean="0">
                <a:solidFill>
                  <a:srgbClr val="00B0F0"/>
                </a:solidFill>
              </a:rPr>
              <a:t> 	</a:t>
            </a:r>
            <a:r>
              <a:rPr lang="en-US" dirty="0" smtClean="0"/>
              <a:t>changes </a:t>
            </a:r>
            <a:r>
              <a:rPr lang="en-US" dirty="0"/>
              <a:t>in brain structure </a:t>
            </a:r>
            <a:r>
              <a:rPr lang="en-US" sz="1800" dirty="0"/>
              <a:t>(mainly volume of the cerebral cortex, particularly </a:t>
            </a:r>
            <a:r>
              <a:rPr lang="en-US" sz="1800" dirty="0" err="1"/>
              <a:t>entorhinal</a:t>
            </a:r>
            <a:r>
              <a:rPr lang="en-US" sz="1800" dirty="0"/>
              <a:t> cortex and </a:t>
            </a:r>
            <a:r>
              <a:rPr lang="en-US" sz="1800" dirty="0" smtClean="0"/>
              <a:t>hippocampus)</a:t>
            </a:r>
            <a:endParaRPr lang="hr-HR" sz="1800" dirty="0" smtClean="0"/>
          </a:p>
          <a:p>
            <a:pPr marL="0" indent="0">
              <a:buNone/>
            </a:pPr>
            <a:r>
              <a:rPr lang="hr-HR" sz="3000" dirty="0" smtClean="0">
                <a:solidFill>
                  <a:srgbClr val="FF0000"/>
                </a:solidFill>
              </a:rPr>
              <a:t>1</a:t>
            </a:r>
            <a:r>
              <a:rPr lang="hr-HR" sz="4300" dirty="0" smtClean="0">
                <a:solidFill>
                  <a:srgbClr val="92D050"/>
                </a:solidFill>
              </a:rPr>
              <a:t>2</a:t>
            </a:r>
            <a:r>
              <a:rPr lang="hr-HR" sz="3900" dirty="0" smtClean="0">
                <a:solidFill>
                  <a:srgbClr val="00B0F0"/>
                </a:solidFill>
              </a:rPr>
              <a:t>3</a:t>
            </a:r>
            <a:r>
              <a:rPr lang="hr-HR" sz="1800" dirty="0" smtClean="0">
                <a:solidFill>
                  <a:srgbClr val="00B0F0"/>
                </a:solidFill>
              </a:rPr>
              <a:t>  	</a:t>
            </a:r>
            <a:r>
              <a:rPr lang="en-US" dirty="0" smtClean="0"/>
              <a:t>alterations in brain</a:t>
            </a:r>
            <a:r>
              <a:rPr lang="hr-HR" dirty="0" smtClean="0"/>
              <a:t>’s </a:t>
            </a:r>
            <a:r>
              <a:rPr lang="hr-HR" dirty="0" err="1" smtClean="0"/>
              <a:t>functional</a:t>
            </a:r>
            <a:r>
              <a:rPr lang="hr-HR" dirty="0" smtClean="0"/>
              <a:t> (</a:t>
            </a:r>
            <a:r>
              <a:rPr lang="hr-HR" dirty="0" err="1" smtClean="0"/>
              <a:t>fMRI</a:t>
            </a:r>
            <a:r>
              <a:rPr lang="hr-HR" dirty="0" smtClean="0"/>
              <a:t>)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structural</a:t>
            </a:r>
            <a:r>
              <a:rPr lang="hr-HR" dirty="0" smtClean="0"/>
              <a:t> (DTI) </a:t>
            </a:r>
            <a:r>
              <a:rPr lang="hr-HR" dirty="0" err="1" smtClean="0"/>
              <a:t>connectivity</a:t>
            </a:r>
            <a:r>
              <a:rPr lang="hr-HR" dirty="0" smtClean="0"/>
              <a:t>, 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metabolism </a:t>
            </a:r>
            <a:r>
              <a:rPr lang="en-US" sz="3000" dirty="0" smtClean="0"/>
              <a:t>(</a:t>
            </a:r>
            <a:r>
              <a:rPr lang="hr-HR" sz="3000" dirty="0" smtClean="0"/>
              <a:t>FDG-PET</a:t>
            </a:r>
            <a:r>
              <a:rPr lang="en-US" sz="3000" dirty="0" smtClean="0"/>
              <a:t>)</a:t>
            </a:r>
            <a:r>
              <a:rPr lang="en-US" sz="1600" dirty="0" smtClean="0"/>
              <a:t> most notably within the default mode network</a:t>
            </a:r>
            <a:endParaRPr lang="hr-HR" sz="1600" dirty="0" smtClean="0"/>
          </a:p>
          <a:p>
            <a:pPr marL="0" indent="0">
              <a:buNone/>
            </a:pPr>
            <a:r>
              <a:rPr lang="hr-HR" sz="2200" dirty="0" smtClean="0">
                <a:solidFill>
                  <a:srgbClr val="FF0000"/>
                </a:solidFill>
              </a:rPr>
              <a:t>1</a:t>
            </a:r>
            <a:r>
              <a:rPr lang="hr-HR" sz="1700" dirty="0" smtClean="0">
                <a:solidFill>
                  <a:srgbClr val="92D050"/>
                </a:solidFill>
              </a:rPr>
              <a:t>2</a:t>
            </a:r>
            <a:r>
              <a:rPr lang="hr-HR" sz="1700" dirty="0" smtClean="0">
                <a:solidFill>
                  <a:srgbClr val="00B0F0"/>
                </a:solidFill>
              </a:rPr>
              <a:t>3</a:t>
            </a:r>
            <a:r>
              <a:rPr lang="hr-HR" dirty="0" smtClean="0"/>
              <a:t>   	</a:t>
            </a:r>
            <a:r>
              <a:rPr lang="en-US" dirty="0" smtClean="0"/>
              <a:t>measurement </a:t>
            </a:r>
            <a:r>
              <a:rPr lang="en-US" dirty="0"/>
              <a:t>of β-amyloid load </a:t>
            </a:r>
            <a:r>
              <a:rPr lang="en-US" sz="1600" dirty="0"/>
              <a:t>within the brain </a:t>
            </a:r>
            <a:r>
              <a:rPr lang="hr-HR" sz="3000" dirty="0" smtClean="0"/>
              <a:t>(P</a:t>
            </a:r>
            <a:r>
              <a:rPr lang="en-US" sz="3000" dirty="0" smtClean="0"/>
              <a:t>IB-PET</a:t>
            </a:r>
            <a:r>
              <a:rPr lang="hr-HR" sz="3000" dirty="0" smtClean="0"/>
              <a:t>)</a:t>
            </a:r>
          </a:p>
          <a:p>
            <a:pPr marL="0" indent="0">
              <a:buNone/>
            </a:pPr>
            <a:r>
              <a:rPr lang="hr-HR" sz="3000" dirty="0"/>
              <a:t>	</a:t>
            </a:r>
            <a:r>
              <a:rPr lang="hr-HR" sz="3000" dirty="0" smtClean="0"/>
              <a:t>(FDDNP-PET - </a:t>
            </a:r>
            <a:r>
              <a:rPr lang="hr-HR" sz="3000" dirty="0" err="1" smtClean="0"/>
              <a:t>not</a:t>
            </a:r>
            <a:r>
              <a:rPr lang="hr-HR" sz="3000" dirty="0" smtClean="0"/>
              <a:t> </a:t>
            </a:r>
            <a:r>
              <a:rPr lang="hr-HR" sz="3000" dirty="0" err="1" smtClean="0"/>
              <a:t>enough</a:t>
            </a:r>
            <a:r>
              <a:rPr lang="hr-HR" sz="3000" dirty="0" smtClean="0"/>
              <a:t> </a:t>
            </a:r>
            <a:r>
              <a:rPr lang="hr-HR" sz="3000" dirty="0" err="1" smtClean="0"/>
              <a:t>data</a:t>
            </a:r>
            <a:r>
              <a:rPr lang="hr-HR" sz="3000" dirty="0" smtClean="0"/>
              <a:t> for </a:t>
            </a:r>
            <a:r>
              <a:rPr lang="hr-HR" sz="3000" dirty="0" err="1" smtClean="0"/>
              <a:t>firm</a:t>
            </a:r>
            <a:r>
              <a:rPr lang="hr-HR" sz="3000" dirty="0" smtClean="0"/>
              <a:t> </a:t>
            </a:r>
            <a:r>
              <a:rPr lang="hr-HR" sz="3000" dirty="0" err="1" smtClean="0"/>
              <a:t>conclusions</a:t>
            </a:r>
            <a:r>
              <a:rPr lang="hr-HR" sz="3000" dirty="0" smtClean="0"/>
              <a:t>)</a:t>
            </a:r>
            <a:endParaRPr lang="hr-HR" sz="3000" dirty="0" smtClean="0"/>
          </a:p>
          <a:p>
            <a:pPr marL="0" indent="0">
              <a:buNone/>
            </a:pPr>
            <a:r>
              <a:rPr lang="hr-HR" sz="3900" dirty="0" smtClean="0">
                <a:solidFill>
                  <a:srgbClr val="FF0000"/>
                </a:solidFill>
              </a:rPr>
              <a:t>1</a:t>
            </a:r>
            <a:r>
              <a:rPr lang="hr-HR" sz="4300" dirty="0" smtClean="0">
                <a:solidFill>
                  <a:srgbClr val="92D050"/>
                </a:solidFill>
              </a:rPr>
              <a:t>2</a:t>
            </a:r>
            <a:r>
              <a:rPr lang="hr-HR" sz="2600" dirty="0" smtClean="0">
                <a:solidFill>
                  <a:srgbClr val="00B0F0"/>
                </a:solidFill>
              </a:rPr>
              <a:t>3</a:t>
            </a:r>
            <a:r>
              <a:rPr lang="hr-HR" sz="1800" dirty="0" smtClean="0">
                <a:solidFill>
                  <a:srgbClr val="00B0F0"/>
                </a:solidFill>
              </a:rPr>
              <a:t> 	</a:t>
            </a:r>
            <a:r>
              <a:rPr lang="en-US" dirty="0" smtClean="0"/>
              <a:t>CSF biomarker profiles </a:t>
            </a:r>
            <a:r>
              <a:rPr lang="en-US" sz="1500" dirty="0" smtClean="0"/>
              <a:t>(the three main CSF biomarkers of AD being β-amyloid, total tau, and phosphorylated forms of tau proteins)</a:t>
            </a:r>
            <a:endParaRPr lang="hr-HR" sz="1500" dirty="0" smtClean="0"/>
          </a:p>
          <a:p>
            <a:pPr marL="0" indent="0">
              <a:buNone/>
            </a:pPr>
            <a:r>
              <a:rPr lang="hr-HR" sz="4300" dirty="0" smtClean="0">
                <a:solidFill>
                  <a:srgbClr val="FF0000"/>
                </a:solidFill>
              </a:rPr>
              <a:t>1</a:t>
            </a:r>
            <a:r>
              <a:rPr lang="hr-HR" sz="2600" dirty="0" smtClean="0">
                <a:solidFill>
                  <a:srgbClr val="92D050"/>
                </a:solidFill>
              </a:rPr>
              <a:t>2</a:t>
            </a:r>
            <a:r>
              <a:rPr lang="hr-HR" sz="4300" dirty="0" smtClean="0">
                <a:solidFill>
                  <a:srgbClr val="00B0F0"/>
                </a:solidFill>
              </a:rPr>
              <a:t>3</a:t>
            </a:r>
            <a:r>
              <a:rPr lang="hr-HR" sz="1800" dirty="0" smtClean="0">
                <a:solidFill>
                  <a:srgbClr val="00B0F0"/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post-mortem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confirmation </a:t>
            </a:r>
            <a:r>
              <a:rPr lang="en-US" sz="1500" dirty="0">
                <a:solidFill>
                  <a:schemeClr val="tx1">
                    <a:lumMod val="65000"/>
                  </a:schemeClr>
                </a:solidFill>
              </a:rPr>
              <a:t>of characteristic AD histopathology.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8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Is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it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possible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increase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specificity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and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sensitivity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AD </a:t>
            </a:r>
            <a:r>
              <a:rPr lang="hr-HR" dirty="0" err="1" smtClean="0">
                <a:solidFill>
                  <a:srgbClr val="FFFF00"/>
                </a:solidFill>
              </a:rPr>
              <a:t>biomarkers</a:t>
            </a:r>
            <a:r>
              <a:rPr lang="hr-HR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710940" cy="3985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2758440" cy="9906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66746"/>
            <a:ext cx="3114689" cy="2119322"/>
          </a:xfrm>
        </p:spPr>
      </p:pic>
      <p:sp>
        <p:nvSpPr>
          <p:cNvPr id="7" name="TextBox 6"/>
          <p:cNvSpPr txBox="1"/>
          <p:nvPr/>
        </p:nvSpPr>
        <p:spPr>
          <a:xfrm rot="16200000">
            <a:off x="4327061" y="4322012"/>
            <a:ext cx="143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sensitivity</a:t>
            </a: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562017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1 - </a:t>
            </a:r>
            <a:r>
              <a:rPr lang="hr-HR" dirty="0" err="1" smtClean="0"/>
              <a:t>specificity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 rot="19650243">
            <a:off x="6184264" y="4520434"/>
            <a:ext cx="1458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Zero </a:t>
            </a:r>
            <a:r>
              <a:rPr lang="hr-HR" sz="1100" dirty="0" err="1" smtClean="0">
                <a:solidFill>
                  <a:schemeClr val="bg1"/>
                </a:solidFill>
              </a:rPr>
              <a:t>discrimination</a:t>
            </a:r>
            <a:endParaRPr lang="hr-HR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650243">
            <a:off x="5741051" y="4018844"/>
            <a:ext cx="1360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>
                <a:solidFill>
                  <a:schemeClr val="bg1"/>
                </a:solidFill>
              </a:rPr>
              <a:t>Typical</a:t>
            </a:r>
            <a:r>
              <a:rPr lang="hr-HR" sz="1100" dirty="0" smtClean="0">
                <a:solidFill>
                  <a:schemeClr val="bg1"/>
                </a:solidFill>
              </a:rPr>
              <a:t> </a:t>
            </a:r>
            <a:r>
              <a:rPr lang="hr-HR" sz="1100" dirty="0" err="1" smtClean="0">
                <a:solidFill>
                  <a:schemeClr val="bg1"/>
                </a:solidFill>
              </a:rPr>
              <a:t>biomarker</a:t>
            </a:r>
            <a:endParaRPr lang="hr-HR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650243">
            <a:off x="5485047" y="3822950"/>
            <a:ext cx="1120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Ideal </a:t>
            </a:r>
            <a:r>
              <a:rPr lang="hr-HR" sz="1100" dirty="0" err="1" smtClean="0">
                <a:solidFill>
                  <a:schemeClr val="bg1"/>
                </a:solidFill>
              </a:rPr>
              <a:t>biomarker</a:t>
            </a:r>
            <a:endParaRPr lang="hr-H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3 </a:t>
            </a:r>
            <a:r>
              <a:rPr lang="hr-HR" dirty="0" smtClean="0">
                <a:solidFill>
                  <a:srgbClr val="FFFF00"/>
                </a:solidFill>
              </a:rPr>
              <a:t>major </a:t>
            </a:r>
            <a:r>
              <a:rPr lang="hr-HR" dirty="0" err="1" smtClean="0">
                <a:solidFill>
                  <a:srgbClr val="FFFF00"/>
                </a:solidFill>
              </a:rPr>
              <a:t>pitfalls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current</a:t>
            </a:r>
            <a:r>
              <a:rPr lang="hr-HR" dirty="0">
                <a:solidFill>
                  <a:srgbClr val="FFFF00"/>
                </a:solidFill>
              </a:rPr>
              <a:t/>
            </a:r>
            <a:br>
              <a:rPr lang="hr-HR" dirty="0">
                <a:solidFill>
                  <a:srgbClr val="FFFF00"/>
                </a:solidFill>
              </a:rPr>
            </a:br>
            <a:r>
              <a:rPr lang="hr-HR" dirty="0" smtClean="0">
                <a:solidFill>
                  <a:srgbClr val="FFFF00"/>
                </a:solidFill>
              </a:rPr>
              <a:t>CSF </a:t>
            </a:r>
            <a:r>
              <a:rPr lang="hr-HR" dirty="0" err="1" smtClean="0">
                <a:solidFill>
                  <a:srgbClr val="FFFF00"/>
                </a:solidFill>
              </a:rPr>
              <a:t>biomarkers</a:t>
            </a:r>
            <a:r>
              <a:rPr lang="hr-HR" dirty="0" smtClean="0">
                <a:solidFill>
                  <a:srgbClr val="FFFF00"/>
                </a:solidFill>
              </a:rPr>
              <a:t> for 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9"/>
            <a:ext cx="8856984" cy="5400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800" dirty="0" smtClean="0"/>
              <a:t>1</a:t>
            </a:r>
            <a:r>
              <a:rPr lang="hr-HR" sz="1800" dirty="0"/>
              <a:t>. </a:t>
            </a:r>
            <a:r>
              <a:rPr lang="hr-HR" sz="1800" dirty="0" err="1"/>
              <a:t>The</a:t>
            </a:r>
            <a:r>
              <a:rPr lang="hr-HR" sz="1800" dirty="0"/>
              <a:t> major </a:t>
            </a:r>
            <a:r>
              <a:rPr lang="hr-HR" sz="1800" dirty="0" err="1"/>
              <a:t>pitfall</a:t>
            </a:r>
            <a:r>
              <a:rPr lang="hr-HR" sz="1800" dirty="0"/>
              <a:t> </a:t>
            </a:r>
            <a:r>
              <a:rPr lang="hr-HR" sz="1800" dirty="0" err="1"/>
              <a:t>when</a:t>
            </a:r>
            <a:r>
              <a:rPr lang="hr-HR" sz="1800" dirty="0"/>
              <a:t> </a:t>
            </a:r>
            <a:r>
              <a:rPr lang="hr-HR" sz="1800" dirty="0" err="1"/>
              <a:t>studying</a:t>
            </a:r>
            <a:r>
              <a:rPr lang="hr-HR" sz="1800" dirty="0"/>
              <a:t> CSF </a:t>
            </a:r>
            <a:r>
              <a:rPr lang="hr-HR" sz="1800" dirty="0" err="1"/>
              <a:t>biomarkers</a:t>
            </a:r>
            <a:r>
              <a:rPr lang="hr-HR" sz="1800" dirty="0"/>
              <a:t> to </a:t>
            </a:r>
            <a:r>
              <a:rPr lang="hr-HR" sz="1800" dirty="0" err="1"/>
              <a:t>predict</a:t>
            </a:r>
            <a:r>
              <a:rPr lang="hr-HR" sz="1800" dirty="0"/>
              <a:t> AD </a:t>
            </a:r>
            <a:r>
              <a:rPr lang="hr-HR" sz="1800" dirty="0" err="1"/>
              <a:t>in</a:t>
            </a:r>
            <a:r>
              <a:rPr lang="hr-HR" sz="1800" dirty="0"/>
              <a:t> MCI </a:t>
            </a:r>
            <a:r>
              <a:rPr lang="hr-HR" sz="1800" dirty="0" err="1"/>
              <a:t>cohorts</a:t>
            </a:r>
            <a:r>
              <a:rPr lang="hr-HR" sz="1800" dirty="0"/>
              <a:t> is </a:t>
            </a:r>
            <a:r>
              <a:rPr lang="hr-HR" sz="1800" dirty="0" err="1"/>
              <a:t>the</a:t>
            </a:r>
            <a:r>
              <a:rPr lang="hr-HR" sz="1800" dirty="0"/>
              <a:t> </a:t>
            </a:r>
            <a:r>
              <a:rPr lang="hr-HR" sz="1800" dirty="0" err="1"/>
              <a:t>fact</a:t>
            </a:r>
            <a:r>
              <a:rPr lang="hr-HR" sz="1800" dirty="0"/>
              <a:t> </a:t>
            </a:r>
            <a:r>
              <a:rPr lang="hr-HR" sz="1800" dirty="0" err="1"/>
              <a:t>that</a:t>
            </a:r>
            <a:r>
              <a:rPr lang="hr-HR" sz="1800" dirty="0"/>
              <a:t> </a:t>
            </a:r>
            <a:r>
              <a:rPr lang="hr-HR" sz="1800" dirty="0" err="1"/>
              <a:t>conversion</a:t>
            </a:r>
            <a:r>
              <a:rPr lang="hr-HR" sz="1800" dirty="0"/>
              <a:t> </a:t>
            </a:r>
            <a:r>
              <a:rPr lang="hr-HR" sz="1800" dirty="0" err="1"/>
              <a:t>from</a:t>
            </a:r>
            <a:r>
              <a:rPr lang="hr-HR" sz="1800" dirty="0"/>
              <a:t> MCI to AD is </a:t>
            </a:r>
            <a:r>
              <a:rPr lang="hr-HR" sz="1800" dirty="0" err="1"/>
              <a:t>only</a:t>
            </a:r>
            <a:r>
              <a:rPr lang="hr-HR" sz="1800" dirty="0"/>
              <a:t> </a:t>
            </a:r>
            <a:r>
              <a:rPr lang="hr-HR" sz="1800" dirty="0" err="1"/>
              <a:t>about</a:t>
            </a:r>
            <a:r>
              <a:rPr lang="hr-HR" sz="1800" dirty="0"/>
              <a:t> 9.6% (</a:t>
            </a:r>
            <a:r>
              <a:rPr lang="hr-HR" sz="1800" dirty="0" err="1"/>
              <a:t>in</a:t>
            </a:r>
            <a:r>
              <a:rPr lang="hr-HR" sz="1800" dirty="0"/>
              <a:t> </a:t>
            </a:r>
            <a:r>
              <a:rPr lang="hr-HR" sz="1800" dirty="0" err="1"/>
              <a:t>non</a:t>
            </a:r>
            <a:r>
              <a:rPr lang="hr-HR" sz="1800" dirty="0"/>
              <a:t>-</a:t>
            </a:r>
            <a:r>
              <a:rPr lang="hr-HR" sz="1800" dirty="0" err="1"/>
              <a:t>specialized</a:t>
            </a:r>
            <a:r>
              <a:rPr lang="hr-HR" sz="1800" dirty="0"/>
              <a:t> </a:t>
            </a:r>
            <a:r>
              <a:rPr lang="hr-HR" sz="1800" dirty="0" err="1"/>
              <a:t>institutions</a:t>
            </a:r>
            <a:r>
              <a:rPr lang="hr-HR" sz="1800" dirty="0"/>
              <a:t> 12-15%) </a:t>
            </a:r>
            <a:r>
              <a:rPr lang="hr-HR" sz="1800" dirty="0" err="1"/>
              <a:t>per</a:t>
            </a:r>
            <a:r>
              <a:rPr lang="hr-HR" sz="1800" dirty="0"/>
              <a:t> </a:t>
            </a:r>
            <a:r>
              <a:rPr lang="hr-HR" sz="1800" dirty="0" err="1"/>
              <a:t>year</a:t>
            </a:r>
            <a:r>
              <a:rPr lang="hr-HR" sz="1800" dirty="0"/>
              <a:t> (</a:t>
            </a:r>
            <a:r>
              <a:rPr lang="hr-HR" sz="1800" dirty="0" err="1"/>
              <a:t>in</a:t>
            </a:r>
            <a:r>
              <a:rPr lang="hr-HR" sz="1800" dirty="0"/>
              <a:t> </a:t>
            </a:r>
            <a:r>
              <a:rPr lang="hr-HR" sz="1800" dirty="0" err="1"/>
              <a:t>contrast</a:t>
            </a:r>
            <a:r>
              <a:rPr lang="hr-HR" sz="1800" dirty="0"/>
              <a:t>, </a:t>
            </a:r>
            <a:r>
              <a:rPr lang="hr-HR" sz="1800" dirty="0" err="1"/>
              <a:t>only</a:t>
            </a:r>
            <a:r>
              <a:rPr lang="hr-HR" sz="1800" dirty="0"/>
              <a:t> 1-2% </a:t>
            </a:r>
            <a:r>
              <a:rPr lang="hr-HR" sz="1800" dirty="0" err="1"/>
              <a:t>of</a:t>
            </a:r>
            <a:r>
              <a:rPr lang="hr-HR" sz="1800" dirty="0"/>
              <a:t> </a:t>
            </a:r>
            <a:r>
              <a:rPr lang="hr-HR" sz="1800" dirty="0" err="1"/>
              <a:t>healthy</a:t>
            </a:r>
            <a:r>
              <a:rPr lang="hr-HR" sz="1800" dirty="0"/>
              <a:t> </a:t>
            </a:r>
            <a:r>
              <a:rPr lang="hr-HR" sz="1800" dirty="0" err="1"/>
              <a:t>older</a:t>
            </a:r>
            <a:r>
              <a:rPr lang="hr-HR" sz="1800" dirty="0"/>
              <a:t> </a:t>
            </a:r>
            <a:r>
              <a:rPr lang="hr-HR" sz="1800" dirty="0" err="1"/>
              <a:t>population</a:t>
            </a:r>
            <a:r>
              <a:rPr lang="hr-HR" sz="1800" dirty="0"/>
              <a:t> </a:t>
            </a:r>
            <a:r>
              <a:rPr lang="hr-HR" sz="1800" dirty="0" err="1"/>
              <a:t>convert</a:t>
            </a:r>
            <a:r>
              <a:rPr lang="hr-HR" sz="1800" dirty="0"/>
              <a:t> to AD </a:t>
            </a:r>
            <a:r>
              <a:rPr lang="hr-HR" sz="1800" dirty="0" err="1"/>
              <a:t>per</a:t>
            </a:r>
            <a:r>
              <a:rPr lang="hr-HR" sz="1800" dirty="0"/>
              <a:t> </a:t>
            </a:r>
            <a:r>
              <a:rPr lang="hr-HR" sz="1800" dirty="0" err="1"/>
              <a:t>year</a:t>
            </a:r>
            <a:r>
              <a:rPr lang="hr-HR" sz="1800" dirty="0"/>
              <a:t>), </a:t>
            </a:r>
            <a:r>
              <a:rPr lang="hr-HR" sz="1800" dirty="0" err="1"/>
              <a:t>whereas</a:t>
            </a:r>
            <a:r>
              <a:rPr lang="hr-HR" sz="1800" dirty="0"/>
              <a:t> </a:t>
            </a:r>
            <a:r>
              <a:rPr lang="hr-HR" sz="1800" dirty="0" err="1"/>
              <a:t>the</a:t>
            </a:r>
            <a:r>
              <a:rPr lang="hr-HR" sz="1800" dirty="0"/>
              <a:t> </a:t>
            </a:r>
            <a:r>
              <a:rPr lang="hr-HR" sz="1800" dirty="0" err="1"/>
              <a:t>rest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MCI </a:t>
            </a:r>
            <a:r>
              <a:rPr lang="hr-HR" sz="1800" dirty="0" err="1"/>
              <a:t>patients</a:t>
            </a:r>
            <a:r>
              <a:rPr lang="hr-HR" sz="1800" dirty="0"/>
              <a:t> </a:t>
            </a:r>
            <a:r>
              <a:rPr lang="hr-HR" sz="1800" dirty="0" err="1"/>
              <a:t>have</a:t>
            </a:r>
            <a:r>
              <a:rPr lang="hr-HR" sz="1800" dirty="0"/>
              <a:t> a </a:t>
            </a:r>
            <a:r>
              <a:rPr lang="hr-HR" sz="1800" dirty="0" err="1"/>
              <a:t>less</a:t>
            </a:r>
            <a:r>
              <a:rPr lang="hr-HR" sz="1800" dirty="0"/>
              <a:t> </a:t>
            </a:r>
            <a:r>
              <a:rPr lang="hr-HR" sz="1800" dirty="0" err="1"/>
              <a:t>progressive</a:t>
            </a:r>
            <a:r>
              <a:rPr lang="hr-HR" sz="1800" dirty="0"/>
              <a:t> </a:t>
            </a:r>
            <a:r>
              <a:rPr lang="hr-HR" sz="1800" dirty="0" err="1"/>
              <a:t>form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</a:t>
            </a:r>
            <a:r>
              <a:rPr lang="hr-HR" sz="1800" dirty="0" err="1"/>
              <a:t>memory</a:t>
            </a:r>
            <a:r>
              <a:rPr lang="hr-HR" sz="1800" dirty="0"/>
              <a:t> </a:t>
            </a:r>
            <a:r>
              <a:rPr lang="hr-HR" sz="1800" dirty="0" err="1"/>
              <a:t>impairment</a:t>
            </a:r>
            <a:r>
              <a:rPr lang="hr-HR" sz="1800" dirty="0"/>
              <a:t> (</a:t>
            </a:r>
            <a:r>
              <a:rPr lang="hr-HR" sz="1800" dirty="0" err="1">
                <a:solidFill>
                  <a:srgbClr val="FFC000"/>
                </a:solidFill>
              </a:rPr>
              <a:t>DeCarli</a:t>
            </a:r>
            <a:r>
              <a:rPr lang="hr-HR" sz="1800" dirty="0">
                <a:solidFill>
                  <a:srgbClr val="FFC000"/>
                </a:solidFill>
              </a:rPr>
              <a:t>, </a:t>
            </a:r>
            <a:r>
              <a:rPr lang="hr-HR" sz="1800" i="1" dirty="0" err="1">
                <a:solidFill>
                  <a:srgbClr val="FFC000"/>
                </a:solidFill>
              </a:rPr>
              <a:t>Lancet</a:t>
            </a:r>
            <a:r>
              <a:rPr lang="hr-HR" sz="1800" i="1" dirty="0">
                <a:solidFill>
                  <a:srgbClr val="FFC000"/>
                </a:solidFill>
              </a:rPr>
              <a:t> </a:t>
            </a:r>
            <a:r>
              <a:rPr lang="hr-HR" sz="1800" i="1" dirty="0" err="1" smtClean="0">
                <a:solidFill>
                  <a:srgbClr val="FFC000"/>
                </a:solidFill>
              </a:rPr>
              <a:t>Neurol</a:t>
            </a:r>
            <a:r>
              <a:rPr lang="hr-HR" sz="1800" dirty="0" smtClean="0">
                <a:solidFill>
                  <a:srgbClr val="FFC000"/>
                </a:solidFill>
              </a:rPr>
              <a:t>.  </a:t>
            </a:r>
            <a:r>
              <a:rPr lang="hr-HR" sz="1800" dirty="0">
                <a:solidFill>
                  <a:srgbClr val="FFC000"/>
                </a:solidFill>
              </a:rPr>
              <a:t>’03; </a:t>
            </a:r>
            <a:r>
              <a:rPr lang="hr-HR" sz="1800" dirty="0" err="1">
                <a:solidFill>
                  <a:srgbClr val="FFC000"/>
                </a:solidFill>
              </a:rPr>
              <a:t>Petersen</a:t>
            </a:r>
            <a:r>
              <a:rPr lang="hr-HR" sz="1800" dirty="0">
                <a:solidFill>
                  <a:srgbClr val="FFC000"/>
                </a:solidFill>
              </a:rPr>
              <a:t>, </a:t>
            </a:r>
            <a:r>
              <a:rPr lang="hr-HR" sz="1800" i="1" dirty="0" smtClean="0">
                <a:solidFill>
                  <a:srgbClr val="FFC000"/>
                </a:solidFill>
              </a:rPr>
              <a:t>J. </a:t>
            </a:r>
            <a:r>
              <a:rPr lang="hr-HR" sz="1800" i="1" dirty="0" err="1" smtClean="0">
                <a:solidFill>
                  <a:srgbClr val="FFC000"/>
                </a:solidFill>
              </a:rPr>
              <a:t>Int</a:t>
            </a:r>
            <a:r>
              <a:rPr lang="hr-HR" sz="1800" i="1" dirty="0" smtClean="0">
                <a:solidFill>
                  <a:srgbClr val="FFC000"/>
                </a:solidFill>
              </a:rPr>
              <a:t>. Med.</a:t>
            </a:r>
            <a:r>
              <a:rPr lang="hr-HR" sz="1800" dirty="0" smtClean="0">
                <a:solidFill>
                  <a:srgbClr val="FFC000"/>
                </a:solidFill>
              </a:rPr>
              <a:t> </a:t>
            </a:r>
            <a:r>
              <a:rPr lang="hr-HR" sz="1800" dirty="0">
                <a:solidFill>
                  <a:srgbClr val="FFC000"/>
                </a:solidFill>
              </a:rPr>
              <a:t>’04, </a:t>
            </a:r>
            <a:r>
              <a:rPr lang="hr-HR" sz="1800" dirty="0" err="1">
                <a:solidFill>
                  <a:srgbClr val="FFC000"/>
                </a:solidFill>
              </a:rPr>
              <a:t>etc</a:t>
            </a:r>
            <a:r>
              <a:rPr lang="hr-HR" sz="1800" dirty="0">
                <a:solidFill>
                  <a:srgbClr val="FFC000"/>
                </a:solidFill>
              </a:rPr>
              <a:t>.</a:t>
            </a:r>
            <a:r>
              <a:rPr lang="hr-HR" sz="1800" dirty="0"/>
              <a:t>); </a:t>
            </a:r>
            <a:r>
              <a:rPr lang="hr-HR" sz="1800" dirty="0" err="1"/>
              <a:t>therefore</a:t>
            </a:r>
            <a:r>
              <a:rPr lang="hr-HR" sz="1800" dirty="0"/>
              <a:t>, </a:t>
            </a:r>
            <a:r>
              <a:rPr lang="hr-HR" sz="1800" u="sng" dirty="0" err="1"/>
              <a:t>only</a:t>
            </a:r>
            <a:r>
              <a:rPr lang="hr-HR" sz="1800" u="sng" dirty="0"/>
              <a:t> </a:t>
            </a:r>
            <a:r>
              <a:rPr lang="hr-HR" sz="1800" u="sng" dirty="0" err="1"/>
              <a:t>an</a:t>
            </a:r>
            <a:r>
              <a:rPr lang="hr-HR" sz="1800" u="sng" dirty="0"/>
              <a:t> </a:t>
            </a:r>
            <a:r>
              <a:rPr lang="hr-HR" sz="1800" u="sng" dirty="0" err="1"/>
              <a:t>extensive</a:t>
            </a:r>
            <a:r>
              <a:rPr lang="hr-HR" sz="1800" u="sng" dirty="0"/>
              <a:t> </a:t>
            </a:r>
            <a:r>
              <a:rPr lang="hr-HR" sz="1800" u="sng" dirty="0" err="1"/>
              <a:t>follow</a:t>
            </a:r>
            <a:r>
              <a:rPr lang="hr-HR" sz="1800" u="sng" dirty="0"/>
              <a:t>-</a:t>
            </a:r>
            <a:r>
              <a:rPr lang="hr-HR" sz="1800" u="sng" dirty="0" err="1"/>
              <a:t>up</a:t>
            </a:r>
            <a:r>
              <a:rPr lang="hr-HR" sz="1800" u="sng" dirty="0"/>
              <a:t> time (7-10 </a:t>
            </a:r>
            <a:r>
              <a:rPr lang="hr-HR" sz="1800" u="sng" dirty="0" err="1"/>
              <a:t>years</a:t>
            </a:r>
            <a:r>
              <a:rPr lang="hr-HR" sz="1800" u="sng" dirty="0"/>
              <a:t>)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</a:t>
            </a:r>
            <a:r>
              <a:rPr lang="hr-HR" sz="1800" dirty="0" err="1"/>
              <a:t>patients</a:t>
            </a:r>
            <a:r>
              <a:rPr lang="hr-HR" sz="1800" dirty="0"/>
              <a:t> </a:t>
            </a:r>
            <a:r>
              <a:rPr lang="hr-HR" sz="1800" dirty="0" err="1"/>
              <a:t>with</a:t>
            </a:r>
            <a:r>
              <a:rPr lang="hr-HR" sz="1800" dirty="0"/>
              <a:t> </a:t>
            </a:r>
            <a:r>
              <a:rPr lang="hr-HR" sz="1800" dirty="0" err="1"/>
              <a:t>stable</a:t>
            </a:r>
            <a:r>
              <a:rPr lang="hr-HR" sz="1800" dirty="0"/>
              <a:t> MCI </a:t>
            </a:r>
            <a:r>
              <a:rPr lang="hr-HR" sz="1800" dirty="0" err="1"/>
              <a:t>might</a:t>
            </a:r>
            <a:r>
              <a:rPr lang="hr-HR" sz="1800" dirty="0"/>
              <a:t> </a:t>
            </a:r>
            <a:r>
              <a:rPr lang="hr-HR" sz="1800" dirty="0" err="1"/>
              <a:t>further</a:t>
            </a:r>
            <a:r>
              <a:rPr lang="hr-HR" sz="1800" dirty="0"/>
              <a:t> </a:t>
            </a:r>
            <a:r>
              <a:rPr lang="hr-HR" sz="1800" dirty="0" err="1"/>
              <a:t>increase</a:t>
            </a:r>
            <a:r>
              <a:rPr lang="hr-HR" sz="1800" dirty="0"/>
              <a:t> </a:t>
            </a:r>
            <a:r>
              <a:rPr lang="hr-HR" sz="1800" dirty="0" err="1"/>
              <a:t>the</a:t>
            </a:r>
            <a:r>
              <a:rPr lang="hr-HR" sz="1800" dirty="0"/>
              <a:t> </a:t>
            </a:r>
            <a:r>
              <a:rPr lang="hr-HR" sz="1800" dirty="0" err="1"/>
              <a:t>specificity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CSF </a:t>
            </a:r>
            <a:r>
              <a:rPr lang="hr-HR" sz="1800" dirty="0" err="1" smtClean="0"/>
              <a:t>biomarkers</a:t>
            </a:r>
            <a:endParaRPr lang="hr-HR" sz="1800" dirty="0" smtClean="0"/>
          </a:p>
          <a:p>
            <a:pPr marL="0" indent="0">
              <a:buNone/>
            </a:pPr>
            <a:endParaRPr lang="hr-HR" sz="1800" dirty="0" smtClean="0"/>
          </a:p>
          <a:p>
            <a:pPr marL="0" indent="0">
              <a:buNone/>
            </a:pPr>
            <a:r>
              <a:rPr lang="hr-HR" sz="1800" dirty="0" smtClean="0"/>
              <a:t>2</a:t>
            </a:r>
            <a:r>
              <a:rPr lang="hr-HR" sz="1800" dirty="0" smtClean="0"/>
              <a:t>. CSF </a:t>
            </a:r>
            <a:r>
              <a:rPr lang="hr-HR" sz="1800" dirty="0" err="1" smtClean="0"/>
              <a:t>biomarkers</a:t>
            </a:r>
            <a:r>
              <a:rPr lang="hr-HR" sz="1800" dirty="0" smtClean="0"/>
              <a:t> </a:t>
            </a:r>
            <a:r>
              <a:rPr lang="hr-HR" sz="1800" u="sng" dirty="0" err="1" smtClean="0"/>
              <a:t>correlate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better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with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the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neuropathologic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than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clinical</a:t>
            </a:r>
            <a:r>
              <a:rPr lang="hr-HR" sz="1800" u="sng" dirty="0" smtClean="0"/>
              <a:t> </a:t>
            </a:r>
            <a:r>
              <a:rPr lang="hr-HR" sz="1800" u="sng" dirty="0" err="1" smtClean="0"/>
              <a:t>diagnosis</a:t>
            </a:r>
            <a:r>
              <a:rPr lang="hr-HR" sz="1800" dirty="0" smtClean="0"/>
              <a:t> (14-17%) </a:t>
            </a:r>
            <a:r>
              <a:rPr lang="hr-HR" sz="1800" dirty="0"/>
              <a:t>(</a:t>
            </a:r>
            <a:r>
              <a:rPr lang="hr-HR" sz="1800" dirty="0">
                <a:solidFill>
                  <a:srgbClr val="FFC000"/>
                </a:solidFill>
              </a:rPr>
              <a:t>T</a:t>
            </a:r>
            <a:r>
              <a:rPr lang="en-US" sz="1800" dirty="0" err="1">
                <a:solidFill>
                  <a:srgbClr val="FFC000"/>
                </a:solidFill>
              </a:rPr>
              <a:t>oledo</a:t>
            </a:r>
            <a:r>
              <a:rPr lang="en-US" sz="1800" dirty="0">
                <a:solidFill>
                  <a:srgbClr val="FFC000"/>
                </a:solidFill>
              </a:rPr>
              <a:t> et</a:t>
            </a:r>
            <a:r>
              <a:rPr lang="hr-HR" sz="1800" dirty="0">
                <a:solidFill>
                  <a:srgbClr val="FFC0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al., </a:t>
            </a:r>
            <a:r>
              <a:rPr lang="en-US" sz="1800" i="1" dirty="0" err="1">
                <a:solidFill>
                  <a:srgbClr val="FFC000"/>
                </a:solidFill>
              </a:rPr>
              <a:t>Acta</a:t>
            </a:r>
            <a:r>
              <a:rPr lang="en-US" sz="1800" i="1" dirty="0">
                <a:solidFill>
                  <a:srgbClr val="FFC000"/>
                </a:solidFill>
              </a:rPr>
              <a:t> </a:t>
            </a:r>
            <a:r>
              <a:rPr lang="en-US" sz="1800" i="1" dirty="0" err="1">
                <a:solidFill>
                  <a:srgbClr val="FFC000"/>
                </a:solidFill>
              </a:rPr>
              <a:t>Neuropathol</a:t>
            </a:r>
            <a:r>
              <a:rPr lang="en-US" sz="1800" dirty="0">
                <a:solidFill>
                  <a:srgbClr val="FFC000"/>
                </a:solidFill>
              </a:rPr>
              <a:t>., 2012</a:t>
            </a:r>
            <a:r>
              <a:rPr lang="en-US" sz="1800" dirty="0" smtClean="0"/>
              <a:t>)</a:t>
            </a:r>
            <a:endParaRPr lang="hr-HR" sz="1800" dirty="0" smtClean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hr-HR" sz="1800" dirty="0" smtClean="0"/>
              <a:t>3. </a:t>
            </a:r>
            <a:r>
              <a:rPr lang="en-US" sz="1800" dirty="0"/>
              <a:t>In one of the latest studies from</a:t>
            </a:r>
            <a:r>
              <a:rPr lang="hr-HR" sz="1800" dirty="0"/>
              <a:t> </a:t>
            </a:r>
            <a:r>
              <a:rPr lang="en-US" sz="1800" dirty="0"/>
              <a:t>the Alzheimer’s Association quality control</a:t>
            </a:r>
            <a:r>
              <a:rPr lang="hr-HR" sz="1800" dirty="0"/>
              <a:t> </a:t>
            </a:r>
            <a:r>
              <a:rPr lang="en-US" sz="1800" dirty="0"/>
              <a:t>program of AD biomarkers, 40 laboratories</a:t>
            </a:r>
            <a:r>
              <a:rPr lang="hr-HR" sz="1800" dirty="0"/>
              <a:t> </a:t>
            </a:r>
            <a:r>
              <a:rPr lang="en-US" sz="1800" dirty="0"/>
              <a:t>participated. Three different ELISA kits were</a:t>
            </a:r>
            <a:r>
              <a:rPr lang="hr-HR" sz="1800" dirty="0"/>
              <a:t> </a:t>
            </a:r>
            <a:r>
              <a:rPr lang="it-IT" sz="1800" dirty="0" err="1"/>
              <a:t>used</a:t>
            </a:r>
            <a:r>
              <a:rPr lang="it-IT" sz="1800" dirty="0"/>
              <a:t> (</a:t>
            </a:r>
            <a:r>
              <a:rPr lang="it-IT" sz="1800" dirty="0" err="1" smtClean="0"/>
              <a:t>Innogenetics</a:t>
            </a:r>
            <a:r>
              <a:rPr lang="it-IT" sz="1800" dirty="0" smtClean="0"/>
              <a:t>, </a:t>
            </a:r>
            <a:r>
              <a:rPr lang="hr-HR" sz="1800" dirty="0" err="1" smtClean="0"/>
              <a:t>Biosource</a:t>
            </a:r>
            <a:r>
              <a:rPr lang="hr-HR" sz="1800" dirty="0" smtClean="0"/>
              <a:t>, </a:t>
            </a:r>
            <a:r>
              <a:rPr lang="en-US" sz="1800" dirty="0" err="1"/>
              <a:t>Meso</a:t>
            </a:r>
            <a:r>
              <a:rPr lang="en-US" sz="1800" dirty="0"/>
              <a:t> Scale Discovery), whereas 26 laboratories</a:t>
            </a:r>
            <a:r>
              <a:rPr lang="hr-HR" sz="1800" dirty="0"/>
              <a:t> </a:t>
            </a:r>
            <a:r>
              <a:rPr lang="en-US" sz="1800" dirty="0"/>
              <a:t>used the</a:t>
            </a:r>
            <a:r>
              <a:rPr lang="hr-HR" sz="1800" dirty="0"/>
              <a:t> </a:t>
            </a:r>
            <a:r>
              <a:rPr lang="en-US" sz="1800" dirty="0" err="1"/>
              <a:t>Innogenetics</a:t>
            </a:r>
            <a:r>
              <a:rPr lang="en-US" sz="1800" dirty="0"/>
              <a:t> ELISA kit. Biomarkers</a:t>
            </a:r>
            <a:r>
              <a:rPr lang="hr-HR" sz="1800" dirty="0"/>
              <a:t> </a:t>
            </a:r>
            <a:r>
              <a:rPr lang="en-US" sz="1800" dirty="0"/>
              <a:t>levels differed among the laboratories with</a:t>
            </a:r>
            <a:r>
              <a:rPr lang="hr-HR" sz="1800" dirty="0"/>
              <a:t> </a:t>
            </a:r>
            <a:r>
              <a:rPr lang="en-US" sz="1800" dirty="0"/>
              <a:t>coefficient of variation (CV) ranging </a:t>
            </a:r>
            <a:r>
              <a:rPr lang="en-US" sz="1800" u="sng" dirty="0"/>
              <a:t>from 13%</a:t>
            </a:r>
            <a:r>
              <a:rPr lang="hr-HR" sz="1800" u="sng" dirty="0"/>
              <a:t> </a:t>
            </a:r>
            <a:r>
              <a:rPr lang="en-US" sz="1800" u="sng" dirty="0"/>
              <a:t>to 36%</a:t>
            </a:r>
            <a:r>
              <a:rPr lang="hr-HR" sz="1800" dirty="0"/>
              <a:t> !</a:t>
            </a:r>
            <a:r>
              <a:rPr lang="en-US" sz="1800" dirty="0"/>
              <a:t> </a:t>
            </a:r>
            <a:r>
              <a:rPr lang="hr-HR" sz="1800" dirty="0"/>
              <a:t>(</a:t>
            </a:r>
            <a:r>
              <a:rPr lang="en-US" sz="1800" dirty="0" err="1">
                <a:solidFill>
                  <a:srgbClr val="FFC000"/>
                </a:solidFill>
              </a:rPr>
              <a:t>Mattsson</a:t>
            </a:r>
            <a:r>
              <a:rPr lang="en-US" sz="1800" dirty="0">
                <a:solidFill>
                  <a:srgbClr val="FFC000"/>
                </a:solidFill>
              </a:rPr>
              <a:t> N.</a:t>
            </a:r>
            <a:r>
              <a:rPr lang="hr-HR" sz="1800" dirty="0">
                <a:solidFill>
                  <a:srgbClr val="FFC000"/>
                </a:solidFill>
              </a:rPr>
              <a:t> et al.,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i="1" dirty="0" err="1">
                <a:solidFill>
                  <a:srgbClr val="FFC000"/>
                </a:solidFill>
              </a:rPr>
              <a:t>Alzheimers</a:t>
            </a:r>
            <a:r>
              <a:rPr lang="en-US" sz="1800" i="1" dirty="0">
                <a:solidFill>
                  <a:srgbClr val="FFC000"/>
                </a:solidFill>
              </a:rPr>
              <a:t> Dement.</a:t>
            </a:r>
            <a:r>
              <a:rPr lang="en-US" sz="1800" dirty="0">
                <a:solidFill>
                  <a:srgbClr val="FFC000"/>
                </a:solidFill>
              </a:rPr>
              <a:t>, 2011, 7, 386-395</a:t>
            </a:r>
            <a:r>
              <a:rPr lang="hr-HR" sz="1800" dirty="0"/>
              <a:t>)</a:t>
            </a:r>
            <a:r>
              <a:rPr lang="en-US" sz="1800" dirty="0"/>
              <a:t>. </a:t>
            </a:r>
            <a:r>
              <a:rPr lang="hr-HR" sz="1800" dirty="0" err="1"/>
              <a:t>In</a:t>
            </a:r>
            <a:r>
              <a:rPr lang="hr-HR" sz="1800" dirty="0"/>
              <a:t> </a:t>
            </a:r>
            <a:r>
              <a:rPr lang="hr-HR" sz="1800" dirty="0" err="1"/>
              <a:t>another</a:t>
            </a:r>
            <a:r>
              <a:rPr lang="hr-HR" sz="1800" dirty="0"/>
              <a:t> </a:t>
            </a:r>
            <a:r>
              <a:rPr lang="hr-HR" sz="1800" dirty="0" err="1"/>
              <a:t>study</a:t>
            </a:r>
            <a:r>
              <a:rPr lang="hr-HR" sz="1800" dirty="0"/>
              <a:t>, w</a:t>
            </a:r>
            <a:r>
              <a:rPr lang="en-US" sz="1800" dirty="0" err="1"/>
              <a:t>ithin</a:t>
            </a:r>
            <a:r>
              <a:rPr lang="en-US" sz="1800" dirty="0"/>
              <a:t>-laboratory CV</a:t>
            </a:r>
            <a:r>
              <a:rPr lang="hr-HR" sz="1800" dirty="0"/>
              <a:t> </a:t>
            </a:r>
            <a:r>
              <a:rPr lang="en-US" sz="1800" dirty="0"/>
              <a:t>was 5.3%, 6.7% and 10.8% for Aβ1-42, t-tau</a:t>
            </a:r>
            <a:r>
              <a:rPr lang="hr-HR" sz="1800" dirty="0"/>
              <a:t> </a:t>
            </a:r>
            <a:r>
              <a:rPr lang="en-US" sz="1800" dirty="0"/>
              <a:t>and p-tau181, respectively</a:t>
            </a:r>
            <a:r>
              <a:rPr lang="hr-HR" sz="1800" dirty="0"/>
              <a:t>, </a:t>
            </a:r>
            <a:r>
              <a:rPr lang="hr-HR" sz="1800" dirty="0" err="1"/>
              <a:t>while</a:t>
            </a:r>
            <a:r>
              <a:rPr lang="hr-HR" sz="1800" dirty="0"/>
              <a:t> i</a:t>
            </a:r>
            <a:r>
              <a:rPr lang="en-US" sz="1800" dirty="0" err="1"/>
              <a:t>ntercenter</a:t>
            </a:r>
            <a:r>
              <a:rPr lang="hr-HR" sz="1800" dirty="0"/>
              <a:t> </a:t>
            </a:r>
            <a:r>
              <a:rPr lang="en-US" sz="1800" dirty="0" err="1"/>
              <a:t>variabil</a:t>
            </a:r>
            <a:r>
              <a:rPr lang="hr-HR" sz="1800" dirty="0" err="1"/>
              <a:t>ity</a:t>
            </a:r>
            <a:r>
              <a:rPr lang="hr-HR" sz="1800" dirty="0"/>
              <a:t> </a:t>
            </a:r>
            <a:r>
              <a:rPr lang="en-US" sz="1800" dirty="0"/>
              <a:t>reaching </a:t>
            </a:r>
            <a:r>
              <a:rPr lang="en-US" sz="1800" u="sng" dirty="0"/>
              <a:t>17.9%</a:t>
            </a:r>
            <a:r>
              <a:rPr lang="en-US" sz="1800" dirty="0"/>
              <a:t>,</a:t>
            </a:r>
            <a:r>
              <a:rPr lang="hr-HR" sz="1800" dirty="0"/>
              <a:t> </a:t>
            </a:r>
            <a:r>
              <a:rPr lang="en-US" sz="1800" u="sng" dirty="0"/>
              <a:t>13.1%</a:t>
            </a:r>
            <a:r>
              <a:rPr lang="en-US" sz="1800" dirty="0"/>
              <a:t> and </a:t>
            </a:r>
            <a:r>
              <a:rPr lang="en-US" sz="1800" u="sng" dirty="0"/>
              <a:t>14.6%</a:t>
            </a:r>
            <a:r>
              <a:rPr lang="en-US" sz="1800" dirty="0"/>
              <a:t> </a:t>
            </a:r>
            <a:r>
              <a:rPr lang="hr-HR" sz="1800" dirty="0"/>
              <a:t>(</a:t>
            </a:r>
            <a:r>
              <a:rPr lang="en-US" sz="1800" dirty="0">
                <a:solidFill>
                  <a:srgbClr val="FFC000"/>
                </a:solidFill>
              </a:rPr>
              <a:t>Shaw L.M.</a:t>
            </a:r>
            <a:r>
              <a:rPr lang="hr-HR" sz="1800" dirty="0">
                <a:solidFill>
                  <a:srgbClr val="FFC000"/>
                </a:solidFill>
              </a:rPr>
              <a:t> et al.,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i="1" dirty="0" err="1">
                <a:solidFill>
                  <a:srgbClr val="FFC000"/>
                </a:solidFill>
              </a:rPr>
              <a:t>Acta</a:t>
            </a:r>
            <a:r>
              <a:rPr lang="en-US" sz="1800" i="1" dirty="0">
                <a:solidFill>
                  <a:srgbClr val="FFC000"/>
                </a:solidFill>
              </a:rPr>
              <a:t> </a:t>
            </a:r>
            <a:r>
              <a:rPr lang="en-US" sz="1800" i="1" dirty="0" err="1">
                <a:solidFill>
                  <a:srgbClr val="FFC000"/>
                </a:solidFill>
              </a:rPr>
              <a:t>Neuropathol</a:t>
            </a:r>
            <a:r>
              <a:rPr lang="en-US" sz="1800" dirty="0">
                <a:solidFill>
                  <a:srgbClr val="FFC000"/>
                </a:solidFill>
              </a:rPr>
              <a:t>.,</a:t>
            </a:r>
            <a:r>
              <a:rPr lang="hr-HR" sz="1800" dirty="0">
                <a:solidFill>
                  <a:srgbClr val="FFC0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2011, 121, 597-609</a:t>
            </a:r>
            <a:r>
              <a:rPr lang="hr-HR" sz="1800" dirty="0" smtClean="0"/>
              <a:t>).</a:t>
            </a:r>
            <a:endParaRPr lang="en-US" sz="1800" dirty="0"/>
          </a:p>
          <a:p>
            <a:pPr marL="0" indent="0">
              <a:buNone/>
            </a:pPr>
            <a:endParaRPr lang="hr-HR" sz="1800" dirty="0" smtClean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12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6" y="287651"/>
            <a:ext cx="4032448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4228" y="6573716"/>
            <a:ext cx="2358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>
                <a:solidFill>
                  <a:srgbClr val="FFC000"/>
                </a:solidFill>
              </a:rPr>
              <a:t>Babić et al., </a:t>
            </a:r>
            <a:r>
              <a:rPr lang="hr-HR" sz="1200" i="1" dirty="0" err="1" smtClean="0">
                <a:solidFill>
                  <a:srgbClr val="FFC000"/>
                </a:solidFill>
              </a:rPr>
              <a:t>Transl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Neurosci</a:t>
            </a:r>
            <a:r>
              <a:rPr lang="hr-HR" sz="1200" dirty="0" smtClean="0">
                <a:solidFill>
                  <a:srgbClr val="FFC000"/>
                </a:solidFill>
              </a:rPr>
              <a:t>., 2013</a:t>
            </a:r>
            <a:endParaRPr lang="en-US" sz="1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7651"/>
            <a:ext cx="4032448" cy="302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5" y="3491608"/>
            <a:ext cx="4044980" cy="3033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0358" y="3491608"/>
            <a:ext cx="432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Passing-</a:t>
            </a:r>
            <a:r>
              <a:rPr lang="en-US" sz="1600" dirty="0" err="1"/>
              <a:t>Bablok</a:t>
            </a:r>
            <a:r>
              <a:rPr lang="en-US" sz="1600" dirty="0"/>
              <a:t> </a:t>
            </a:r>
            <a:r>
              <a:rPr lang="en-US" sz="1600" dirty="0" smtClean="0"/>
              <a:t>analysis</a:t>
            </a:r>
            <a:r>
              <a:rPr lang="hr-HR" sz="1600" dirty="0" smtClean="0"/>
              <a:t> </a:t>
            </a:r>
            <a:r>
              <a:rPr lang="en-US" sz="1600" dirty="0" smtClean="0"/>
              <a:t>showed </a:t>
            </a:r>
            <a:r>
              <a:rPr lang="en-US" sz="1600" dirty="0"/>
              <a:t>significant differences between Invitrogen and </a:t>
            </a:r>
            <a:r>
              <a:rPr lang="en-US" sz="1600" dirty="0" err="1"/>
              <a:t>Innogenetics</a:t>
            </a:r>
            <a:r>
              <a:rPr lang="en-US" sz="1600" dirty="0"/>
              <a:t> ELISA methods, </a:t>
            </a:r>
            <a:r>
              <a:rPr lang="en-US" sz="1600" u="sng" dirty="0" smtClean="0"/>
              <a:t>making it impossible to use</a:t>
            </a:r>
          </a:p>
          <a:p>
            <a:r>
              <a:rPr lang="en-US" sz="1600" u="sng" dirty="0" smtClean="0"/>
              <a:t>them interchangeably</a:t>
            </a:r>
            <a:r>
              <a:rPr lang="hr-HR" sz="1600" dirty="0" smtClean="0"/>
              <a:t>!</a:t>
            </a:r>
          </a:p>
          <a:p>
            <a:endParaRPr lang="hr-HR" sz="1600" dirty="0" smtClean="0"/>
          </a:p>
          <a:p>
            <a:r>
              <a:rPr lang="hr-HR" sz="1600" dirty="0" err="1" smtClean="0"/>
              <a:t>So</a:t>
            </a:r>
            <a:r>
              <a:rPr lang="hr-HR" sz="1600" dirty="0" smtClean="0"/>
              <a:t>, </a:t>
            </a:r>
            <a:r>
              <a:rPr lang="en-US" sz="1600" dirty="0" smtClean="0"/>
              <a:t>future </a:t>
            </a:r>
            <a:r>
              <a:rPr lang="en-US" sz="1600" dirty="0"/>
              <a:t>studies are still required</a:t>
            </a:r>
            <a:r>
              <a:rPr lang="hr-HR" sz="1600" dirty="0"/>
              <a:t> </a:t>
            </a:r>
            <a:r>
              <a:rPr lang="en-US" sz="1600" dirty="0"/>
              <a:t>to (</a:t>
            </a:r>
            <a:r>
              <a:rPr lang="en-US" sz="1600" dirty="0" err="1"/>
              <a:t>i</a:t>
            </a:r>
            <a:r>
              <a:rPr lang="en-US" sz="1600" dirty="0"/>
              <a:t>) </a:t>
            </a:r>
            <a:r>
              <a:rPr lang="en-US" sz="1600" u="sng" dirty="0"/>
              <a:t>determine cut-off levels</a:t>
            </a:r>
            <a:r>
              <a:rPr lang="en-US" sz="1600" dirty="0"/>
              <a:t> for Aβ1-42, t-tau,</a:t>
            </a:r>
            <a:r>
              <a:rPr lang="hr-HR" sz="1600" dirty="0"/>
              <a:t> </a:t>
            </a:r>
            <a:r>
              <a:rPr lang="en-US" sz="1600" dirty="0"/>
              <a:t>and p-tau; (ii) </a:t>
            </a:r>
            <a:r>
              <a:rPr lang="en-US" sz="1600" u="sng" dirty="0"/>
              <a:t>standardize pre-analytical</a:t>
            </a:r>
            <a:r>
              <a:rPr lang="hr-HR" sz="1600" u="sng" dirty="0"/>
              <a:t> </a:t>
            </a:r>
            <a:r>
              <a:rPr lang="en-US" sz="1600" u="sng" dirty="0"/>
              <a:t>procedures</a:t>
            </a:r>
            <a:r>
              <a:rPr lang="en-US" sz="1600" dirty="0"/>
              <a:t> across laboratories to account for</a:t>
            </a:r>
            <a:r>
              <a:rPr lang="hr-HR" sz="1600" dirty="0"/>
              <a:t> </a:t>
            </a:r>
            <a:r>
              <a:rPr lang="en-US" sz="1600" dirty="0"/>
              <a:t>inter-center </a:t>
            </a:r>
            <a:r>
              <a:rPr lang="en-US" sz="1600" dirty="0" smtClean="0"/>
              <a:t>variability; </a:t>
            </a:r>
            <a:r>
              <a:rPr lang="en-US" sz="1600" dirty="0"/>
              <a:t>and</a:t>
            </a:r>
            <a:r>
              <a:rPr lang="hr-HR" sz="1600" dirty="0"/>
              <a:t> </a:t>
            </a:r>
            <a:r>
              <a:rPr lang="en-US" sz="1600" dirty="0"/>
              <a:t>(iii) further perform detailed comparison of</a:t>
            </a:r>
            <a:r>
              <a:rPr lang="hr-HR" sz="1600" dirty="0"/>
              <a:t> </a:t>
            </a:r>
            <a:r>
              <a:rPr lang="en-US" sz="1600" dirty="0"/>
              <a:t>ELISA </a:t>
            </a:r>
            <a:r>
              <a:rPr lang="en-US" sz="1600" u="sng" dirty="0"/>
              <a:t>kits produced by different vendors</a:t>
            </a:r>
            <a:r>
              <a:rPr lang="en-US" sz="1600" dirty="0"/>
              <a:t> on</a:t>
            </a:r>
            <a:r>
              <a:rPr lang="hr-HR" sz="1600" dirty="0"/>
              <a:t> </a:t>
            </a:r>
            <a:r>
              <a:rPr lang="en-US" sz="1600" dirty="0"/>
              <a:t>higher numbers of subjects and samples.</a:t>
            </a:r>
            <a:endParaRPr lang="hr-HR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67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 err="1" smtClean="0"/>
              <a:t>Earlier</a:t>
            </a:r>
            <a:r>
              <a:rPr lang="hr-HR" dirty="0" smtClean="0"/>
              <a:t> </a:t>
            </a:r>
            <a:r>
              <a:rPr lang="hr-HR" dirty="0" err="1" smtClean="0"/>
              <a:t>findings</a:t>
            </a:r>
            <a:r>
              <a:rPr lang="hr-HR" dirty="0" smtClean="0"/>
              <a:t> </a:t>
            </a:r>
            <a:r>
              <a:rPr lang="hr-HR" dirty="0" err="1" smtClean="0"/>
              <a:t>show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FFFF00"/>
                </a:solidFill>
              </a:rPr>
              <a:t>A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does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not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enter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extracellular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space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CNS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serum </a:t>
            </a:r>
            <a:r>
              <a:rPr lang="hr-HR" dirty="0" err="1" smtClean="0"/>
              <a:t>via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vasculature</a:t>
            </a:r>
            <a:r>
              <a:rPr lang="hr-HR" dirty="0" smtClean="0"/>
              <a:t>, </a:t>
            </a:r>
            <a:r>
              <a:rPr lang="hr-HR" dirty="0" err="1" smtClean="0"/>
              <a:t>ependymal</a:t>
            </a:r>
            <a:r>
              <a:rPr lang="hr-HR" dirty="0" smtClean="0"/>
              <a:t> </a:t>
            </a:r>
            <a:r>
              <a:rPr lang="hr-HR" dirty="0" err="1" smtClean="0"/>
              <a:t>organs</a:t>
            </a:r>
            <a:r>
              <a:rPr lang="hr-HR" dirty="0" smtClean="0"/>
              <a:t>, or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way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choroid</a:t>
            </a:r>
            <a:r>
              <a:rPr lang="hr-HR" dirty="0" smtClean="0"/>
              <a:t> </a:t>
            </a:r>
            <a:r>
              <a:rPr lang="hr-HR" dirty="0" err="1" smtClean="0"/>
              <a:t>plexus</a:t>
            </a:r>
            <a:r>
              <a:rPr lang="hr-HR" dirty="0" smtClean="0"/>
              <a:t>,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nor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is </a:t>
            </a:r>
            <a:r>
              <a:rPr lang="hr-HR" dirty="0" err="1" smtClean="0"/>
              <a:t>generated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astrocytes</a:t>
            </a:r>
            <a:r>
              <a:rPr lang="hr-HR" dirty="0" smtClean="0"/>
              <a:t>, </a:t>
            </a:r>
            <a:r>
              <a:rPr lang="hr-HR" dirty="0" err="1" smtClean="0"/>
              <a:t>oligodendrocytes</a:t>
            </a:r>
            <a:r>
              <a:rPr lang="hr-HR" dirty="0" smtClean="0"/>
              <a:t>, or </a:t>
            </a:r>
            <a:r>
              <a:rPr lang="hr-HR" dirty="0" err="1" smtClean="0"/>
              <a:t>microglia</a:t>
            </a:r>
            <a:r>
              <a:rPr lang="hr-HR" dirty="0" smtClean="0"/>
              <a:t> </a:t>
            </a:r>
            <a:r>
              <a:rPr lang="hr-HR" dirty="0" err="1" smtClean="0"/>
              <a:t>cells</a:t>
            </a:r>
            <a:r>
              <a:rPr lang="hr-HR" dirty="0" smtClean="0"/>
              <a:t>;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not</a:t>
            </a:r>
            <a:r>
              <a:rPr lang="hr-HR" dirty="0" smtClean="0"/>
              <a:t> all nerve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generated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: nerve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enteric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 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 err="1" smtClean="0"/>
              <a:t>peripheral</a:t>
            </a:r>
            <a:r>
              <a:rPr lang="hr-HR" dirty="0" smtClean="0"/>
              <a:t> </a:t>
            </a:r>
            <a:r>
              <a:rPr lang="hr-HR" dirty="0" err="1" smtClean="0"/>
              <a:t>nervous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not</a:t>
            </a:r>
            <a:r>
              <a:rPr lang="hr-HR" dirty="0" smtClean="0"/>
              <a:t> do </a:t>
            </a:r>
            <a:r>
              <a:rPr lang="hr-HR" dirty="0" err="1" smtClean="0"/>
              <a:t>so</a:t>
            </a:r>
            <a:r>
              <a:rPr lang="hr-HR" dirty="0" smtClean="0"/>
              <a:t>, </a:t>
            </a:r>
            <a:r>
              <a:rPr lang="hr-HR" dirty="0" err="1" smtClean="0"/>
              <a:t>neither</a:t>
            </a:r>
            <a:r>
              <a:rPr lang="hr-HR" dirty="0" smtClean="0"/>
              <a:t> do CNS </a:t>
            </a:r>
            <a:r>
              <a:rPr lang="hr-HR" dirty="0" err="1" smtClean="0"/>
              <a:t>interneurons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u="sng" dirty="0" err="1" smtClean="0">
                <a:solidFill>
                  <a:srgbClr val="FFFF00"/>
                </a:solidFill>
              </a:rPr>
              <a:t>Contrary</a:t>
            </a:r>
            <a:r>
              <a:rPr lang="hr-HR" u="sng" dirty="0" smtClean="0">
                <a:solidFill>
                  <a:srgbClr val="FFFF00"/>
                </a:solidFill>
              </a:rPr>
              <a:t> to </a:t>
            </a:r>
            <a:r>
              <a:rPr lang="hr-HR" u="sng" dirty="0" err="1" smtClean="0">
                <a:solidFill>
                  <a:srgbClr val="FFFF00"/>
                </a:solidFill>
              </a:rPr>
              <a:t>what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has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been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previously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thought</a:t>
            </a:r>
            <a:r>
              <a:rPr lang="hr-HR" u="sng" dirty="0" smtClean="0">
                <a:solidFill>
                  <a:srgbClr val="FFFF00"/>
                </a:solidFill>
              </a:rPr>
              <a:t>, A</a:t>
            </a:r>
            <a:r>
              <a:rPr lang="el-GR" u="sng" dirty="0" smtClean="0">
                <a:solidFill>
                  <a:srgbClr val="FFFF00"/>
                </a:solidFill>
              </a:rPr>
              <a:t>β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deposits</a:t>
            </a:r>
            <a:r>
              <a:rPr lang="hr-HR" u="sng" dirty="0" smtClean="0">
                <a:solidFill>
                  <a:srgbClr val="FFFF00"/>
                </a:solidFill>
              </a:rPr>
              <a:t> are </a:t>
            </a:r>
            <a:r>
              <a:rPr lang="hr-HR" u="sng" dirty="0" err="1" smtClean="0">
                <a:solidFill>
                  <a:srgbClr val="FFFF00"/>
                </a:solidFill>
              </a:rPr>
              <a:t>seen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later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than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intraneuronal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neurofibrillary</a:t>
            </a:r>
            <a:r>
              <a:rPr lang="hr-HR" u="sng" dirty="0" smtClean="0">
                <a:solidFill>
                  <a:srgbClr val="FFFF00"/>
                </a:solidFill>
              </a:rPr>
              <a:t> (</a:t>
            </a:r>
            <a:r>
              <a:rPr lang="hr-HR" u="sng" dirty="0" err="1" smtClean="0">
                <a:solidFill>
                  <a:srgbClr val="FFFF00"/>
                </a:solidFill>
              </a:rPr>
              <a:t>tau</a:t>
            </a:r>
            <a:r>
              <a:rPr lang="hr-HR" u="sng" dirty="0" smtClean="0">
                <a:solidFill>
                  <a:srgbClr val="FFFF00"/>
                </a:solidFill>
              </a:rPr>
              <a:t>) </a:t>
            </a:r>
            <a:r>
              <a:rPr lang="hr-HR" u="sng" dirty="0" err="1" smtClean="0">
                <a:solidFill>
                  <a:srgbClr val="FFFF00"/>
                </a:solidFill>
              </a:rPr>
              <a:t>changes</a:t>
            </a:r>
            <a:r>
              <a:rPr lang="hr-HR" u="sng" dirty="0" smtClean="0">
                <a:solidFill>
                  <a:srgbClr val="FFFF00"/>
                </a:solidFill>
              </a:rPr>
              <a:t> (</a:t>
            </a:r>
            <a:r>
              <a:rPr lang="hr-HR" u="sng" dirty="0" err="1" smtClean="0">
                <a:solidFill>
                  <a:srgbClr val="FFC000"/>
                </a:solidFill>
              </a:rPr>
              <a:t>Braak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and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Del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Tredici</a:t>
            </a:r>
            <a:r>
              <a:rPr lang="hr-HR" u="sng" dirty="0" smtClean="0">
                <a:solidFill>
                  <a:srgbClr val="FFC000"/>
                </a:solidFill>
              </a:rPr>
              <a:t>, </a:t>
            </a:r>
            <a:r>
              <a:rPr lang="hr-HR" u="sng" dirty="0" err="1" smtClean="0">
                <a:solidFill>
                  <a:srgbClr val="FFC000"/>
                </a:solidFill>
              </a:rPr>
              <a:t>Neurobiol</a:t>
            </a:r>
            <a:r>
              <a:rPr lang="hr-HR" u="sng" dirty="0" smtClean="0">
                <a:solidFill>
                  <a:srgbClr val="FFC000"/>
                </a:solidFill>
              </a:rPr>
              <a:t>. </a:t>
            </a:r>
            <a:r>
              <a:rPr lang="hr-HR" u="sng" dirty="0" err="1" smtClean="0">
                <a:solidFill>
                  <a:srgbClr val="FFC000"/>
                </a:solidFill>
              </a:rPr>
              <a:t>Aging</a:t>
            </a:r>
            <a:r>
              <a:rPr lang="hr-HR" u="sng" dirty="0" smtClean="0">
                <a:solidFill>
                  <a:srgbClr val="FFC000"/>
                </a:solidFill>
              </a:rPr>
              <a:t>, 2004; </a:t>
            </a:r>
            <a:r>
              <a:rPr lang="hr-HR" u="sng" dirty="0" err="1" smtClean="0">
                <a:solidFill>
                  <a:srgbClr val="FFC000"/>
                </a:solidFill>
              </a:rPr>
              <a:t>Schnheit</a:t>
            </a:r>
            <a:r>
              <a:rPr lang="hr-HR" u="sng" dirty="0" smtClean="0">
                <a:solidFill>
                  <a:srgbClr val="FFC000"/>
                </a:solidFill>
              </a:rPr>
              <a:t> et al., </a:t>
            </a:r>
            <a:r>
              <a:rPr lang="hr-HR" u="sng" dirty="0" err="1" smtClean="0">
                <a:solidFill>
                  <a:srgbClr val="FFC000"/>
                </a:solidFill>
              </a:rPr>
              <a:t>Neurobiol</a:t>
            </a:r>
            <a:r>
              <a:rPr lang="hr-HR" u="sng" dirty="0" smtClean="0">
                <a:solidFill>
                  <a:srgbClr val="FFC000"/>
                </a:solidFill>
              </a:rPr>
              <a:t>. </a:t>
            </a:r>
            <a:r>
              <a:rPr lang="hr-HR" u="sng" dirty="0" err="1" smtClean="0">
                <a:solidFill>
                  <a:srgbClr val="FFC000"/>
                </a:solidFill>
              </a:rPr>
              <a:t>Aging</a:t>
            </a:r>
            <a:r>
              <a:rPr lang="hr-HR" u="sng" dirty="0" smtClean="0">
                <a:solidFill>
                  <a:srgbClr val="FFC000"/>
                </a:solidFill>
              </a:rPr>
              <a:t> 2004; </a:t>
            </a:r>
            <a:r>
              <a:rPr lang="hr-HR" u="sng" dirty="0" err="1" smtClean="0">
                <a:solidFill>
                  <a:srgbClr val="FFC000"/>
                </a:solidFill>
              </a:rPr>
              <a:t>Braak</a:t>
            </a:r>
            <a:r>
              <a:rPr lang="hr-HR" u="sng" dirty="0" smtClean="0">
                <a:solidFill>
                  <a:srgbClr val="FFC000"/>
                </a:solidFill>
              </a:rPr>
              <a:t> et al., </a:t>
            </a:r>
            <a:r>
              <a:rPr lang="hr-HR" i="1" u="sng" dirty="0" smtClean="0">
                <a:solidFill>
                  <a:srgbClr val="FFC000"/>
                </a:solidFill>
              </a:rPr>
              <a:t>Acta </a:t>
            </a:r>
            <a:r>
              <a:rPr lang="hr-HR" i="1" u="sng" dirty="0" err="1" smtClean="0">
                <a:solidFill>
                  <a:srgbClr val="FFC000"/>
                </a:solidFill>
              </a:rPr>
              <a:t>Neuropathol</a:t>
            </a:r>
            <a:r>
              <a:rPr lang="hr-HR" i="1" u="sng" dirty="0" smtClean="0">
                <a:solidFill>
                  <a:srgbClr val="FFC000"/>
                </a:solidFill>
              </a:rPr>
              <a:t>.</a:t>
            </a:r>
            <a:r>
              <a:rPr lang="hr-HR" u="sng" dirty="0" smtClean="0">
                <a:solidFill>
                  <a:srgbClr val="FFC000"/>
                </a:solidFill>
              </a:rPr>
              <a:t>, 2013, </a:t>
            </a:r>
            <a:r>
              <a:rPr lang="hr-HR" u="sng" dirty="0" err="1" smtClean="0">
                <a:solidFill>
                  <a:srgbClr val="FFC000"/>
                </a:solidFill>
              </a:rPr>
              <a:t>in</a:t>
            </a:r>
            <a:r>
              <a:rPr lang="hr-HR" u="sng" dirty="0" smtClean="0">
                <a:solidFill>
                  <a:srgbClr val="FFC000"/>
                </a:solidFill>
              </a:rPr>
              <a:t> press</a:t>
            </a:r>
            <a:r>
              <a:rPr lang="hr-HR" u="sng" dirty="0" smtClean="0">
                <a:solidFill>
                  <a:srgbClr val="FFFF00"/>
                </a:solidFill>
              </a:rPr>
              <a:t>)!</a:t>
            </a:r>
          </a:p>
          <a:p>
            <a:endParaRPr lang="hr-HR" u="sng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u="sng" dirty="0" smtClean="0"/>
              <a:t>most </a:t>
            </a:r>
            <a:r>
              <a:rPr lang="hr-HR" u="sng" dirty="0" err="1" smtClean="0"/>
              <a:t>likely</a:t>
            </a:r>
            <a:r>
              <a:rPr lang="hr-HR" u="sng" dirty="0" smtClean="0"/>
              <a:t> </a:t>
            </a:r>
            <a:r>
              <a:rPr lang="hr-HR" u="sng" dirty="0" err="1" smtClean="0"/>
              <a:t>candidates</a:t>
            </a:r>
            <a:r>
              <a:rPr lang="hr-HR" u="sng" dirty="0" smtClean="0"/>
              <a:t> for </a:t>
            </a:r>
            <a:r>
              <a:rPr lang="hr-HR" u="sng" dirty="0" err="1" smtClean="0"/>
              <a:t>generating</a:t>
            </a:r>
            <a:r>
              <a:rPr lang="hr-HR" u="sng" dirty="0" smtClean="0"/>
              <a:t> A</a:t>
            </a:r>
            <a:r>
              <a:rPr lang="el-GR" u="sng" dirty="0" smtClean="0"/>
              <a:t>β</a:t>
            </a:r>
            <a:r>
              <a:rPr lang="hr-HR" u="sng" dirty="0" smtClean="0"/>
              <a:t> are </a:t>
            </a:r>
            <a:r>
              <a:rPr lang="hr-HR" u="sng" dirty="0" err="1" smtClean="0"/>
              <a:t>chiefly</a:t>
            </a:r>
            <a:r>
              <a:rPr lang="hr-HR" u="sng" dirty="0" smtClean="0"/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projecting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neurons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of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brainstem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nuclei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in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which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abnormal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tau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inclusions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are</a:t>
            </a:r>
            <a:r>
              <a:rPr lang="hr-HR" u="sng" dirty="0" smtClean="0">
                <a:solidFill>
                  <a:srgbClr val="FFC000"/>
                </a:solidFill>
              </a:rPr>
              <a:t> </a:t>
            </a:r>
            <a:r>
              <a:rPr lang="hr-HR" u="sng" dirty="0" err="1" smtClean="0">
                <a:solidFill>
                  <a:srgbClr val="FFC000"/>
                </a:solidFill>
              </a:rPr>
              <a:t>present</a:t>
            </a:r>
            <a:r>
              <a:rPr lang="hr-HR" u="sng" dirty="0" smtClean="0"/>
              <a:t> </a:t>
            </a:r>
            <a:r>
              <a:rPr lang="hr-HR" u="sng" dirty="0" err="1" smtClean="0"/>
              <a:t>that</a:t>
            </a:r>
            <a:r>
              <a:rPr lang="hr-HR" u="sng" dirty="0" smtClean="0"/>
              <a:t> </a:t>
            </a:r>
            <a:r>
              <a:rPr lang="hr-HR" u="sng" dirty="0" err="1" smtClean="0"/>
              <a:t>commence</a:t>
            </a:r>
            <a:r>
              <a:rPr lang="hr-HR" u="sng" dirty="0" smtClean="0"/>
              <a:t> </a:t>
            </a:r>
            <a:r>
              <a:rPr lang="hr-HR" u="sng" dirty="0" err="1" smtClean="0"/>
              <a:t>production</a:t>
            </a:r>
            <a:r>
              <a:rPr lang="hr-HR" u="sng" dirty="0" smtClean="0"/>
              <a:t> </a:t>
            </a:r>
            <a:r>
              <a:rPr lang="hr-HR" u="sng" dirty="0" err="1" smtClean="0"/>
              <a:t>of</a:t>
            </a:r>
            <a:r>
              <a:rPr lang="hr-HR" u="sng" dirty="0" smtClean="0"/>
              <a:t> A</a:t>
            </a:r>
            <a:r>
              <a:rPr lang="el-GR" u="sng" dirty="0" smtClean="0"/>
              <a:t>β</a:t>
            </a:r>
            <a:r>
              <a:rPr lang="hr-HR" u="sng" dirty="0" smtClean="0"/>
              <a:t> </a:t>
            </a:r>
            <a:r>
              <a:rPr lang="hr-HR" u="sng" dirty="0" err="1" smtClean="0"/>
              <a:t>deposits</a:t>
            </a:r>
            <a:r>
              <a:rPr lang="hr-HR" u="sng" dirty="0" smtClean="0"/>
              <a:t>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which</a:t>
            </a:r>
            <a:r>
              <a:rPr lang="hr-HR" u="sng" dirty="0" smtClean="0"/>
              <a:t> </a:t>
            </a:r>
            <a:r>
              <a:rPr lang="hr-HR" u="sng" dirty="0" err="1" smtClean="0"/>
              <a:t>have</a:t>
            </a:r>
            <a:r>
              <a:rPr lang="hr-HR" u="sng" dirty="0" smtClean="0"/>
              <a:t> </a:t>
            </a:r>
            <a:r>
              <a:rPr lang="hr-HR" u="sng" dirty="0" err="1" smtClean="0"/>
              <a:t>long</a:t>
            </a:r>
            <a:r>
              <a:rPr lang="hr-HR" u="sng" dirty="0" smtClean="0"/>
              <a:t> </a:t>
            </a:r>
            <a:r>
              <a:rPr lang="hr-HR" u="sng" dirty="0" err="1" smtClean="0"/>
              <a:t>axons</a:t>
            </a:r>
            <a:r>
              <a:rPr lang="hr-HR" u="sng" dirty="0" smtClean="0"/>
              <a:t> 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/>
              <a:t>diffuse</a:t>
            </a:r>
            <a:r>
              <a:rPr lang="hr-HR" u="sng" dirty="0" smtClean="0"/>
              <a:t> </a:t>
            </a:r>
            <a:r>
              <a:rPr lang="hr-HR" u="sng" dirty="0" err="1" smtClean="0"/>
              <a:t>projections</a:t>
            </a:r>
            <a:r>
              <a:rPr lang="hr-HR" u="sng" dirty="0" smtClean="0"/>
              <a:t> (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non</a:t>
            </a:r>
            <a:r>
              <a:rPr lang="hr-HR" u="sng" dirty="0" smtClean="0">
                <a:solidFill>
                  <a:srgbClr val="FFFF00"/>
                </a:solidFill>
              </a:rPr>
              <a:t>-</a:t>
            </a:r>
            <a:r>
              <a:rPr lang="hr-HR" u="sng" dirty="0" err="1" smtClean="0">
                <a:solidFill>
                  <a:srgbClr val="FFFF00"/>
                </a:solidFill>
              </a:rPr>
              <a:t>juctional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varicosities</a:t>
            </a:r>
            <a:r>
              <a:rPr lang="hr-HR" u="sng" dirty="0" smtClean="0"/>
              <a:t>,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only</a:t>
            </a:r>
            <a:r>
              <a:rPr lang="hr-HR" u="sng" dirty="0" smtClean="0"/>
              <a:t> a </a:t>
            </a:r>
            <a:r>
              <a:rPr lang="hr-HR" u="sng" dirty="0" err="1" smtClean="0"/>
              <a:t>few</a:t>
            </a:r>
            <a:r>
              <a:rPr lang="hr-HR" u="sng" dirty="0" smtClean="0"/>
              <a:t> </a:t>
            </a:r>
            <a:r>
              <a:rPr lang="hr-HR" u="sng" dirty="0" err="1" smtClean="0"/>
              <a:t>classical</a:t>
            </a:r>
            <a:r>
              <a:rPr lang="hr-HR" u="sng" dirty="0" smtClean="0"/>
              <a:t> </a:t>
            </a:r>
            <a:r>
              <a:rPr lang="hr-HR" u="sng" dirty="0" err="1" smtClean="0"/>
              <a:t>synaptic</a:t>
            </a:r>
            <a:r>
              <a:rPr lang="hr-HR" u="sng" dirty="0" smtClean="0"/>
              <a:t> </a:t>
            </a:r>
            <a:r>
              <a:rPr lang="hr-HR" u="sng" dirty="0" err="1" smtClean="0"/>
              <a:t>boutons</a:t>
            </a:r>
            <a:r>
              <a:rPr lang="hr-HR" u="sng" dirty="0" smtClean="0"/>
              <a:t> </a:t>
            </a:r>
            <a:r>
              <a:rPr lang="hr-HR" u="sng" dirty="0" err="1" smtClean="0"/>
              <a:t>with</a:t>
            </a:r>
            <a:r>
              <a:rPr lang="hr-HR" u="sng" dirty="0" smtClean="0"/>
              <a:t> </a:t>
            </a:r>
            <a:r>
              <a:rPr lang="hr-HR" u="sng" dirty="0" err="1" smtClean="0"/>
              <a:t>pre</a:t>
            </a:r>
            <a:r>
              <a:rPr lang="hr-HR" u="sng" dirty="0" smtClean="0"/>
              <a:t>- </a:t>
            </a:r>
            <a:r>
              <a:rPr lang="hr-HR" u="sng" dirty="0" err="1" smtClean="0"/>
              <a:t>and</a:t>
            </a:r>
            <a:r>
              <a:rPr lang="hr-HR" u="sng" dirty="0" smtClean="0"/>
              <a:t> </a:t>
            </a:r>
            <a:r>
              <a:rPr lang="hr-HR" u="sng" dirty="0" err="1" smtClean="0"/>
              <a:t>postsynaptic</a:t>
            </a:r>
            <a:r>
              <a:rPr lang="hr-HR" u="sng" dirty="0" smtClean="0"/>
              <a:t> </a:t>
            </a:r>
            <a:r>
              <a:rPr lang="hr-HR" u="sng" dirty="0" err="1" smtClean="0"/>
              <a:t>thickening</a:t>
            </a:r>
            <a:r>
              <a:rPr lang="hr-HR" u="sng" dirty="0" smtClean="0"/>
              <a:t>) </a:t>
            </a:r>
            <a:r>
              <a:rPr lang="hr-HR" u="sng" dirty="0" smtClean="0">
                <a:solidFill>
                  <a:srgbClr val="FFFF00"/>
                </a:solidFill>
              </a:rPr>
              <a:t>to </a:t>
            </a:r>
            <a:r>
              <a:rPr lang="hr-HR" u="sng" dirty="0" err="1" smtClean="0">
                <a:solidFill>
                  <a:srgbClr val="FFFF00"/>
                </a:solidFill>
              </a:rPr>
              <a:t>the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cerebral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cortex</a:t>
            </a:r>
            <a:r>
              <a:rPr lang="hr-HR" u="sng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e.g</a:t>
            </a:r>
            <a:r>
              <a:rPr lang="hr-HR" dirty="0" smtClean="0"/>
              <a:t>.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existence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cerebellum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only</a:t>
            </a:r>
            <a:r>
              <a:rPr lang="hr-HR" dirty="0" smtClean="0"/>
              <a:t>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explained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such</a:t>
            </a:r>
            <a:r>
              <a:rPr lang="hr-HR" dirty="0" smtClean="0"/>
              <a:t> a </a:t>
            </a:r>
            <a:r>
              <a:rPr lang="hr-HR" dirty="0" err="1" smtClean="0"/>
              <a:t>phenomenon</a:t>
            </a:r>
            <a:r>
              <a:rPr lang="hr-HR" dirty="0" smtClean="0"/>
              <a:t> as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neurons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cerebellum</a:t>
            </a:r>
            <a:r>
              <a:rPr lang="hr-HR" dirty="0" smtClean="0"/>
              <a:t> </a:t>
            </a:r>
            <a:r>
              <a:rPr lang="hr-HR" dirty="0" err="1" smtClean="0"/>
              <a:t>itself</a:t>
            </a:r>
            <a:r>
              <a:rPr lang="hr-HR" dirty="0" smtClean="0"/>
              <a:t> do </a:t>
            </a:r>
            <a:r>
              <a:rPr lang="hr-HR" dirty="0" err="1" smtClean="0"/>
              <a:t>not</a:t>
            </a:r>
            <a:r>
              <a:rPr lang="hr-HR" dirty="0" smtClean="0"/>
              <a:t> </a:t>
            </a:r>
            <a:r>
              <a:rPr lang="hr-HR" dirty="0" err="1" smtClean="0"/>
              <a:t>develop</a:t>
            </a:r>
            <a:r>
              <a:rPr lang="hr-HR" dirty="0" smtClean="0"/>
              <a:t> </a:t>
            </a:r>
            <a:r>
              <a:rPr lang="hr-HR" dirty="0" err="1" smtClean="0"/>
              <a:t>tau</a:t>
            </a:r>
            <a:r>
              <a:rPr lang="hr-HR" dirty="0" smtClean="0"/>
              <a:t>-</a:t>
            </a:r>
            <a:r>
              <a:rPr lang="hr-HR" dirty="0" err="1" smtClean="0"/>
              <a:t>associated</a:t>
            </a:r>
            <a:r>
              <a:rPr lang="hr-HR" dirty="0" smtClean="0"/>
              <a:t> </a:t>
            </a:r>
            <a:r>
              <a:rPr lang="hr-HR" dirty="0" err="1" smtClean="0"/>
              <a:t>lesions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err="1" smtClean="0"/>
              <a:t>Such</a:t>
            </a:r>
            <a:r>
              <a:rPr lang="hr-HR" dirty="0" smtClean="0"/>
              <a:t> a </a:t>
            </a:r>
            <a:r>
              <a:rPr lang="hr-HR" dirty="0" err="1" smtClean="0"/>
              <a:t>mechanism</a:t>
            </a:r>
            <a:r>
              <a:rPr lang="hr-HR" dirty="0" smtClean="0"/>
              <a:t> </a:t>
            </a:r>
            <a:r>
              <a:rPr lang="hr-HR" dirty="0" err="1" smtClean="0"/>
              <a:t>where</a:t>
            </a:r>
            <a:r>
              <a:rPr lang="hr-HR" dirty="0" smtClean="0"/>
              <a:t> </a:t>
            </a:r>
            <a:r>
              <a:rPr lang="hr-HR" dirty="0" err="1" smtClean="0"/>
              <a:t>projecting</a:t>
            </a:r>
            <a:r>
              <a:rPr lang="hr-HR" dirty="0" smtClean="0"/>
              <a:t> </a:t>
            </a:r>
            <a:r>
              <a:rPr lang="hr-HR" dirty="0" err="1" smtClean="0"/>
              <a:t>axons</a:t>
            </a:r>
            <a:r>
              <a:rPr lang="hr-HR" dirty="0" smtClean="0"/>
              <a:t> </a:t>
            </a:r>
            <a:r>
              <a:rPr lang="hr-HR" dirty="0" err="1" smtClean="0"/>
              <a:t>similarly</a:t>
            </a:r>
            <a:r>
              <a:rPr lang="hr-HR" dirty="0" smtClean="0"/>
              <a:t> </a:t>
            </a:r>
            <a:r>
              <a:rPr lang="hr-HR" dirty="0" err="1" smtClean="0"/>
              <a:t>innervate</a:t>
            </a:r>
            <a:r>
              <a:rPr lang="hr-HR" dirty="0" smtClean="0"/>
              <a:t> </a:t>
            </a:r>
            <a:r>
              <a:rPr lang="hr-HR" dirty="0" err="1" smtClean="0"/>
              <a:t>cells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vasculature</a:t>
            </a:r>
            <a:r>
              <a:rPr lang="hr-HR" dirty="0" smtClean="0"/>
              <a:t> (</a:t>
            </a:r>
            <a:r>
              <a:rPr lang="hr-HR" dirty="0" err="1" smtClean="0"/>
              <a:t>amyloid</a:t>
            </a:r>
            <a:r>
              <a:rPr lang="hr-HR" dirty="0" smtClean="0"/>
              <a:t> </a:t>
            </a:r>
            <a:r>
              <a:rPr lang="hr-HR" dirty="0" err="1" smtClean="0"/>
              <a:t>angiopathy</a:t>
            </a:r>
            <a:r>
              <a:rPr lang="hr-HR" dirty="0" smtClean="0"/>
              <a:t>) </a:t>
            </a:r>
            <a:r>
              <a:rPr lang="hr-HR" dirty="0" err="1" smtClean="0"/>
              <a:t>would</a:t>
            </a:r>
            <a:r>
              <a:rPr lang="hr-HR" dirty="0" smtClean="0"/>
              <a:t> </a:t>
            </a:r>
            <a:r>
              <a:rPr lang="hr-HR" dirty="0" err="1" smtClean="0"/>
              <a:t>also</a:t>
            </a:r>
            <a:r>
              <a:rPr lang="hr-HR" dirty="0" smtClean="0"/>
              <a:t> </a:t>
            </a:r>
            <a:r>
              <a:rPr lang="hr-HR" dirty="0" err="1" smtClean="0"/>
              <a:t>explain</a:t>
            </a:r>
            <a:r>
              <a:rPr lang="hr-HR" dirty="0" smtClean="0"/>
              <a:t> </a:t>
            </a:r>
            <a:r>
              <a:rPr lang="hr-HR" dirty="0" err="1" smtClean="0"/>
              <a:t>why</a:t>
            </a:r>
            <a:r>
              <a:rPr lang="hr-HR" dirty="0" smtClean="0"/>
              <a:t> </a:t>
            </a:r>
            <a:r>
              <a:rPr lang="hr-HR" dirty="0" err="1" smtClean="0"/>
              <a:t>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are </a:t>
            </a:r>
            <a:r>
              <a:rPr lang="hr-HR" dirty="0" err="1" smtClean="0"/>
              <a:t>found</a:t>
            </a:r>
            <a:r>
              <a:rPr lang="hr-HR" dirty="0" smtClean="0"/>
              <a:t> </a:t>
            </a:r>
            <a:r>
              <a:rPr lang="hr-HR" dirty="0" err="1" smtClean="0"/>
              <a:t>only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smtClean="0"/>
              <a:t>CNS;</a:t>
            </a:r>
            <a:endParaRPr lang="hr-HR" dirty="0" smtClean="0"/>
          </a:p>
          <a:p>
            <a:pPr marL="0" indent="0">
              <a:buNone/>
            </a:pPr>
            <a:r>
              <a:rPr lang="hr-HR" u="sng" dirty="0" smtClean="0">
                <a:solidFill>
                  <a:srgbClr val="FFFF00"/>
                </a:solidFill>
              </a:rPr>
              <a:t>NA-</a:t>
            </a:r>
            <a:r>
              <a:rPr lang="hr-HR" u="sng" dirty="0" err="1" smtClean="0">
                <a:solidFill>
                  <a:srgbClr val="FFFF00"/>
                </a:solidFill>
              </a:rPr>
              <a:t>gic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terminals</a:t>
            </a:r>
            <a:r>
              <a:rPr lang="hr-HR" dirty="0" smtClean="0"/>
              <a:t> </a:t>
            </a:r>
            <a:r>
              <a:rPr lang="hr-HR" dirty="0" err="1" smtClean="0"/>
              <a:t>correspond</a:t>
            </a:r>
            <a:r>
              <a:rPr lang="hr-HR" dirty="0" smtClean="0"/>
              <a:t> </a:t>
            </a:r>
            <a:r>
              <a:rPr lang="hr-HR" dirty="0" err="1" smtClean="0"/>
              <a:t>best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</a:t>
            </a:r>
            <a:r>
              <a:rPr lang="hr-HR" dirty="0" smtClean="0"/>
              <a:t> </a:t>
            </a:r>
            <a:r>
              <a:rPr lang="hr-HR" dirty="0" err="1" smtClean="0"/>
              <a:t>deposition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CCx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AA, </a:t>
            </a:r>
            <a:r>
              <a:rPr lang="hr-HR" dirty="0" err="1" smtClean="0"/>
              <a:t>while</a:t>
            </a:r>
            <a:r>
              <a:rPr lang="hr-HR" dirty="0" smtClean="0"/>
              <a:t> </a:t>
            </a:r>
            <a:r>
              <a:rPr lang="hr-HR" dirty="0" err="1" smtClean="0"/>
              <a:t>terminals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upper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raphe</a:t>
            </a:r>
            <a:r>
              <a:rPr lang="hr-HR" u="sng" dirty="0" smtClean="0">
                <a:solidFill>
                  <a:srgbClr val="FFFF00"/>
                </a:solidFill>
              </a:rPr>
              <a:t> </a:t>
            </a:r>
            <a:r>
              <a:rPr lang="hr-HR" u="sng" dirty="0" err="1" smtClean="0">
                <a:solidFill>
                  <a:srgbClr val="FFFF00"/>
                </a:solidFill>
              </a:rPr>
              <a:t>nuclei</a:t>
            </a:r>
            <a:r>
              <a:rPr lang="hr-HR" dirty="0" smtClean="0"/>
              <a:t> </a:t>
            </a:r>
            <a:r>
              <a:rPr lang="hr-HR" dirty="0" err="1" smtClean="0"/>
              <a:t>may</a:t>
            </a:r>
            <a:r>
              <a:rPr lang="hr-HR" dirty="0" smtClean="0"/>
              <a:t>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responsible</a:t>
            </a:r>
            <a:r>
              <a:rPr lang="hr-HR" dirty="0" smtClean="0"/>
              <a:t> for A</a:t>
            </a:r>
            <a:r>
              <a:rPr lang="el-GR" dirty="0" smtClean="0"/>
              <a:t>β</a:t>
            </a:r>
            <a:r>
              <a:rPr lang="hr-HR" dirty="0" smtClean="0"/>
              <a:t> </a:t>
            </a:r>
            <a:r>
              <a:rPr lang="hr-HR" dirty="0" err="1" smtClean="0"/>
              <a:t>plaques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striatum</a:t>
            </a:r>
            <a:r>
              <a:rPr lang="hr-HR" dirty="0" smtClean="0"/>
              <a:t>;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err="1" smtClean="0">
                <a:solidFill>
                  <a:srgbClr val="FFFF00"/>
                </a:solidFill>
              </a:rPr>
              <a:t>Both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systems</a:t>
            </a:r>
            <a:r>
              <a:rPr lang="hr-HR" dirty="0" smtClean="0">
                <a:solidFill>
                  <a:srgbClr val="FFFF00"/>
                </a:solidFill>
              </a:rPr>
              <a:t> are </a:t>
            </a:r>
            <a:r>
              <a:rPr lang="hr-HR" dirty="0" err="1" smtClean="0">
                <a:solidFill>
                  <a:srgbClr val="FFFF00"/>
                </a:solidFill>
              </a:rPr>
              <a:t>necessary</a:t>
            </a:r>
            <a:r>
              <a:rPr lang="hr-HR" dirty="0" smtClean="0">
                <a:solidFill>
                  <a:srgbClr val="FFFF00"/>
                </a:solidFill>
              </a:rPr>
              <a:t> for DMN f-on! </a:t>
            </a:r>
            <a:r>
              <a:rPr lang="hr-HR" dirty="0" err="1" smtClean="0">
                <a:solidFill>
                  <a:srgbClr val="FFFF00"/>
                </a:solidFill>
              </a:rPr>
              <a:t>Is</a:t>
            </a:r>
            <a:r>
              <a:rPr lang="hr-HR" dirty="0" smtClean="0">
                <a:solidFill>
                  <a:srgbClr val="FFFF00"/>
                </a:solidFill>
              </a:rPr>
              <a:t> A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just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consequence</a:t>
            </a:r>
            <a:r>
              <a:rPr lang="hr-HR" dirty="0" smtClean="0">
                <a:solidFill>
                  <a:srgbClr val="FFFF00"/>
                </a:solidFill>
              </a:rPr>
              <a:t>, </a:t>
            </a:r>
            <a:r>
              <a:rPr lang="hr-HR" dirty="0" err="1" smtClean="0">
                <a:solidFill>
                  <a:srgbClr val="FFFF00"/>
                </a:solidFill>
              </a:rPr>
              <a:t>not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the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cause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AD?</a:t>
            </a:r>
          </a:p>
          <a:p>
            <a:pPr marL="0" indent="0">
              <a:buNone/>
            </a:pPr>
            <a:r>
              <a:rPr lang="hr-HR" dirty="0"/>
              <a:t>	</a:t>
            </a: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72008"/>
            <a:ext cx="8964488" cy="908720"/>
          </a:xfrm>
        </p:spPr>
        <p:txBody>
          <a:bodyPr>
            <a:normAutofit/>
          </a:bodyPr>
          <a:lstStyle/>
          <a:p>
            <a:r>
              <a:rPr lang="hr-HR" sz="2800" dirty="0" err="1" smtClean="0">
                <a:solidFill>
                  <a:srgbClr val="FFFF00"/>
                </a:solidFill>
              </a:rPr>
              <a:t>From</a:t>
            </a:r>
            <a:r>
              <a:rPr lang="hr-HR" sz="2800" dirty="0" smtClean="0">
                <a:solidFill>
                  <a:srgbClr val="FFFF00"/>
                </a:solidFill>
              </a:rPr>
              <a:t> </a:t>
            </a:r>
            <a:r>
              <a:rPr lang="hr-HR" sz="2800" dirty="0" err="1" smtClean="0">
                <a:solidFill>
                  <a:srgbClr val="FFFF00"/>
                </a:solidFill>
              </a:rPr>
              <a:t>where</a:t>
            </a:r>
            <a:r>
              <a:rPr lang="hr-HR" sz="2800" dirty="0" smtClean="0">
                <a:solidFill>
                  <a:srgbClr val="FFFF00"/>
                </a:solidFill>
              </a:rPr>
              <a:t> A</a:t>
            </a:r>
            <a:r>
              <a:rPr lang="el-GR" sz="2800" dirty="0" smtClean="0">
                <a:solidFill>
                  <a:srgbClr val="FFFF00"/>
                </a:solidFill>
              </a:rPr>
              <a:t>β</a:t>
            </a:r>
            <a:r>
              <a:rPr lang="hr-HR" sz="2800" dirty="0" smtClean="0">
                <a:solidFill>
                  <a:srgbClr val="FFFF00"/>
                </a:solidFill>
              </a:rPr>
              <a:t> </a:t>
            </a:r>
            <a:r>
              <a:rPr lang="hr-HR" sz="2800" dirty="0" err="1" smtClean="0">
                <a:solidFill>
                  <a:srgbClr val="FFFF00"/>
                </a:solidFill>
              </a:rPr>
              <a:t>originates</a:t>
            </a:r>
            <a:r>
              <a:rPr lang="hr-HR" sz="2800" dirty="0" smtClean="0">
                <a:solidFill>
                  <a:srgbClr val="FFFF00"/>
                </a:solidFill>
              </a:rPr>
              <a:t> </a:t>
            </a:r>
            <a:r>
              <a:rPr lang="hr-HR" sz="2800" dirty="0" err="1" smtClean="0">
                <a:solidFill>
                  <a:srgbClr val="FFFF00"/>
                </a:solidFill>
              </a:rPr>
              <a:t>from</a:t>
            </a:r>
            <a:r>
              <a:rPr lang="hr-HR" sz="2800" dirty="0" smtClean="0">
                <a:solidFill>
                  <a:srgbClr val="FFFF00"/>
                </a:solidFill>
              </a:rPr>
              <a:t>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653919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 smtClean="0">
                <a:solidFill>
                  <a:srgbClr val="FFC000"/>
                </a:solidFill>
              </a:rPr>
              <a:t>Braak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and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Del</a:t>
            </a:r>
            <a:r>
              <a:rPr lang="hr-HR" sz="1400" dirty="0" smtClean="0">
                <a:solidFill>
                  <a:srgbClr val="FFC000"/>
                </a:solidFill>
              </a:rPr>
              <a:t> </a:t>
            </a:r>
            <a:r>
              <a:rPr lang="hr-HR" sz="1400" dirty="0" err="1" smtClean="0">
                <a:solidFill>
                  <a:srgbClr val="FFC000"/>
                </a:solidFill>
              </a:rPr>
              <a:t>Tredici</a:t>
            </a:r>
            <a:r>
              <a:rPr lang="hr-HR" sz="1400" dirty="0" smtClean="0">
                <a:solidFill>
                  <a:srgbClr val="FFC000"/>
                </a:solidFill>
              </a:rPr>
              <a:t>, Acta </a:t>
            </a:r>
            <a:r>
              <a:rPr lang="hr-HR" sz="1400" dirty="0" err="1" smtClean="0">
                <a:solidFill>
                  <a:srgbClr val="FFC000"/>
                </a:solidFill>
              </a:rPr>
              <a:t>Neuropathol</a:t>
            </a:r>
            <a:r>
              <a:rPr lang="hr-HR" sz="1400" dirty="0" smtClean="0">
                <a:solidFill>
                  <a:srgbClr val="FFC000"/>
                </a:solidFill>
              </a:rPr>
              <a:t>., 2013, 126, 303-306; </a:t>
            </a:r>
            <a:r>
              <a:rPr lang="hr-HR" sz="1400" dirty="0" err="1" smtClean="0">
                <a:solidFill>
                  <a:srgbClr val="FFC000"/>
                </a:solidFill>
              </a:rPr>
              <a:t>Braak</a:t>
            </a:r>
            <a:r>
              <a:rPr lang="hr-HR" sz="1400" dirty="0" smtClean="0">
                <a:solidFill>
                  <a:srgbClr val="FFC000"/>
                </a:solidFill>
              </a:rPr>
              <a:t> et al., Acta </a:t>
            </a:r>
            <a:r>
              <a:rPr lang="hr-HR" sz="1400" dirty="0" err="1" smtClean="0">
                <a:solidFill>
                  <a:srgbClr val="FFC000"/>
                </a:solidFill>
              </a:rPr>
              <a:t>Neuropathol</a:t>
            </a:r>
            <a:r>
              <a:rPr lang="hr-HR" sz="1400" dirty="0" smtClean="0">
                <a:solidFill>
                  <a:srgbClr val="FFC000"/>
                </a:solidFill>
              </a:rPr>
              <a:t>., 2013, </a:t>
            </a:r>
            <a:r>
              <a:rPr lang="hr-HR" sz="1400" dirty="0" err="1" smtClean="0">
                <a:solidFill>
                  <a:srgbClr val="FFC000"/>
                </a:solidFill>
              </a:rPr>
              <a:t>in</a:t>
            </a:r>
            <a:r>
              <a:rPr lang="hr-HR" sz="1400" dirty="0" smtClean="0">
                <a:solidFill>
                  <a:srgbClr val="FFC000"/>
                </a:solidFill>
              </a:rPr>
              <a:t> press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FFFF00"/>
                </a:solidFill>
              </a:rPr>
              <a:t>Thank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you</a:t>
            </a:r>
            <a:r>
              <a:rPr lang="hr-HR" dirty="0" smtClean="0">
                <a:solidFill>
                  <a:srgbClr val="FFFF00"/>
                </a:solidFill>
              </a:rPr>
              <a:t> for </a:t>
            </a:r>
            <a:r>
              <a:rPr lang="hr-HR" dirty="0" err="1" smtClean="0">
                <a:solidFill>
                  <a:srgbClr val="FFFF00"/>
                </a:solidFill>
              </a:rPr>
              <a:t>your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attention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789040"/>
            <a:ext cx="8229600" cy="2304256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For </a:t>
            </a:r>
            <a:r>
              <a:rPr lang="hr-HR" dirty="0" err="1" smtClean="0"/>
              <a:t>new</a:t>
            </a:r>
            <a:r>
              <a:rPr lang="hr-HR" dirty="0" smtClean="0"/>
              <a:t> </a:t>
            </a:r>
            <a:r>
              <a:rPr lang="hr-HR" dirty="0" err="1" smtClean="0"/>
              <a:t>developments</a:t>
            </a:r>
            <a:r>
              <a:rPr lang="hr-HR" dirty="0"/>
              <a:t> </a:t>
            </a:r>
            <a:r>
              <a:rPr lang="hr-HR" dirty="0" err="1" smtClean="0"/>
              <a:t>please</a:t>
            </a:r>
            <a:r>
              <a:rPr lang="hr-HR" dirty="0" smtClean="0"/>
              <a:t> </a:t>
            </a:r>
            <a:r>
              <a:rPr lang="hr-HR" dirty="0" err="1" smtClean="0"/>
              <a:t>visit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web </a:t>
            </a:r>
            <a:r>
              <a:rPr lang="hr-HR" dirty="0" err="1" smtClean="0"/>
              <a:t>page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  <a:r>
              <a:rPr lang="hr-HR" dirty="0" smtClean="0">
                <a:solidFill>
                  <a:srgbClr val="FFC000"/>
                </a:solidFill>
                <a:hlinkClick r:id="rId2"/>
              </a:rPr>
              <a:t>http://alzbiotrack.hiim.hr</a:t>
            </a:r>
            <a:r>
              <a:rPr lang="hr-HR" dirty="0" smtClean="0">
                <a:solidFill>
                  <a:srgbClr val="FFC00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47124"/>
            <a:ext cx="810947" cy="7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1395934" y="2132856"/>
            <a:ext cx="99762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Croatian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Science</a:t>
            </a:r>
            <a:r>
              <a:rPr lang="hr-HR" sz="11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hr-HR" sz="1100" dirty="0" err="1">
                <a:solidFill>
                  <a:schemeClr val="tx1">
                    <a:lumMod val="75000"/>
                  </a:schemeClr>
                </a:solidFill>
                <a:cs typeface="Arial" charset="0"/>
              </a:rPr>
              <a:t>Foundation</a:t>
            </a:r>
            <a:endParaRPr lang="hr-HR" sz="1100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133" y="213285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Detection and tracking of biological markers for early therapeutic intervention in sporadic Alzheimer's disease</a:t>
            </a:r>
            <a:endParaRPr lang="en-US" dirty="0"/>
          </a:p>
          <a:p>
            <a:r>
              <a:rPr lang="en-US" dirty="0"/>
              <a:t>Project of the Croatian Science Foundation grant no. </a:t>
            </a:r>
            <a:r>
              <a:rPr lang="en-US" dirty="0" smtClean="0"/>
              <a:t>09/16</a:t>
            </a:r>
            <a:r>
              <a:rPr lang="hr-HR" dirty="0" smtClean="0"/>
              <a:t>, </a:t>
            </a:r>
            <a:r>
              <a:rPr lang="hr-HR" dirty="0" err="1" smtClean="0"/>
              <a:t>lasting</a:t>
            </a:r>
            <a:r>
              <a:rPr lang="en-US" dirty="0" smtClean="0"/>
              <a:t> </a:t>
            </a:r>
            <a:r>
              <a:rPr lang="en-US" dirty="0"/>
              <a:t>from 1st Jan 2012 - 31st Dec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3357" y="3570074"/>
            <a:ext cx="936104" cy="9511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5341938"/>
            <a:ext cx="15144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3511550"/>
            <a:ext cx="11255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840413"/>
            <a:ext cx="13335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7236296" y="4971325"/>
            <a:ext cx="1893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900" dirty="0" err="1" smtClean="0"/>
              <a:t>Croatian</a:t>
            </a:r>
            <a:r>
              <a:rPr lang="hr-HR" sz="900" dirty="0" smtClean="0"/>
              <a:t> </a:t>
            </a:r>
            <a:r>
              <a:rPr lang="hr-HR" sz="900" dirty="0" err="1" smtClean="0"/>
              <a:t>Science</a:t>
            </a:r>
            <a:r>
              <a:rPr lang="hr-HR" sz="900" dirty="0" smtClean="0"/>
              <a:t> </a:t>
            </a:r>
            <a:r>
              <a:rPr lang="hr-HR" sz="900" dirty="0" err="1" smtClean="0"/>
              <a:t>Foundation</a:t>
            </a:r>
            <a:endParaRPr lang="hr-HR" sz="900" dirty="0"/>
          </a:p>
          <a:p>
            <a:r>
              <a:rPr lang="hr-HR" sz="900" dirty="0" smtClean="0"/>
              <a:t>Project no. </a:t>
            </a:r>
            <a:r>
              <a:rPr lang="hr-HR" sz="900" dirty="0"/>
              <a:t>09/16 (2012-2014)</a:t>
            </a:r>
          </a:p>
        </p:txBody>
      </p:sp>
      <p:pic>
        <p:nvPicPr>
          <p:cNvPr id="717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80607"/>
            <a:ext cx="944563" cy="944562"/>
          </a:xfrm>
          <a:prstGeom prst="rect">
            <a:avLst/>
          </a:prstGeom>
          <a:noFill/>
          <a:ln w="0">
            <a:solidFill>
              <a:srgbClr val="000000">
                <a:alpha val="91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4" descr="C:\Users\Goran Simic\Desktop\Mef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6163"/>
            <a:ext cx="914400" cy="933450"/>
          </a:xfrm>
          <a:prstGeom prst="rect">
            <a:avLst/>
          </a:prstGeom>
          <a:noFill/>
          <a:ln w="9525">
            <a:solidFill>
              <a:srgbClr val="000000">
                <a:alpha val="81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779168"/>
            <a:ext cx="942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25"/>
          <p:cNvSpPr txBox="1">
            <a:spLocks noChangeArrowheads="1"/>
          </p:cNvSpPr>
          <p:nvPr/>
        </p:nvSpPr>
        <p:spPr bwMode="auto">
          <a:xfrm>
            <a:off x="7250113" y="6588125"/>
            <a:ext cx="2046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1000">
                <a:solidFill>
                  <a:srgbClr val="0000CC"/>
                </a:solidFill>
              </a:rPr>
              <a:t> Croatian Science Foundation</a:t>
            </a:r>
          </a:p>
        </p:txBody>
      </p:sp>
      <p:sp>
        <p:nvSpPr>
          <p:cNvPr id="7178" name="Title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337550" cy="592138"/>
          </a:xfrm>
        </p:spPr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Collaborators</a:t>
            </a:r>
            <a:endParaRPr lang="hr-HR" dirty="0" smtClean="0">
              <a:solidFill>
                <a:srgbClr val="FFFF00"/>
              </a:solidFill>
            </a:endParaRPr>
          </a:p>
        </p:txBody>
      </p:sp>
      <p:sp>
        <p:nvSpPr>
          <p:cNvPr id="7179" name="Subtitle 2"/>
          <p:cNvSpPr>
            <a:spLocks noGrp="1"/>
          </p:cNvSpPr>
          <p:nvPr>
            <p:ph type="subTitle" idx="1"/>
          </p:nvPr>
        </p:nvSpPr>
        <p:spPr>
          <a:xfrm>
            <a:off x="1612900" y="5407025"/>
            <a:ext cx="5707063" cy="1366838"/>
          </a:xfrm>
        </p:spPr>
        <p:txBody>
          <a:bodyPr>
            <a:normAutofit lnSpcReduction="10000"/>
          </a:bodyPr>
          <a:lstStyle/>
          <a:p>
            <a:pPr>
              <a:spcAft>
                <a:spcPct val="0"/>
              </a:spcAft>
            </a:pPr>
            <a:r>
              <a:rPr lang="hr-HR" sz="1400" smtClean="0"/>
              <a:t>Matea Nikolac, Nela Pivac, Dorotea Mück Šeler, Gordana Nedić, Maja Mustapić, Mirjana Babić, Fran Borovečki, Dubravka Švob Štrac, Maja Jazvinšćak Jembrek, Sanja Hajnšek, Ratimir Petrović,</a:t>
            </a:r>
          </a:p>
          <a:p>
            <a:pPr>
              <a:spcAft>
                <a:spcPct val="0"/>
              </a:spcAft>
            </a:pPr>
            <a:r>
              <a:rPr lang="hr-HR" sz="1400" smtClean="0"/>
              <a:t>Svjetlana Kalanj Bognar, Željka Vukelić, Patrick R. Hof,</a:t>
            </a:r>
          </a:p>
          <a:p>
            <a:pPr>
              <a:spcAft>
                <a:spcPct val="0"/>
              </a:spcAft>
            </a:pPr>
            <a:r>
              <a:rPr lang="hr-HR" sz="1400" smtClean="0"/>
              <a:t>Milan Radoš, Ninoslav Mimica, Paola Presečki, Danira Bažadona, Nataša Jovanov Milošević, Gabrijela Stanić, Neven Henigsberg</a:t>
            </a:r>
          </a:p>
          <a:p>
            <a:endParaRPr lang="hr-HR" smtClean="0"/>
          </a:p>
        </p:txBody>
      </p:sp>
      <p:pic>
        <p:nvPicPr>
          <p:cNvPr id="7180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884238"/>
            <a:ext cx="5464175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1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>
                <a:solidFill>
                  <a:srgbClr val="FFFF00"/>
                </a:solidFill>
              </a:rPr>
              <a:t>Main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measure</a:t>
            </a:r>
            <a:r>
              <a:rPr lang="hr-HR" dirty="0" smtClean="0">
                <a:solidFill>
                  <a:srgbClr val="FFFF00"/>
                </a:solidFill>
              </a:rPr>
              <a:t> to </a:t>
            </a:r>
            <a:r>
              <a:rPr lang="hr-HR" dirty="0" err="1" smtClean="0">
                <a:solidFill>
                  <a:srgbClr val="FFFF00"/>
                </a:solidFill>
              </a:rPr>
              <a:t>evaluate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criterion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validity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of</a:t>
            </a:r>
            <a:r>
              <a:rPr lang="hr-HR" dirty="0" smtClean="0">
                <a:solidFill>
                  <a:srgbClr val="FFFF00"/>
                </a:solidFill>
              </a:rPr>
              <a:t> a </a:t>
            </a:r>
            <a:r>
              <a:rPr lang="hr-HR" dirty="0" err="1" smtClean="0">
                <a:solidFill>
                  <a:srgbClr val="FFFF00"/>
                </a:solidFill>
              </a:rPr>
              <a:t>biomarker</a:t>
            </a:r>
            <a:r>
              <a:rPr lang="hr-HR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32" y="2004864"/>
            <a:ext cx="8855968" cy="45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000" dirty="0" smtClean="0">
                <a:solidFill>
                  <a:srgbClr val="FF0000"/>
                </a:solidFill>
              </a:rPr>
              <a:t>1</a:t>
            </a:r>
            <a:r>
              <a:rPr lang="hr-HR" sz="4000" dirty="0" smtClean="0"/>
              <a:t> </a:t>
            </a:r>
            <a:r>
              <a:rPr lang="hr-HR" sz="3600" dirty="0" smtClean="0"/>
              <a:t>(</a:t>
            </a:r>
            <a:r>
              <a:rPr lang="hr-HR" sz="3600" dirty="0" err="1" smtClean="0"/>
              <a:t>Patological</a:t>
            </a:r>
            <a:r>
              <a:rPr lang="hr-HR" sz="3600" dirty="0" smtClean="0"/>
              <a:t>) </a:t>
            </a:r>
            <a:r>
              <a:rPr lang="hr-HR" sz="3600" dirty="0" err="1" smtClean="0"/>
              <a:t>specificity</a:t>
            </a:r>
            <a:r>
              <a:rPr lang="hr-HR" sz="3600" dirty="0" smtClean="0"/>
              <a:t> </a:t>
            </a:r>
            <a:r>
              <a:rPr lang="hr-HR" sz="1400" dirty="0" smtClean="0"/>
              <a:t>(</a:t>
            </a:r>
            <a:r>
              <a:rPr lang="hr-HR" sz="1400" dirty="0" err="1" smtClean="0"/>
              <a:t>correct</a:t>
            </a:r>
            <a:r>
              <a:rPr lang="hr-HR" sz="1400" dirty="0" smtClean="0"/>
              <a:t> </a:t>
            </a:r>
            <a:r>
              <a:rPr lang="hr-HR" sz="1400" dirty="0" err="1" smtClean="0"/>
              <a:t>identification</a:t>
            </a:r>
            <a:r>
              <a:rPr lang="hr-HR" sz="1400" dirty="0" smtClean="0"/>
              <a:t> </a:t>
            </a:r>
            <a:r>
              <a:rPr lang="hr-HR" sz="1400" dirty="0" err="1" smtClean="0"/>
              <a:t>of</a:t>
            </a:r>
            <a:r>
              <a:rPr lang="hr-HR" sz="1400" dirty="0" smtClean="0"/>
              <a:t> negative </a:t>
            </a:r>
            <a:r>
              <a:rPr lang="hr-HR" sz="1400" dirty="0" err="1" smtClean="0"/>
              <a:t>individuals</a:t>
            </a:r>
            <a:r>
              <a:rPr lang="hr-HR" sz="1400" dirty="0" smtClean="0"/>
              <a:t>)</a:t>
            </a:r>
          </a:p>
          <a:p>
            <a:pPr marL="0" indent="0">
              <a:buNone/>
            </a:pPr>
            <a:endParaRPr lang="hr-HR" sz="4000" dirty="0"/>
          </a:p>
          <a:p>
            <a:pPr marL="0" indent="0">
              <a:buNone/>
            </a:pPr>
            <a:r>
              <a:rPr lang="hr-HR" sz="4000" dirty="0" smtClean="0">
                <a:solidFill>
                  <a:srgbClr val="92D050"/>
                </a:solidFill>
              </a:rPr>
              <a:t>2</a:t>
            </a:r>
            <a:r>
              <a:rPr lang="hr-HR" sz="4000" dirty="0" smtClean="0"/>
              <a:t> </a:t>
            </a:r>
            <a:r>
              <a:rPr lang="hr-HR" sz="3600" dirty="0" smtClean="0"/>
              <a:t>(</a:t>
            </a:r>
            <a:r>
              <a:rPr lang="hr-HR" sz="3600" dirty="0" err="1" smtClean="0"/>
              <a:t>Early</a:t>
            </a:r>
            <a:r>
              <a:rPr lang="hr-HR" sz="3600" dirty="0" smtClean="0"/>
              <a:t>) </a:t>
            </a:r>
            <a:r>
              <a:rPr lang="hr-HR" sz="3600" dirty="0" err="1" smtClean="0"/>
              <a:t>diagnostic</a:t>
            </a:r>
            <a:r>
              <a:rPr lang="hr-HR" sz="3600" dirty="0" smtClean="0"/>
              <a:t> </a:t>
            </a:r>
            <a:r>
              <a:rPr lang="hr-HR" sz="3600" dirty="0" err="1" smtClean="0"/>
              <a:t>sensitivity</a:t>
            </a:r>
            <a:r>
              <a:rPr lang="hr-HR" sz="4000" dirty="0"/>
              <a:t> </a:t>
            </a:r>
            <a:r>
              <a:rPr lang="hr-HR" sz="1400" dirty="0"/>
              <a:t>(</a:t>
            </a:r>
            <a:r>
              <a:rPr lang="hr-HR" sz="1400" dirty="0" err="1"/>
              <a:t>correct</a:t>
            </a:r>
            <a:r>
              <a:rPr lang="hr-HR" sz="1400" dirty="0"/>
              <a:t> </a:t>
            </a:r>
            <a:r>
              <a:rPr lang="hr-HR" sz="1400" dirty="0" err="1"/>
              <a:t>identification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 smtClean="0"/>
              <a:t>positive</a:t>
            </a:r>
            <a:r>
              <a:rPr lang="hr-HR" sz="1400" dirty="0" smtClean="0"/>
              <a:t> </a:t>
            </a:r>
            <a:r>
              <a:rPr lang="hr-HR" sz="1400" dirty="0" err="1" smtClean="0"/>
              <a:t>cases</a:t>
            </a:r>
            <a:r>
              <a:rPr lang="hr-HR" sz="1400" dirty="0" smtClean="0"/>
              <a:t>)</a:t>
            </a:r>
          </a:p>
          <a:p>
            <a:pPr marL="514350" indent="-514350">
              <a:buAutoNum type="arabicPeriod"/>
            </a:pPr>
            <a:endParaRPr lang="hr-HR" sz="4000" dirty="0"/>
          </a:p>
          <a:p>
            <a:pPr marL="0" indent="0">
              <a:buNone/>
            </a:pPr>
            <a:r>
              <a:rPr lang="hr-HR" sz="4000" dirty="0" smtClean="0">
                <a:solidFill>
                  <a:srgbClr val="00B0F0"/>
                </a:solidFill>
              </a:rPr>
              <a:t>3</a:t>
            </a:r>
            <a:r>
              <a:rPr lang="hr-HR" sz="4000" dirty="0" smtClean="0"/>
              <a:t> </a:t>
            </a:r>
            <a:r>
              <a:rPr lang="hr-HR" sz="3600" dirty="0" err="1" smtClean="0"/>
              <a:t>Correlation</a:t>
            </a:r>
            <a:r>
              <a:rPr lang="hr-HR" sz="3600" dirty="0" smtClean="0"/>
              <a:t> </a:t>
            </a:r>
            <a:r>
              <a:rPr lang="hr-HR" sz="3600" dirty="0" err="1" smtClean="0"/>
              <a:t>with</a:t>
            </a:r>
            <a:r>
              <a:rPr lang="hr-HR" sz="3600" dirty="0" smtClean="0"/>
              <a:t> </a:t>
            </a:r>
            <a:r>
              <a:rPr lang="hr-HR" sz="3600" dirty="0" err="1" smtClean="0"/>
              <a:t>disease</a:t>
            </a:r>
            <a:r>
              <a:rPr lang="hr-HR" sz="3600" dirty="0" smtClean="0"/>
              <a:t> </a:t>
            </a:r>
            <a:r>
              <a:rPr lang="hr-HR" sz="3600" dirty="0" err="1" smtClean="0"/>
              <a:t>progression</a:t>
            </a:r>
            <a:endParaRPr lang="hr-HR" sz="3600" dirty="0" smtClean="0"/>
          </a:p>
          <a:p>
            <a:pPr marL="0" indent="0">
              <a:buNone/>
            </a:pP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783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6 </a:t>
            </a:r>
            <a:r>
              <a:rPr lang="hr-HR" dirty="0" err="1" smtClean="0">
                <a:solidFill>
                  <a:srgbClr val="FFFF00"/>
                </a:solidFill>
              </a:rPr>
              <a:t>main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biomarker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err="1" smtClean="0">
                <a:solidFill>
                  <a:srgbClr val="FFFF00"/>
                </a:solidFill>
              </a:rPr>
              <a:t>approaches</a:t>
            </a:r>
            <a:r>
              <a:rPr lang="hr-HR" dirty="0" smtClean="0">
                <a:solidFill>
                  <a:srgbClr val="FFFF00"/>
                </a:solidFill>
              </a:rPr>
              <a:t/>
            </a:r>
            <a:br>
              <a:rPr lang="hr-HR" dirty="0" smtClean="0">
                <a:solidFill>
                  <a:srgbClr val="FFFF00"/>
                </a:solidFill>
              </a:rPr>
            </a:br>
            <a:r>
              <a:rPr lang="hr-HR" sz="2700" dirty="0" smtClean="0">
                <a:solidFill>
                  <a:srgbClr val="FFFF00"/>
                </a:solidFill>
              </a:rPr>
              <a:t>to </a:t>
            </a:r>
            <a:r>
              <a:rPr lang="hr-HR" sz="2700" dirty="0" err="1" smtClean="0">
                <a:solidFill>
                  <a:srgbClr val="FFFF00"/>
                </a:solidFill>
              </a:rPr>
              <a:t>the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diagnosis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and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monitoring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potential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treatments</a:t>
            </a:r>
            <a:r>
              <a:rPr lang="hr-HR" sz="2700" dirty="0" smtClean="0">
                <a:solidFill>
                  <a:srgbClr val="FFFF00"/>
                </a:solidFill>
              </a:rPr>
              <a:t> </a:t>
            </a:r>
            <a:r>
              <a:rPr lang="hr-HR" sz="2700" dirty="0" err="1" smtClean="0">
                <a:solidFill>
                  <a:srgbClr val="FFFF00"/>
                </a:solidFill>
              </a:rPr>
              <a:t>of</a:t>
            </a:r>
            <a:r>
              <a:rPr lang="hr-HR" sz="2700" dirty="0" smtClean="0">
                <a:solidFill>
                  <a:srgbClr val="FFFF00"/>
                </a:solidFill>
              </a:rPr>
              <a:t> AD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behavioral </a:t>
            </a:r>
            <a:r>
              <a:rPr lang="en-US" dirty="0"/>
              <a:t>assessment, </a:t>
            </a:r>
            <a:r>
              <a:rPr lang="en-US" sz="1800" dirty="0"/>
              <a:t>including measurement of cognitive status using various neuropsychological scales (MMSE, ADAS-Cog, etc</a:t>
            </a:r>
            <a:r>
              <a:rPr lang="en-US" sz="1800" dirty="0" smtClean="0"/>
              <a:t>.)</a:t>
            </a:r>
            <a:endParaRPr lang="hr-HR" sz="1800" dirty="0" smtClean="0"/>
          </a:p>
          <a:p>
            <a:pPr marL="514350" indent="-514350">
              <a:buAutoNum type="arabicParenR"/>
            </a:pPr>
            <a:r>
              <a:rPr lang="en-US" dirty="0" smtClean="0"/>
              <a:t>changes </a:t>
            </a:r>
            <a:r>
              <a:rPr lang="en-US" dirty="0"/>
              <a:t>in brain structure </a:t>
            </a:r>
            <a:r>
              <a:rPr lang="en-US" sz="1800" dirty="0"/>
              <a:t>(mainly volume of the cerebral cortex, particularly </a:t>
            </a:r>
            <a:r>
              <a:rPr lang="en-US" sz="1800" dirty="0" err="1"/>
              <a:t>entorhinal</a:t>
            </a:r>
            <a:r>
              <a:rPr lang="en-US" sz="1800" dirty="0"/>
              <a:t> cortex and hippocampus</a:t>
            </a:r>
            <a:r>
              <a:rPr lang="en-US" sz="1800" dirty="0" smtClean="0"/>
              <a:t>)</a:t>
            </a:r>
            <a:endParaRPr lang="hr-HR" sz="1800" dirty="0" smtClean="0"/>
          </a:p>
          <a:p>
            <a:pPr marL="514350" indent="-514350">
              <a:buAutoNum type="arabicParenR"/>
            </a:pPr>
            <a:r>
              <a:rPr lang="en-US" dirty="0" smtClean="0"/>
              <a:t>alterations </a:t>
            </a:r>
            <a:r>
              <a:rPr lang="en-US" dirty="0"/>
              <a:t>in </a:t>
            </a:r>
            <a:r>
              <a:rPr lang="en-US" dirty="0" smtClean="0"/>
              <a:t>brain</a:t>
            </a:r>
            <a:r>
              <a:rPr lang="hr-HR" dirty="0" smtClean="0"/>
              <a:t>’s </a:t>
            </a:r>
            <a:r>
              <a:rPr lang="hr-HR" dirty="0" err="1" smtClean="0"/>
              <a:t>functional</a:t>
            </a:r>
            <a:r>
              <a:rPr lang="hr-HR" dirty="0" smtClean="0"/>
              <a:t> (</a:t>
            </a:r>
            <a:r>
              <a:rPr lang="hr-HR" dirty="0" err="1" smtClean="0"/>
              <a:t>fMRI</a:t>
            </a:r>
            <a:r>
              <a:rPr lang="hr-HR" dirty="0" smtClean="0"/>
              <a:t>)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structural</a:t>
            </a:r>
            <a:r>
              <a:rPr lang="hr-HR" dirty="0" smtClean="0"/>
              <a:t> (DTI) </a:t>
            </a:r>
            <a:r>
              <a:rPr lang="hr-HR" dirty="0" err="1" smtClean="0"/>
              <a:t>connectivity</a:t>
            </a:r>
            <a:r>
              <a:rPr lang="hr-HR" dirty="0" smtClean="0"/>
              <a:t>, 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en-US" dirty="0" smtClean="0"/>
              <a:t>metabolism </a:t>
            </a:r>
            <a:r>
              <a:rPr lang="en-US" sz="3000" dirty="0" smtClean="0"/>
              <a:t>(</a:t>
            </a:r>
            <a:r>
              <a:rPr lang="hr-HR" sz="3000" dirty="0" smtClean="0"/>
              <a:t>FDG-PET</a:t>
            </a:r>
            <a:r>
              <a:rPr lang="en-US" sz="3000" dirty="0" smtClean="0"/>
              <a:t>)</a:t>
            </a:r>
            <a:r>
              <a:rPr lang="en-US" sz="1600" dirty="0" smtClean="0"/>
              <a:t> </a:t>
            </a:r>
            <a:r>
              <a:rPr lang="en-US" sz="1600" dirty="0"/>
              <a:t>most notably within the default mode network</a:t>
            </a:r>
            <a:endParaRPr lang="hr-HR" sz="1600" dirty="0" smtClean="0"/>
          </a:p>
          <a:p>
            <a:pPr marL="514350" indent="-514350">
              <a:buFont typeface="Arial" pitchFamily="34" charset="0"/>
              <a:buAutoNum type="arabicParenR"/>
            </a:pPr>
            <a:r>
              <a:rPr lang="en-US" dirty="0" smtClean="0"/>
              <a:t>measurement </a:t>
            </a:r>
            <a:r>
              <a:rPr lang="en-US" dirty="0"/>
              <a:t>of β-amyloid load </a:t>
            </a:r>
            <a:r>
              <a:rPr lang="en-US" sz="1600" dirty="0"/>
              <a:t>within the brain </a:t>
            </a:r>
            <a:r>
              <a:rPr lang="hr-HR" sz="3000" dirty="0" smtClean="0"/>
              <a:t>(P</a:t>
            </a:r>
            <a:r>
              <a:rPr lang="en-US" sz="3000" dirty="0" smtClean="0"/>
              <a:t>IB-PET</a:t>
            </a:r>
            <a:r>
              <a:rPr lang="hr-HR" sz="3000" dirty="0" smtClean="0"/>
              <a:t>), </a:t>
            </a:r>
            <a:r>
              <a:rPr lang="hr-HR" sz="3000" dirty="0" err="1" smtClean="0"/>
              <a:t>and</a:t>
            </a:r>
            <a:r>
              <a:rPr lang="hr-HR" sz="3000" dirty="0" smtClean="0"/>
              <a:t> </a:t>
            </a:r>
            <a:r>
              <a:rPr lang="hr-HR" sz="3000" dirty="0" err="1" smtClean="0"/>
              <a:t>of</a:t>
            </a:r>
            <a:r>
              <a:rPr lang="hr-HR" sz="3000" dirty="0" smtClean="0"/>
              <a:t> </a:t>
            </a:r>
            <a:r>
              <a:rPr lang="hr-HR" sz="3000" dirty="0" err="1" smtClean="0"/>
              <a:t>neurofibrillary</a:t>
            </a:r>
            <a:r>
              <a:rPr lang="hr-HR" sz="3000" dirty="0" smtClean="0"/>
              <a:t> </a:t>
            </a:r>
            <a:r>
              <a:rPr lang="hr-HR" sz="3000" dirty="0" err="1" smtClean="0"/>
              <a:t>tangles</a:t>
            </a:r>
            <a:r>
              <a:rPr lang="hr-HR" sz="3000" dirty="0" smtClean="0"/>
              <a:t> (FDDNP-PET)</a:t>
            </a:r>
          </a:p>
          <a:p>
            <a:pPr marL="514350" indent="-514350">
              <a:buAutoNum type="arabicParenR"/>
            </a:pPr>
            <a:r>
              <a:rPr lang="en-US" dirty="0" smtClean="0"/>
              <a:t>CSF </a:t>
            </a:r>
            <a:r>
              <a:rPr lang="en-US" dirty="0"/>
              <a:t>biomarker profiles </a:t>
            </a:r>
            <a:r>
              <a:rPr lang="en-US" sz="1500" dirty="0"/>
              <a:t>(the three main CSF biomarkers of AD being β-amyloid, total tau, and phosphorylated forms of tau proteins</a:t>
            </a:r>
            <a:r>
              <a:rPr lang="en-US" sz="1500" dirty="0" smtClean="0"/>
              <a:t>)</a:t>
            </a:r>
            <a:endParaRPr lang="hr-HR" sz="1500" dirty="0" smtClean="0"/>
          </a:p>
          <a:p>
            <a:pPr marL="514350" indent="-514350">
              <a:buAutoNum type="arabicParenR"/>
            </a:pPr>
            <a:r>
              <a:rPr lang="hr-HR" dirty="0" smtClean="0">
                <a:solidFill>
                  <a:schemeClr val="tx1">
                    <a:lumMod val="6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post-mortem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confirmation </a:t>
            </a:r>
            <a:r>
              <a:rPr lang="en-US" sz="1500" dirty="0">
                <a:solidFill>
                  <a:schemeClr val="tx1">
                    <a:lumMod val="65000"/>
                  </a:schemeClr>
                </a:solidFill>
              </a:rPr>
              <a:t>of characteristic AD </a:t>
            </a:r>
            <a:r>
              <a:rPr lang="en-US" sz="1500" dirty="0" smtClean="0">
                <a:solidFill>
                  <a:schemeClr val="tx1">
                    <a:lumMod val="65000"/>
                  </a:schemeClr>
                </a:solidFill>
              </a:rPr>
              <a:t>histopathology</a:t>
            </a:r>
            <a:r>
              <a:rPr lang="hr-HR" sz="1500" dirty="0" smtClean="0">
                <a:solidFill>
                  <a:schemeClr val="tx1">
                    <a:lumMod val="65000"/>
                  </a:schemeClr>
                </a:solidFill>
              </a:rPr>
              <a:t>)</a:t>
            </a:r>
            <a:r>
              <a:rPr lang="en-US" sz="1500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3977426"/>
              </p:ext>
            </p:extLst>
          </p:nvPr>
        </p:nvGraphicFramePr>
        <p:xfrm>
          <a:off x="0" y="441538"/>
          <a:ext cx="11124728" cy="64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6512" y="72206"/>
            <a:ext cx="906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1. </a:t>
            </a:r>
            <a:r>
              <a:rPr lang="hr-HR" sz="3200" dirty="0" err="1" smtClean="0">
                <a:solidFill>
                  <a:srgbClr val="FFFF00"/>
                </a:solidFill>
              </a:rPr>
              <a:t>Behavioral</a:t>
            </a:r>
            <a:r>
              <a:rPr lang="hr-HR" sz="3200" dirty="0" smtClean="0">
                <a:solidFill>
                  <a:srgbClr val="FFFF00"/>
                </a:solidFill>
              </a:rPr>
              <a:t> </a:t>
            </a:r>
            <a:r>
              <a:rPr lang="hr-HR" sz="3200" dirty="0" err="1" smtClean="0">
                <a:solidFill>
                  <a:srgbClr val="FFFF00"/>
                </a:solidFill>
              </a:rPr>
              <a:t>assessment</a:t>
            </a:r>
            <a:r>
              <a:rPr lang="hr-HR" sz="3200" dirty="0" smtClean="0">
                <a:solidFill>
                  <a:srgbClr val="FFFF00"/>
                </a:solidFill>
              </a:rPr>
              <a:t>: AD – </a:t>
            </a:r>
            <a:r>
              <a:rPr lang="hr-HR" sz="3200" dirty="0" err="1" smtClean="0">
                <a:solidFill>
                  <a:srgbClr val="FFFF00"/>
                </a:solidFill>
              </a:rPr>
              <a:t>neuropsychol</a:t>
            </a:r>
            <a:r>
              <a:rPr lang="hr-HR" sz="3200" dirty="0" smtClean="0">
                <a:solidFill>
                  <a:srgbClr val="FFFF00"/>
                </a:solidFill>
              </a:rPr>
              <a:t>. profile</a:t>
            </a:r>
            <a:endParaRPr lang="hr-HR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862687" y="2157656"/>
            <a:ext cx="22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Percentage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patients</a:t>
            </a:r>
            <a:endParaRPr lang="hr-HR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604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Modified</a:t>
            </a:r>
            <a:r>
              <a:rPr lang="hr-HR" sz="1200" dirty="0" smtClean="0">
                <a:solidFill>
                  <a:srgbClr val="FFC000"/>
                </a:solidFill>
              </a:rPr>
              <a:t> </a:t>
            </a:r>
            <a:r>
              <a:rPr lang="hr-HR" sz="1200" dirty="0" err="1" smtClean="0">
                <a:solidFill>
                  <a:srgbClr val="FFC000"/>
                </a:solidFill>
              </a:rPr>
              <a:t>according</a:t>
            </a:r>
            <a:r>
              <a:rPr lang="hr-HR" sz="1200" dirty="0" smtClean="0">
                <a:solidFill>
                  <a:srgbClr val="FFC000"/>
                </a:solidFill>
              </a:rPr>
              <a:t> to: </a:t>
            </a:r>
            <a:r>
              <a:rPr lang="hr-HR" sz="1200" dirty="0" err="1" smtClean="0">
                <a:solidFill>
                  <a:srgbClr val="FFC000"/>
                </a:solidFill>
              </a:rPr>
              <a:t>Weintraub</a:t>
            </a:r>
            <a:r>
              <a:rPr lang="hr-HR" sz="1200" dirty="0" smtClean="0">
                <a:solidFill>
                  <a:srgbClr val="FFC000"/>
                </a:solidFill>
              </a:rPr>
              <a:t> S. et al., </a:t>
            </a:r>
            <a:r>
              <a:rPr lang="hr-HR" sz="1200" i="1" dirty="0" smtClean="0">
                <a:solidFill>
                  <a:srgbClr val="FFC000"/>
                </a:solidFill>
              </a:rPr>
              <a:t>Cold </a:t>
            </a:r>
            <a:r>
              <a:rPr lang="hr-HR" sz="1200" i="1" dirty="0" err="1" smtClean="0">
                <a:solidFill>
                  <a:srgbClr val="FFC000"/>
                </a:solidFill>
              </a:rPr>
              <a:t>Spring</a:t>
            </a:r>
            <a:r>
              <a:rPr lang="hr-HR" sz="1200" i="1" dirty="0" smtClean="0">
                <a:solidFill>
                  <a:srgbClr val="FFC000"/>
                </a:solidFill>
              </a:rPr>
              <a:t> </a:t>
            </a:r>
            <a:r>
              <a:rPr lang="hr-HR" sz="1200" i="1" dirty="0" err="1" smtClean="0">
                <a:solidFill>
                  <a:srgbClr val="FFC000"/>
                </a:solidFill>
              </a:rPr>
              <a:t>Harb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Perspect</a:t>
            </a:r>
            <a:r>
              <a:rPr lang="hr-HR" sz="1200" i="1" dirty="0" smtClean="0">
                <a:solidFill>
                  <a:srgbClr val="FFC000"/>
                </a:solidFill>
              </a:rPr>
              <a:t>. Med.</a:t>
            </a:r>
            <a:r>
              <a:rPr lang="hr-HR" sz="1200" dirty="0" smtClean="0">
                <a:solidFill>
                  <a:srgbClr val="FFC000"/>
                </a:solidFill>
              </a:rPr>
              <a:t> 2012;2:a006171</a:t>
            </a:r>
            <a:endParaRPr lang="hr-HR" sz="12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3884" y="717995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>
                <a:solidFill>
                  <a:srgbClr val="FF0000"/>
                </a:solidFill>
              </a:rPr>
              <a:t>1</a:t>
            </a:r>
            <a:r>
              <a:rPr lang="hr-HR" sz="1200" dirty="0" smtClean="0">
                <a:solidFill>
                  <a:srgbClr val="92D050"/>
                </a:solidFill>
              </a:rPr>
              <a:t>2</a:t>
            </a:r>
            <a:r>
              <a:rPr lang="hr-HR" sz="2400" dirty="0" smtClean="0">
                <a:solidFill>
                  <a:srgbClr val="00B0F0"/>
                </a:solidFill>
              </a:rPr>
              <a:t>3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36631486"/>
              </p:ext>
            </p:extLst>
          </p:nvPr>
        </p:nvGraphicFramePr>
        <p:xfrm>
          <a:off x="0" y="441538"/>
          <a:ext cx="11124728" cy="64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8874" y="0"/>
            <a:ext cx="710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 smtClean="0"/>
              <a:t>Frontotemporal</a:t>
            </a:r>
            <a:r>
              <a:rPr lang="hr-HR" sz="3200" dirty="0" smtClean="0"/>
              <a:t> </a:t>
            </a:r>
            <a:r>
              <a:rPr lang="hr-HR" sz="3200" dirty="0" err="1" smtClean="0"/>
              <a:t>dementia</a:t>
            </a:r>
            <a:r>
              <a:rPr lang="hr-HR" sz="3200" dirty="0" smtClean="0"/>
              <a:t> (</a:t>
            </a:r>
            <a:r>
              <a:rPr lang="hr-HR" sz="3200" u="sng" dirty="0" smtClean="0"/>
              <a:t>BV</a:t>
            </a:r>
            <a:r>
              <a:rPr lang="hr-HR" sz="3200" dirty="0" smtClean="0"/>
              <a:t>/PNFA/SD)</a:t>
            </a:r>
            <a:endParaRPr lang="hr-HR" sz="3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862693" y="2157656"/>
            <a:ext cx="22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Percentage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 smtClean="0"/>
              <a:t>patients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604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>
                <a:solidFill>
                  <a:srgbClr val="FFC000"/>
                </a:solidFill>
              </a:rPr>
              <a:t>Modified</a:t>
            </a:r>
            <a:r>
              <a:rPr lang="hr-HR" sz="1200" dirty="0" smtClean="0">
                <a:solidFill>
                  <a:srgbClr val="FFC000"/>
                </a:solidFill>
              </a:rPr>
              <a:t> </a:t>
            </a:r>
            <a:r>
              <a:rPr lang="hr-HR" sz="1200" dirty="0" err="1" smtClean="0">
                <a:solidFill>
                  <a:srgbClr val="FFC000"/>
                </a:solidFill>
              </a:rPr>
              <a:t>according</a:t>
            </a:r>
            <a:r>
              <a:rPr lang="hr-HR" sz="1200" dirty="0" smtClean="0">
                <a:solidFill>
                  <a:srgbClr val="FFC000"/>
                </a:solidFill>
              </a:rPr>
              <a:t> to: </a:t>
            </a:r>
            <a:r>
              <a:rPr lang="hr-HR" sz="1200" dirty="0" err="1" smtClean="0">
                <a:solidFill>
                  <a:srgbClr val="FFC000"/>
                </a:solidFill>
              </a:rPr>
              <a:t>Weintraub</a:t>
            </a:r>
            <a:r>
              <a:rPr lang="hr-HR" sz="1200" dirty="0" smtClean="0">
                <a:solidFill>
                  <a:srgbClr val="FFC000"/>
                </a:solidFill>
              </a:rPr>
              <a:t> S. et al., </a:t>
            </a:r>
            <a:r>
              <a:rPr lang="hr-HR" sz="1200" i="1" dirty="0" smtClean="0">
                <a:solidFill>
                  <a:srgbClr val="FFC000"/>
                </a:solidFill>
              </a:rPr>
              <a:t>Cold </a:t>
            </a:r>
            <a:r>
              <a:rPr lang="hr-HR" sz="1200" i="1" dirty="0" err="1" smtClean="0">
                <a:solidFill>
                  <a:srgbClr val="FFC000"/>
                </a:solidFill>
              </a:rPr>
              <a:t>Spring</a:t>
            </a:r>
            <a:r>
              <a:rPr lang="hr-HR" sz="1200" i="1" dirty="0" smtClean="0">
                <a:solidFill>
                  <a:srgbClr val="FFC000"/>
                </a:solidFill>
              </a:rPr>
              <a:t> </a:t>
            </a:r>
            <a:r>
              <a:rPr lang="hr-HR" sz="1200" i="1" dirty="0" err="1" smtClean="0">
                <a:solidFill>
                  <a:srgbClr val="FFC000"/>
                </a:solidFill>
              </a:rPr>
              <a:t>Harb</a:t>
            </a:r>
            <a:r>
              <a:rPr lang="hr-HR" sz="1200" i="1" dirty="0" smtClean="0">
                <a:solidFill>
                  <a:srgbClr val="FFC000"/>
                </a:solidFill>
              </a:rPr>
              <a:t>. </a:t>
            </a:r>
            <a:r>
              <a:rPr lang="hr-HR" sz="1200" i="1" dirty="0" err="1" smtClean="0">
                <a:solidFill>
                  <a:srgbClr val="FFC000"/>
                </a:solidFill>
              </a:rPr>
              <a:t>Perspect</a:t>
            </a:r>
            <a:r>
              <a:rPr lang="hr-HR" sz="1200" i="1" dirty="0" smtClean="0">
                <a:solidFill>
                  <a:srgbClr val="FFC000"/>
                </a:solidFill>
              </a:rPr>
              <a:t>. Med.</a:t>
            </a:r>
            <a:r>
              <a:rPr lang="hr-HR" sz="1200" dirty="0" smtClean="0">
                <a:solidFill>
                  <a:srgbClr val="FFC000"/>
                </a:solidFill>
              </a:rPr>
              <a:t> 2012;2:a006171</a:t>
            </a:r>
            <a:endParaRPr lang="hr-HR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d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themedata</Template>
  <TotalTime>3282</TotalTime>
  <Words>3990</Words>
  <Application>Microsoft Office PowerPoint</Application>
  <PresentationFormat>On-screen Show (4:3)</PresentationFormat>
  <Paragraphs>477</Paragraphs>
  <Slides>58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themedata</vt:lpstr>
      <vt:lpstr>The need for reliable biomarkers for monitoring potential treatments in Alzheimer's disease</vt:lpstr>
      <vt:lpstr>Biomarker is</vt:lpstr>
      <vt:lpstr>2 major types of biomarkers</vt:lpstr>
      <vt:lpstr>Major concerns:</vt:lpstr>
      <vt:lpstr>Additional issues</vt:lpstr>
      <vt:lpstr>Main measure to evaluate criterion validity of a biomarker:</vt:lpstr>
      <vt:lpstr>6 main biomarker approaches to the diagnosis and monitoring potential treatments of AD</vt:lpstr>
      <vt:lpstr>PowerPoint Presentation</vt:lpstr>
      <vt:lpstr>PowerPoint Presentation</vt:lpstr>
      <vt:lpstr>PowerPoint Presentation</vt:lpstr>
      <vt:lpstr>Why clinics (neuropsychological testing) lacks specificity and sensitivity?</vt:lpstr>
      <vt:lpstr>PowerPoint Presentation</vt:lpstr>
      <vt:lpstr>Hidden goal test – human analog of Morris water-maze task</vt:lpstr>
      <vt:lpstr>PowerPoint Presentation</vt:lpstr>
      <vt:lpstr>3a. Functional MRI (fMRI)</vt:lpstr>
      <vt:lpstr>Task-related fMRI</vt:lpstr>
      <vt:lpstr>Resting-state fMRI</vt:lpstr>
      <vt:lpstr>Resting-state fMRI (2)</vt:lpstr>
      <vt:lpstr>ICA principle</vt:lpstr>
      <vt:lpstr>ICA applied to resting-state data identifies 8 main cortical networks</vt:lpstr>
      <vt:lpstr>DMN activity at individual and group level</vt:lpstr>
      <vt:lpstr>fMRI - default mode network (DMN)</vt:lpstr>
      <vt:lpstr>DMN FC correlates with the level of consciousness</vt:lpstr>
      <vt:lpstr>DMN activity is weaker in children (in mPFC)</vt:lpstr>
      <vt:lpstr>3b. Diffusion tensor imaging (DTI)</vt:lpstr>
      <vt:lpstr>DTI (2)</vt:lpstr>
      <vt:lpstr>Genetic influence on white matter integrity (FA)</vt:lpstr>
      <vt:lpstr>DTI: a whole brain connectivity map (998 ROIs)</vt:lpstr>
      <vt:lpstr>Connectomic mapping</vt:lpstr>
      <vt:lpstr>Connectomic mapping (2)</vt:lpstr>
      <vt:lpstr>Connectogram interpretation</vt:lpstr>
      <vt:lpstr>Population averaging</vt:lpstr>
      <vt:lpstr>Connectomic profiling and modeling</vt:lpstr>
      <vt:lpstr>F-nal vs. structural connectivity</vt:lpstr>
      <vt:lpstr>Default mode network (DMN)</vt:lpstr>
      <vt:lpstr>Why is DMN particularly relevant for studying aging and dementia?</vt:lpstr>
      <vt:lpstr>Diminished DMN activity in normal aging</vt:lpstr>
      <vt:lpstr>DMN in normal aging</vt:lpstr>
      <vt:lpstr>PowerPoint Presentation</vt:lpstr>
      <vt:lpstr>PowerPoint Presentation</vt:lpstr>
      <vt:lpstr>Resting state DMN distinguish AD risk groups</vt:lpstr>
      <vt:lpstr>4. β-amyloid deposition</vt:lpstr>
      <vt:lpstr>PowerPoint Presentation</vt:lpstr>
      <vt:lpstr>DMN FC and global PIB uptake overlap</vt:lpstr>
      <vt:lpstr>Correlation of β-amyloid deposition (PIB PET) and DMN f-nal connectivity</vt:lpstr>
      <vt:lpstr>Latest findings</vt:lpstr>
      <vt:lpstr>5. CSF biomarker profiles N=126: 54 AD, 30 MCI, 9 VaD, 4 LBD, 11 FTD, 18HC</vt:lpstr>
      <vt:lpstr>Some of our preliminary data according to clinical dg</vt:lpstr>
      <vt:lpstr>ROC analysis</vt:lpstr>
      <vt:lpstr>p-tau231</vt:lpstr>
      <vt:lpstr>PowerPoint Presentation</vt:lpstr>
      <vt:lpstr>Conclusions on 6 main approaches for diagnosing and monitoring potential treatments of AD</vt:lpstr>
      <vt:lpstr>Is it possible to increase specificity and sensitivity of AD biomarkers?</vt:lpstr>
      <vt:lpstr>3 major pitfalls of current CSF biomarkers for AD</vt:lpstr>
      <vt:lpstr>PowerPoint Presentation</vt:lpstr>
      <vt:lpstr>From where Aβ originates from?</vt:lpstr>
      <vt:lpstr>Thank you for your attention</vt:lpstr>
      <vt:lpstr>Collaborators</vt:lpstr>
    </vt:vector>
  </TitlesOfParts>
  <Company>HIIM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neuroanatomy of dementia syndrome</dc:title>
  <dc:creator>Goran Simic</dc:creator>
  <cp:lastModifiedBy>Goran Simic</cp:lastModifiedBy>
  <cp:revision>167</cp:revision>
  <dcterms:created xsi:type="dcterms:W3CDTF">2013-08-21T12:49:56Z</dcterms:created>
  <dcterms:modified xsi:type="dcterms:W3CDTF">2013-10-22T22:29:12Z</dcterms:modified>
</cp:coreProperties>
</file>