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421" r:id="rId2"/>
    <p:sldId id="490" r:id="rId3"/>
    <p:sldId id="462" r:id="rId4"/>
    <p:sldId id="435" r:id="rId5"/>
    <p:sldId id="439" r:id="rId6"/>
    <p:sldId id="440" r:id="rId7"/>
    <p:sldId id="436" r:id="rId8"/>
    <p:sldId id="474" r:id="rId9"/>
    <p:sldId id="475" r:id="rId10"/>
    <p:sldId id="450" r:id="rId11"/>
    <p:sldId id="463" r:id="rId12"/>
    <p:sldId id="441" r:id="rId13"/>
    <p:sldId id="451" r:id="rId14"/>
    <p:sldId id="526" r:id="rId15"/>
    <p:sldId id="525" r:id="rId16"/>
    <p:sldId id="464" r:id="rId17"/>
    <p:sldId id="465" r:id="rId18"/>
    <p:sldId id="466" r:id="rId19"/>
    <p:sldId id="467" r:id="rId20"/>
    <p:sldId id="468" r:id="rId21"/>
    <p:sldId id="469" r:id="rId22"/>
    <p:sldId id="470" r:id="rId23"/>
    <p:sldId id="471" r:id="rId24"/>
    <p:sldId id="423" r:id="rId25"/>
    <p:sldId id="425" r:id="rId26"/>
    <p:sldId id="438" r:id="rId27"/>
    <p:sldId id="442" r:id="rId28"/>
    <p:sldId id="443" r:id="rId29"/>
    <p:sldId id="444" r:id="rId30"/>
    <p:sldId id="445" r:id="rId31"/>
    <p:sldId id="527" r:id="rId32"/>
    <p:sldId id="528" r:id="rId33"/>
    <p:sldId id="529" r:id="rId34"/>
    <p:sldId id="532" r:id="rId35"/>
    <p:sldId id="534" r:id="rId36"/>
    <p:sldId id="530" r:id="rId37"/>
    <p:sldId id="375" r:id="rId38"/>
    <p:sldId id="409" r:id="rId39"/>
    <p:sldId id="410" r:id="rId40"/>
    <p:sldId id="411" r:id="rId41"/>
    <p:sldId id="412" r:id="rId42"/>
    <p:sldId id="431" r:id="rId43"/>
    <p:sldId id="542" r:id="rId44"/>
    <p:sldId id="543" r:id="rId45"/>
    <p:sldId id="544" r:id="rId46"/>
    <p:sldId id="545" r:id="rId47"/>
    <p:sldId id="404" r:id="rId48"/>
    <p:sldId id="546" r:id="rId49"/>
    <p:sldId id="537" r:id="rId50"/>
    <p:sldId id="540" r:id="rId51"/>
    <p:sldId id="510" r:id="rId52"/>
    <p:sldId id="536" r:id="rId53"/>
    <p:sldId id="513" r:id="rId54"/>
    <p:sldId id="514" r:id="rId55"/>
    <p:sldId id="515" r:id="rId56"/>
    <p:sldId id="453" r:id="rId57"/>
    <p:sldId id="541" r:id="rId5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CCCC"/>
    <a:srgbClr val="FFFFCC"/>
    <a:srgbClr val="FFCC99"/>
    <a:srgbClr val="FF00FF"/>
    <a:srgbClr val="33CC33"/>
    <a:srgbClr val="008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143" autoAdjust="0"/>
    <p:restoredTop sz="95031" autoAdjust="0"/>
  </p:normalViewPr>
  <p:slideViewPr>
    <p:cSldViewPr>
      <p:cViewPr>
        <p:scale>
          <a:sx n="100" d="100"/>
          <a:sy n="100" d="100"/>
        </p:scale>
        <p:origin x="-2094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18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72C41C-0C7D-4BDE-86BE-FA67400880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 smtClean="0"/>
              <a:t>Kliknite da biste uredili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2DF0134-90E6-4B5E-B8A9-535573E2A25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B1F2E-1E06-48A3-BDF9-F9CC063670FB}" type="slidenum">
              <a:rPr lang="hr-HR" smtClean="0"/>
              <a:pPr/>
              <a:t>2</a:t>
            </a:fld>
            <a:endParaRPr lang="hr-H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Neuropathology of Parkinson’s Disease with Dementia (CN)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8E29048-F496-4626-AF6D-A249207DE652}" type="datetime8">
              <a:rPr lang="en-US" smtClean="0"/>
              <a:pPr/>
              <a:t>8/20/2012 4:14 PM</a:t>
            </a:fld>
            <a:endParaRPr lang="en-US" smtClean="0"/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F20F7C-3BD8-47F8-A2FE-B98AD23FC49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Neuropathology of Parkinson’s Disease with Dementia (CN)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97B9992-64B5-4BD1-A4D8-188AA6A9AA31}" type="datetime8">
              <a:rPr lang="en-US" smtClean="0"/>
              <a:pPr/>
              <a:t>8/20/2012 4:14 PM</a:t>
            </a:fld>
            <a:endParaRPr lang="en-US" smtClean="0"/>
          </a:p>
        </p:txBody>
      </p:sp>
      <p:sp>
        <p:nvSpPr>
          <p:cNvPr id="563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5F917-8D57-43FE-B970-9434655A71B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r-H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35E11-7266-48B2-A59A-6AD5DB2567CE}" type="slidenum">
              <a:rPr lang="hr-HR" smtClean="0"/>
              <a:pPr/>
              <a:t>34</a:t>
            </a:fld>
            <a:endParaRPr lang="hr-HR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Neuropathology of Parkinson’s Disease with Dementia (CN)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EE9E1A1-4D40-47EA-B7E6-2354F9DD0392}" type="datetime8">
              <a:rPr lang="en-US"/>
              <a:pPr/>
              <a:t>8/20/2012 4:14 PM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29B97-3746-4325-8F80-3B472C7F14C5}" type="slidenum">
              <a:rPr lang="en-US"/>
              <a:pPr/>
              <a:t>51</a:t>
            </a:fld>
            <a:endParaRPr 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Neuropathology of Parkinson’s Disease with Dementia (CN)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CA8D2A5-A63E-4CD1-A0A2-1A6ED1AC6F92}" type="datetime8">
              <a:rPr lang="en-US"/>
              <a:pPr/>
              <a:t>8/20/2012 4:14 PM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72BC6-655C-4AAF-895E-8B1EEC75CC30}" type="slidenum">
              <a:rPr lang="en-US"/>
              <a:pPr/>
              <a:t>53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Neuropathology of Parkinson’s Disease with Dementia (CN)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BBA29D9-3533-4CAD-B132-8D1A9C3B62B6}" type="datetime8">
              <a:rPr lang="en-US"/>
              <a:pPr/>
              <a:t>8/20/2012 4:14 PM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18643-D9AC-4AF7-922F-EA444B75464C}" type="slidenum">
              <a:rPr lang="en-US"/>
              <a:pPr/>
              <a:t>54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Neuropathology of Parkinson’s Disease with Dementia (CN)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95E3F52-5415-467F-932E-541158738504}" type="datetime8">
              <a:rPr lang="en-US"/>
              <a:pPr/>
              <a:t>8/20/2012 4:14 PM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DFF67B-A4A7-4363-A803-BD78EA218E78}" type="slidenum">
              <a:rPr lang="en-US"/>
              <a:pPr/>
              <a:t>55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CAF266F-809E-4CCA-939D-D13BAC3DF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B4FA2-5952-43F1-976C-F29A20C20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28600"/>
            <a:ext cx="60198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4FC47-893E-4680-85D0-C06F45323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0"/>
            <a:ext cx="8229600" cy="582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4D49C-8F59-474F-B4EA-26E66A420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EAA65-C1A1-423C-85C2-38B4D2168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213C0-480E-4C55-BDCB-EDBA5BC8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CF2BE-D10A-49C8-8452-8A592F1B5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48F24-D652-4DC6-823C-32F5EEBDF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78FC1-FC3F-4047-8271-7451093EB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CA9EC-BB48-46AF-A87F-FD4299924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4022B-84E1-4645-A10D-FCC4586EA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B7394-B0D4-4EB1-864A-18D49123C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A032CBC6-2E6A-4F53-9097-17D61351A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paint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50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a.nih.gov/Alzheimers/Resources/ProgressReportImages.htm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2852"/>
            <a:ext cx="9144000" cy="1371600"/>
          </a:xfrm>
        </p:spPr>
        <p:txBody>
          <a:bodyPr/>
          <a:lstStyle/>
          <a:p>
            <a:pPr algn="ctr"/>
            <a:r>
              <a:rPr lang="hr-HR" sz="2800" b="1" dirty="0" smtClean="0">
                <a:latin typeface="Tahoma" pitchFamily="34" charset="0"/>
              </a:rPr>
              <a:t>Neuropathology of Alzheimer’s disease</a:t>
            </a:r>
            <a:endParaRPr lang="en-GB" sz="2800" b="1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590800"/>
            <a:ext cx="6400800" cy="411480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hr-HR" dirty="0" smtClean="0">
                <a:latin typeface="Tahoma" pitchFamily="34" charset="0"/>
              </a:rPr>
              <a:t>Prof. Goran Šimić MD, PhD</a:t>
            </a:r>
          </a:p>
          <a:p>
            <a:pPr algn="ctr">
              <a:lnSpc>
                <a:spcPct val="80000"/>
              </a:lnSpc>
            </a:pPr>
            <a:endParaRPr lang="hr-HR" sz="2400" dirty="0" smtClean="0">
              <a:latin typeface="Tahoma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</a:rPr>
              <a:t>Dept. Neuroscience</a:t>
            </a: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</a:rPr>
              <a:t>Croatian Institute for Brain Research</a:t>
            </a: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</a:rPr>
              <a:t>Medical School Zagreb</a:t>
            </a: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</a:rPr>
              <a:t>University of Zagreb</a:t>
            </a:r>
          </a:p>
          <a:p>
            <a:pPr algn="ctr">
              <a:lnSpc>
                <a:spcPct val="80000"/>
              </a:lnSpc>
            </a:pPr>
            <a:endParaRPr lang="hr-HR" sz="2000" dirty="0" smtClean="0">
              <a:latin typeface="Tahoma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</a:rPr>
              <a:t>COST CM1103</a:t>
            </a:r>
          </a:p>
          <a:p>
            <a:pPr algn="ctr">
              <a:lnSpc>
                <a:spcPct val="80000"/>
              </a:lnSpc>
            </a:pPr>
            <a:r>
              <a:rPr lang="hr-HR" sz="1600" dirty="0" smtClean="0">
                <a:latin typeface="+mn-lt"/>
              </a:rPr>
              <a:t>Structure-based drug design for diagnosis and treatment of neurological diseases: dissecting and modulating complex function in the monoaminergic systems of the brain</a:t>
            </a:r>
            <a:endParaRPr lang="en-GB" sz="1600" dirty="0" smtClean="0">
              <a:latin typeface="+mn-lt"/>
            </a:endParaRPr>
          </a:p>
          <a:p>
            <a:pPr algn="ctr">
              <a:lnSpc>
                <a:spcPct val="80000"/>
              </a:lnSpc>
            </a:pPr>
            <a:r>
              <a:rPr lang="en-GB" sz="2400" dirty="0" smtClean="0">
                <a:latin typeface="Tahoma" pitchFamily="34" charset="0"/>
                <a:cs typeface="Times New Roman" pitchFamily="18" charset="0"/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hr-HR" sz="2000" dirty="0" smtClean="0">
                <a:latin typeface="Tahoma" pitchFamily="34" charset="0"/>
                <a:cs typeface="Times New Roman" pitchFamily="18" charset="0"/>
              </a:rPr>
              <a:t>Bruxelles</a:t>
            </a:r>
            <a:r>
              <a:rPr lang="en-GB" sz="2000" dirty="0" smtClean="0">
                <a:latin typeface="Tahoma" pitchFamily="34" charset="0"/>
                <a:cs typeface="Times New Roman" pitchFamily="18" charset="0"/>
              </a:rPr>
              <a:t>, </a:t>
            </a:r>
            <a:r>
              <a:rPr lang="hr-HR" sz="2000" dirty="0" smtClean="0">
                <a:latin typeface="Tahoma" pitchFamily="34" charset="0"/>
                <a:cs typeface="Times New Roman" pitchFamily="18" charset="0"/>
              </a:rPr>
              <a:t>2 Feb</a:t>
            </a:r>
            <a:r>
              <a:rPr lang="hr-HR" sz="2000" dirty="0" smtClean="0">
                <a:latin typeface="Tahoma" pitchFamily="34" charset="0"/>
              </a:rPr>
              <a:t> </a:t>
            </a:r>
            <a:r>
              <a:rPr lang="en-GB" sz="2000" dirty="0" smtClean="0">
                <a:latin typeface="Tahoma" pitchFamily="34" charset="0"/>
                <a:cs typeface="Times New Roman" pitchFamily="18" charset="0"/>
              </a:rPr>
              <a:t>2</a:t>
            </a:r>
            <a:r>
              <a:rPr lang="hr-HR" sz="2000" dirty="0" smtClean="0">
                <a:latin typeface="Tahoma" pitchFamily="34" charset="0"/>
                <a:cs typeface="Times New Roman" pitchFamily="18" charset="0"/>
              </a:rPr>
              <a:t>012</a:t>
            </a:r>
            <a:endParaRPr lang="hr-HR" sz="20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1944" y="4557713"/>
            <a:ext cx="1390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grb fakult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572000"/>
            <a:ext cx="128587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64108" y="3356992"/>
            <a:ext cx="14798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Croatian</a:t>
            </a:r>
            <a:endParaRPr lang="hr-HR" sz="1600" dirty="0" smtClean="0"/>
          </a:p>
          <a:p>
            <a:r>
              <a:rPr lang="hr-HR" sz="1600" dirty="0" err="1" smtClean="0"/>
              <a:t>Science</a:t>
            </a:r>
            <a:endParaRPr lang="hr-HR" sz="1600" dirty="0" smtClean="0"/>
          </a:p>
          <a:p>
            <a:r>
              <a:rPr lang="hr-HR" sz="1600" dirty="0" err="1" smtClean="0"/>
              <a:t>Foundation</a:t>
            </a:r>
            <a:endParaRPr lang="hr-HR" sz="1600" dirty="0" smtClean="0"/>
          </a:p>
          <a:p>
            <a:r>
              <a:rPr lang="hr-HR" sz="1600" dirty="0" smtClean="0"/>
              <a:t>Grant no. 09/16</a:t>
            </a:r>
            <a:endParaRPr lang="hr-H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8" y="1698625"/>
            <a:ext cx="2540000" cy="42449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1" name="Rectangle 7"/>
          <p:cNvSpPr>
            <a:spLocks noGrp="1" noChangeArrowheads="1"/>
          </p:cNvSpPr>
          <p:nvPr>
            <p:ph type="title"/>
          </p:nvPr>
        </p:nvSpPr>
        <p:spPr>
          <a:xfrm>
            <a:off x="2071688" y="214313"/>
            <a:ext cx="5083175" cy="1254125"/>
          </a:xfrm>
        </p:spPr>
        <p:txBody>
          <a:bodyPr/>
          <a:lstStyle/>
          <a:p>
            <a:r>
              <a:rPr lang="en-US" sz="2800" smtClean="0"/>
              <a:t>AD</a:t>
            </a:r>
            <a:r>
              <a:rPr lang="hr-HR" sz="2800" smtClean="0"/>
              <a:t> </a:t>
            </a:r>
            <a:r>
              <a:rPr lang="hr-HR" sz="2800" smtClean="0">
                <a:cs typeface="Arial" charset="0"/>
              </a:rPr>
              <a:t>– basic p</a:t>
            </a:r>
            <a:r>
              <a:rPr lang="en-US" sz="2800" smtClean="0"/>
              <a:t>athology</a:t>
            </a:r>
            <a:r>
              <a:rPr lang="hr-HR" sz="2800" smtClean="0"/>
              <a:t/>
            </a:r>
            <a:br>
              <a:rPr lang="hr-HR" sz="2800" smtClean="0"/>
            </a:br>
            <a:endParaRPr lang="en-US" sz="2800" smtClean="0"/>
          </a:p>
        </p:txBody>
      </p:sp>
      <p:pic>
        <p:nvPicPr>
          <p:cNvPr id="12292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78213" y="1698625"/>
            <a:ext cx="2928937" cy="1976438"/>
          </a:xfrm>
          <a:noFill/>
          <a:ln w="19050">
            <a:solidFill>
              <a:srgbClr val="000000"/>
            </a:solidFill>
          </a:ln>
        </p:spPr>
      </p:pic>
      <p:pic>
        <p:nvPicPr>
          <p:cNvPr id="12293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87738" y="3971925"/>
            <a:ext cx="2909887" cy="1971675"/>
          </a:xfrm>
          <a:noFill/>
          <a:ln w="19050">
            <a:solidFill>
              <a:schemeClr val="tx1"/>
            </a:solidFill>
          </a:ln>
        </p:spPr>
      </p:pic>
      <p:sp>
        <p:nvSpPr>
          <p:cNvPr id="199694" name="Line 14"/>
          <p:cNvSpPr>
            <a:spLocks noChangeShapeType="1"/>
          </p:cNvSpPr>
          <p:nvPr/>
        </p:nvSpPr>
        <p:spPr bwMode="auto">
          <a:xfrm flipH="1" flipV="1">
            <a:off x="1681163" y="4449763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5" name="Line 15"/>
          <p:cNvSpPr>
            <a:spLocks noChangeShapeType="1"/>
          </p:cNvSpPr>
          <p:nvPr/>
        </p:nvSpPr>
        <p:spPr bwMode="auto">
          <a:xfrm flipH="1" flipV="1">
            <a:off x="779463" y="2636838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6" name="Line 16"/>
          <p:cNvSpPr>
            <a:spLocks noChangeShapeType="1"/>
          </p:cNvSpPr>
          <p:nvPr/>
        </p:nvSpPr>
        <p:spPr bwMode="auto">
          <a:xfrm flipH="1" flipV="1">
            <a:off x="4119563" y="1909763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 flipV="1">
            <a:off x="1203325" y="4441825"/>
            <a:ext cx="338138" cy="3317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 flipV="1">
            <a:off x="1914525" y="3533775"/>
            <a:ext cx="338138" cy="3317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700" name="Line 20"/>
          <p:cNvSpPr>
            <a:spLocks noChangeShapeType="1"/>
          </p:cNvSpPr>
          <p:nvPr/>
        </p:nvSpPr>
        <p:spPr bwMode="auto">
          <a:xfrm flipH="1" flipV="1">
            <a:off x="4611688" y="4795838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611188" y="6007100"/>
            <a:ext cx="2443162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2000" dirty="0">
                <a:latin typeface="+mn-lt"/>
              </a:rPr>
              <a:t>P</a:t>
            </a:r>
            <a:r>
              <a:rPr lang="en-US" sz="2000" dirty="0" err="1">
                <a:latin typeface="+mn-lt"/>
              </a:rPr>
              <a:t>laques</a:t>
            </a:r>
            <a:r>
              <a:rPr lang="en-US" sz="2000" dirty="0">
                <a:latin typeface="+mn-lt"/>
              </a:rPr>
              <a:t> and tangles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8" y="1698625"/>
            <a:ext cx="2540000" cy="42449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6" name="Rectangle 7"/>
          <p:cNvSpPr>
            <a:spLocks noGrp="1" noChangeArrowheads="1"/>
          </p:cNvSpPr>
          <p:nvPr>
            <p:ph type="title"/>
          </p:nvPr>
        </p:nvSpPr>
        <p:spPr>
          <a:xfrm>
            <a:off x="2071688" y="214313"/>
            <a:ext cx="5083175" cy="1254125"/>
          </a:xfrm>
        </p:spPr>
        <p:txBody>
          <a:bodyPr/>
          <a:lstStyle/>
          <a:p>
            <a:r>
              <a:rPr lang="en-US" sz="2800" smtClean="0"/>
              <a:t>AD</a:t>
            </a:r>
            <a:r>
              <a:rPr lang="hr-HR" sz="2800" smtClean="0"/>
              <a:t> </a:t>
            </a:r>
            <a:r>
              <a:rPr lang="hr-HR" sz="2800" smtClean="0">
                <a:cs typeface="Arial" charset="0"/>
              </a:rPr>
              <a:t>– basic p</a:t>
            </a:r>
            <a:r>
              <a:rPr lang="en-US" sz="2800" smtClean="0"/>
              <a:t>athology</a:t>
            </a:r>
            <a:r>
              <a:rPr lang="hr-HR" sz="2800" smtClean="0"/>
              <a:t/>
            </a:r>
            <a:br>
              <a:rPr lang="hr-HR" sz="2800" smtClean="0"/>
            </a:br>
            <a:endParaRPr lang="en-US" sz="2800" smtClean="0"/>
          </a:p>
        </p:txBody>
      </p:sp>
      <p:pic>
        <p:nvPicPr>
          <p:cNvPr id="133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78213" y="1698625"/>
            <a:ext cx="2928937" cy="1976438"/>
          </a:xfrm>
          <a:noFill/>
          <a:ln w="19050">
            <a:solidFill>
              <a:srgbClr val="000000"/>
            </a:solidFill>
          </a:ln>
        </p:spPr>
      </p:pic>
      <p:pic>
        <p:nvPicPr>
          <p:cNvPr id="1331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87738" y="3971925"/>
            <a:ext cx="2909887" cy="1971675"/>
          </a:xfrm>
          <a:noFill/>
          <a:ln w="19050">
            <a:solidFill>
              <a:schemeClr val="tx1"/>
            </a:solidFill>
          </a:ln>
        </p:spPr>
      </p:pic>
      <p:sp>
        <p:nvSpPr>
          <p:cNvPr id="199692" name="Text Box 12"/>
          <p:cNvSpPr txBox="1">
            <a:spLocks noChangeArrowheads="1"/>
          </p:cNvSpPr>
          <p:nvPr/>
        </p:nvSpPr>
        <p:spPr bwMode="auto">
          <a:xfrm>
            <a:off x="6534150" y="2565400"/>
            <a:ext cx="2609850" cy="400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>
                <a:latin typeface="+mn-lt"/>
              </a:rPr>
              <a:t>N</a:t>
            </a:r>
            <a:r>
              <a:rPr lang="en-US" sz="2000" dirty="0" err="1">
                <a:latin typeface="+mn-lt"/>
              </a:rPr>
              <a:t>euritic</a:t>
            </a:r>
            <a:r>
              <a:rPr lang="en-US" sz="2000" dirty="0">
                <a:latin typeface="+mn-lt"/>
              </a:rPr>
              <a:t> plaque</a:t>
            </a:r>
            <a:r>
              <a:rPr lang="hr-HR" sz="2000" dirty="0">
                <a:latin typeface="+mn-lt"/>
              </a:rPr>
              <a:t> (NP)</a:t>
            </a:r>
            <a:endParaRPr lang="en-US" sz="2000" dirty="0">
              <a:latin typeface="+mn-lt"/>
            </a:endParaRPr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6577013" y="4665663"/>
            <a:ext cx="1822450" cy="708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</a:rPr>
              <a:t>Neurofibrillary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hr-HR" sz="2000" dirty="0">
                <a:latin typeface="+mn-lt"/>
              </a:rPr>
              <a:t>t</a:t>
            </a:r>
            <a:r>
              <a:rPr lang="en-US" sz="2000" dirty="0">
                <a:latin typeface="+mn-lt"/>
              </a:rPr>
              <a:t>angle</a:t>
            </a:r>
            <a:r>
              <a:rPr lang="hr-HR" sz="2000" dirty="0">
                <a:latin typeface="+mn-lt"/>
              </a:rPr>
              <a:t> (NFT)</a:t>
            </a:r>
            <a:endParaRPr lang="en-US" sz="2000" dirty="0">
              <a:latin typeface="+mn-lt"/>
            </a:endParaRPr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 flipH="1" flipV="1">
            <a:off x="1681163" y="4449763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5" name="Line 15"/>
          <p:cNvSpPr>
            <a:spLocks noChangeShapeType="1"/>
          </p:cNvSpPr>
          <p:nvPr/>
        </p:nvSpPr>
        <p:spPr bwMode="auto">
          <a:xfrm flipH="1" flipV="1">
            <a:off x="779463" y="2636838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6" name="Line 16"/>
          <p:cNvSpPr>
            <a:spLocks noChangeShapeType="1"/>
          </p:cNvSpPr>
          <p:nvPr/>
        </p:nvSpPr>
        <p:spPr bwMode="auto">
          <a:xfrm flipH="1" flipV="1">
            <a:off x="4119563" y="1909763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7" name="Line 17"/>
          <p:cNvSpPr>
            <a:spLocks noChangeShapeType="1"/>
          </p:cNvSpPr>
          <p:nvPr/>
        </p:nvSpPr>
        <p:spPr bwMode="auto">
          <a:xfrm flipV="1">
            <a:off x="1203325" y="4441825"/>
            <a:ext cx="338138" cy="3317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 flipV="1">
            <a:off x="1914525" y="3533775"/>
            <a:ext cx="338138" cy="3317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  <p:sp>
        <p:nvSpPr>
          <p:cNvPr id="199700" name="Line 20"/>
          <p:cNvSpPr>
            <a:spLocks noChangeShapeType="1"/>
          </p:cNvSpPr>
          <p:nvPr/>
        </p:nvSpPr>
        <p:spPr bwMode="auto">
          <a:xfrm flipH="1" flipV="1">
            <a:off x="4611688" y="4795838"/>
            <a:ext cx="4064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stealth" w="med" len="med"/>
            <a:tailEnd/>
          </a:ln>
          <a:effectLst>
            <a:outerShdw dist="28398" dir="17793903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NP AD kriteriji tablic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714500"/>
            <a:ext cx="7878762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8313" y="914400"/>
            <a:ext cx="85486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Neuropathological criteria for AD</a:t>
            </a:r>
          </a:p>
          <a:p>
            <a:pPr algn="ctr"/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Newest neuropathological</a:t>
            </a:r>
          </a:p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AD criteria (Jan 2012)</a:t>
            </a:r>
          </a:p>
          <a:p>
            <a:pPr algn="ctr"/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5363" name="Picture 2" descr="novi AD kriteriji 2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989138"/>
            <a:ext cx="8031163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Newest neuropathological</a:t>
            </a:r>
          </a:p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AD criteria (Jan 2012)</a:t>
            </a:r>
          </a:p>
          <a:p>
            <a:pPr algn="ctr"/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4" name="Picture 3" descr="np criteri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791" y="1714488"/>
            <a:ext cx="5640574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0" y="1058863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Newest neuropathological</a:t>
            </a:r>
          </a:p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AD criteria (Jan 2012)</a:t>
            </a:r>
          </a:p>
          <a:p>
            <a:pPr algn="ctr"/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4" name="Picture 3" descr="np criter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3139" y="1840288"/>
            <a:ext cx="6536447" cy="4731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-26988"/>
            <a:ext cx="8585200" cy="1143001"/>
          </a:xfrm>
        </p:spPr>
        <p:txBody>
          <a:bodyPr/>
          <a:lstStyle/>
          <a:p>
            <a:r>
              <a:rPr lang="hr-HR" sz="2400" smtClean="0"/>
              <a:t>George Glenner and Cai’ne Wong’s</a:t>
            </a:r>
            <a:br>
              <a:rPr lang="hr-HR" sz="2400" smtClean="0"/>
            </a:br>
            <a:r>
              <a:rPr lang="hr-HR" sz="2400" smtClean="0"/>
              <a:t>isolation of A-beta</a:t>
            </a:r>
            <a:endParaRPr lang="en-GB" sz="2400" smtClean="0"/>
          </a:p>
        </p:txBody>
      </p:sp>
      <p:pic>
        <p:nvPicPr>
          <p:cNvPr id="18435" name="Picture 5" descr="Sime dijaci 0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8" y="1752600"/>
            <a:ext cx="38242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0" y="59420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Glenner</a:t>
            </a:r>
            <a:r>
              <a:rPr lang="hr-HR" sz="1400" dirty="0">
                <a:latin typeface="+mn-lt"/>
                <a:cs typeface="Times New Roman" pitchFamily="18" charset="0"/>
              </a:rPr>
              <a:t> GG, </a:t>
            </a:r>
            <a:r>
              <a:rPr lang="hr-HR" sz="1400" dirty="0" err="1">
                <a:latin typeface="+mn-lt"/>
                <a:cs typeface="Times New Roman" pitchFamily="18" charset="0"/>
              </a:rPr>
              <a:t>Wong</a:t>
            </a:r>
            <a:r>
              <a:rPr lang="hr-HR" sz="1400" dirty="0">
                <a:latin typeface="+mn-lt"/>
                <a:cs typeface="Times New Roman" pitchFamily="18" charset="0"/>
              </a:rPr>
              <a:t> CW. </a:t>
            </a:r>
            <a:r>
              <a:rPr lang="hr-HR" sz="1400" dirty="0" err="1">
                <a:latin typeface="+mn-lt"/>
                <a:cs typeface="Times New Roman" pitchFamily="18" charset="0"/>
              </a:rPr>
              <a:t>Alzheimer</a:t>
            </a:r>
            <a:r>
              <a:rPr lang="hr-HR" sz="1400" dirty="0">
                <a:latin typeface="+mn-lt"/>
                <a:cs typeface="Times New Roman" pitchFamily="18" charset="0"/>
              </a:rPr>
              <a:t>'s </a:t>
            </a:r>
            <a:r>
              <a:rPr lang="hr-HR" sz="1400" dirty="0" err="1">
                <a:latin typeface="+mn-lt"/>
                <a:cs typeface="Times New Roman" pitchFamily="18" charset="0"/>
              </a:rPr>
              <a:t>disease</a:t>
            </a:r>
            <a:r>
              <a:rPr lang="hr-HR" sz="1400" dirty="0">
                <a:latin typeface="+mn-lt"/>
                <a:cs typeface="Times New Roman" pitchFamily="18" charset="0"/>
              </a:rPr>
              <a:t>: </a:t>
            </a:r>
            <a:r>
              <a:rPr lang="hr-HR" sz="1400" dirty="0" err="1">
                <a:latin typeface="+mn-lt"/>
                <a:cs typeface="Times New Roman" pitchFamily="18" charset="0"/>
              </a:rPr>
              <a:t>Initial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report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of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the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purification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and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characterization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of</a:t>
            </a:r>
            <a:r>
              <a:rPr lang="hr-HR" sz="1400" dirty="0">
                <a:latin typeface="+mn-lt"/>
                <a:cs typeface="Times New Roman" pitchFamily="18" charset="0"/>
              </a:rPr>
              <a:t> a </a:t>
            </a:r>
            <a:r>
              <a:rPr lang="hr-HR" sz="1400" dirty="0" err="1">
                <a:latin typeface="+mn-lt"/>
                <a:cs typeface="Times New Roman" pitchFamily="18" charset="0"/>
              </a:rPr>
              <a:t>novel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cerebrovascular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protein. </a:t>
            </a:r>
            <a:r>
              <a:rPr lang="hr-HR" sz="1400" dirty="0" err="1">
                <a:latin typeface="+mn-lt"/>
                <a:cs typeface="Times New Roman" pitchFamily="18" charset="0"/>
              </a:rPr>
              <a:t>Biochem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Biophys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Res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Commun</a:t>
            </a:r>
            <a:r>
              <a:rPr lang="hr-HR" sz="1400" dirty="0">
                <a:latin typeface="+mn-lt"/>
                <a:cs typeface="Times New Roman" pitchFamily="18" charset="0"/>
              </a:rPr>
              <a:t> 1984;120:885-90.</a:t>
            </a:r>
            <a:r>
              <a:rPr lang="en-US" sz="1400" dirty="0">
                <a:latin typeface="+mn-lt"/>
              </a:rPr>
              <a:t> 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4267200" y="1676400"/>
            <a:ext cx="46593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600" dirty="0">
                <a:latin typeface="+mn-lt"/>
              </a:rPr>
              <a:t>- </a:t>
            </a:r>
            <a:r>
              <a:rPr lang="hr-HR" sz="1600" dirty="0" err="1">
                <a:latin typeface="+mn-lt"/>
              </a:rPr>
              <a:t>the</a:t>
            </a:r>
            <a:r>
              <a:rPr lang="hr-HR" sz="1600" dirty="0">
                <a:latin typeface="+mn-lt"/>
              </a:rPr>
              <a:t> problem </a:t>
            </a:r>
            <a:r>
              <a:rPr lang="hr-HR" sz="1600" dirty="0" err="1">
                <a:latin typeface="+mn-lt"/>
              </a:rPr>
              <a:t>was</a:t>
            </a:r>
            <a:r>
              <a:rPr lang="hr-HR" sz="1600" dirty="0">
                <a:latin typeface="+mn-lt"/>
              </a:rPr>
              <a:t> how to </a:t>
            </a:r>
            <a:r>
              <a:rPr lang="hr-HR" sz="1600" dirty="0" err="1">
                <a:latin typeface="+mn-lt"/>
              </a:rPr>
              <a:t>dissolve</a:t>
            </a:r>
            <a:endParaRPr lang="hr-HR" sz="1600" dirty="0">
              <a:latin typeface="+mn-lt"/>
            </a:endParaRPr>
          </a:p>
          <a:p>
            <a:pPr>
              <a:defRPr/>
            </a:pPr>
            <a:r>
              <a:rPr lang="hr-HR" sz="1600" dirty="0" err="1">
                <a:latin typeface="+mn-lt"/>
              </a:rPr>
              <a:t>amyloid</a:t>
            </a:r>
            <a:r>
              <a:rPr lang="hr-HR" sz="1600" dirty="0">
                <a:latin typeface="+mn-lt"/>
              </a:rPr>
              <a:t> (</a:t>
            </a:r>
            <a:r>
              <a:rPr lang="hr-HR" sz="1600" dirty="0" err="1">
                <a:latin typeface="+mn-lt"/>
              </a:rPr>
              <a:t>and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not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break</a:t>
            </a:r>
            <a:r>
              <a:rPr lang="hr-HR" sz="1600" dirty="0">
                <a:latin typeface="+mn-lt"/>
              </a:rPr>
              <a:t> it </a:t>
            </a:r>
            <a:r>
              <a:rPr lang="hr-HR" sz="1600" dirty="0" err="1">
                <a:latin typeface="+mn-lt"/>
              </a:rPr>
              <a:t>apart</a:t>
            </a:r>
            <a:r>
              <a:rPr lang="hr-HR" sz="1600" dirty="0">
                <a:latin typeface="+mn-lt"/>
              </a:rPr>
              <a:t>) </a:t>
            </a:r>
            <a:r>
              <a:rPr lang="hr-HR" sz="1600" dirty="0" err="1">
                <a:latin typeface="+mn-lt"/>
              </a:rPr>
              <a:t>since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it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could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not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be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dissolved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by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using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known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solvents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and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detergents</a:t>
            </a:r>
            <a:r>
              <a:rPr lang="hr-HR" sz="1600" dirty="0">
                <a:latin typeface="+mn-lt"/>
              </a:rPr>
              <a:t> (SDS)</a:t>
            </a:r>
          </a:p>
          <a:p>
            <a:pPr>
              <a:defRPr/>
            </a:pPr>
            <a:r>
              <a:rPr lang="hr-HR" sz="1600" dirty="0">
                <a:latin typeface="+mn-lt"/>
              </a:rPr>
              <a:t>- </a:t>
            </a:r>
            <a:r>
              <a:rPr lang="hr-HR" sz="1600" dirty="0" err="1">
                <a:latin typeface="+mn-lt"/>
              </a:rPr>
              <a:t>they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used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Congo</a:t>
            </a:r>
            <a:r>
              <a:rPr lang="hr-HR" sz="1600" dirty="0">
                <a:latin typeface="+mn-lt"/>
              </a:rPr>
              <a:t> red (</a:t>
            </a:r>
            <a:r>
              <a:rPr lang="hr-HR" sz="1600" dirty="0" err="1">
                <a:latin typeface="+mn-lt"/>
              </a:rPr>
              <a:t>apple</a:t>
            </a:r>
            <a:r>
              <a:rPr lang="hr-HR" sz="1600" dirty="0">
                <a:latin typeface="+mn-lt"/>
              </a:rPr>
              <a:t> green </a:t>
            </a:r>
            <a:r>
              <a:rPr lang="hr-HR" sz="1600" dirty="0" err="1">
                <a:latin typeface="+mn-lt"/>
              </a:rPr>
              <a:t>color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seen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through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the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polarizing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microscope</a:t>
            </a:r>
            <a:r>
              <a:rPr lang="hr-HR" sz="1600" dirty="0">
                <a:latin typeface="+mn-lt"/>
              </a:rPr>
              <a:t>) for </a:t>
            </a:r>
            <a:r>
              <a:rPr lang="hr-HR" sz="1600" dirty="0" err="1">
                <a:latin typeface="+mn-lt"/>
              </a:rPr>
              <a:t>visualization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of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the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vascular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amyloid</a:t>
            </a:r>
            <a:r>
              <a:rPr lang="hr-HR" sz="1600" dirty="0">
                <a:latin typeface="+mn-lt"/>
              </a:rPr>
              <a:t> (to </a:t>
            </a:r>
            <a:r>
              <a:rPr lang="hr-HR" sz="1600" dirty="0" err="1">
                <a:latin typeface="+mn-lt"/>
              </a:rPr>
              <a:t>collect</a:t>
            </a:r>
            <a:r>
              <a:rPr lang="hr-HR" sz="1600" dirty="0">
                <a:latin typeface="+mn-lt"/>
              </a:rPr>
              <a:t> it </a:t>
            </a:r>
            <a:r>
              <a:rPr lang="hr-HR" sz="1600" dirty="0" err="1">
                <a:latin typeface="+mn-lt"/>
              </a:rPr>
              <a:t>in</a:t>
            </a:r>
            <a:r>
              <a:rPr lang="hr-HR" sz="1600" dirty="0">
                <a:latin typeface="+mn-lt"/>
              </a:rPr>
              <a:t> a </a:t>
            </a:r>
            <a:r>
              <a:rPr lang="hr-HR" sz="1600" dirty="0" err="1">
                <a:latin typeface="+mn-lt"/>
              </a:rPr>
              <a:t>greater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amount</a:t>
            </a:r>
            <a:r>
              <a:rPr lang="hr-HR" sz="1600" dirty="0">
                <a:latin typeface="+mn-lt"/>
              </a:rPr>
              <a:t>) </a:t>
            </a:r>
            <a:r>
              <a:rPr lang="hr-HR" sz="1600" dirty="0" err="1">
                <a:latin typeface="+mn-lt"/>
              </a:rPr>
              <a:t>and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chaotropic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salt</a:t>
            </a:r>
            <a:r>
              <a:rPr lang="hr-HR" sz="1600" dirty="0">
                <a:latin typeface="+mn-lt"/>
              </a:rPr>
              <a:t> to </a:t>
            </a:r>
            <a:r>
              <a:rPr lang="hr-HR" sz="1600" dirty="0" err="1">
                <a:latin typeface="+mn-lt"/>
              </a:rPr>
              <a:t>dissolve</a:t>
            </a:r>
            <a:r>
              <a:rPr lang="hr-HR" sz="1600" dirty="0">
                <a:latin typeface="+mn-lt"/>
              </a:rPr>
              <a:t> it</a:t>
            </a:r>
          </a:p>
          <a:p>
            <a:pPr>
              <a:defRPr/>
            </a:pPr>
            <a:r>
              <a:rPr lang="hr-HR" sz="1600" dirty="0">
                <a:latin typeface="+mn-lt"/>
              </a:rPr>
              <a:t>- </a:t>
            </a:r>
            <a:r>
              <a:rPr lang="hr-HR" sz="1600" dirty="0" err="1">
                <a:latin typeface="+mn-lt"/>
              </a:rPr>
              <a:t>after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having</a:t>
            </a:r>
            <a:r>
              <a:rPr lang="hr-HR" sz="1600" dirty="0">
                <a:latin typeface="+mn-lt"/>
              </a:rPr>
              <a:t> 2 </a:t>
            </a:r>
            <a:r>
              <a:rPr lang="hr-HR" sz="1600" dirty="0" err="1">
                <a:latin typeface="+mn-lt"/>
              </a:rPr>
              <a:t>peptides</a:t>
            </a:r>
            <a:r>
              <a:rPr lang="hr-HR" sz="1600" dirty="0">
                <a:latin typeface="+mn-lt"/>
              </a:rPr>
              <a:t> (</a:t>
            </a:r>
            <a:r>
              <a:rPr lang="hr-HR" sz="1600" dirty="0" err="1">
                <a:latin typeface="+mn-lt"/>
              </a:rPr>
              <a:t>alpha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and</a:t>
            </a:r>
            <a:endParaRPr lang="hr-HR" sz="1600" dirty="0">
              <a:latin typeface="+mn-lt"/>
            </a:endParaRPr>
          </a:p>
          <a:p>
            <a:pPr>
              <a:defRPr/>
            </a:pPr>
            <a:r>
              <a:rPr lang="hr-HR" sz="1600" dirty="0">
                <a:latin typeface="+mn-lt"/>
              </a:rPr>
              <a:t>beta) </a:t>
            </a:r>
            <a:r>
              <a:rPr lang="hr-HR" sz="1600" dirty="0" err="1">
                <a:latin typeface="+mn-lt"/>
              </a:rPr>
              <a:t>they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proceeded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with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the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later</a:t>
            </a:r>
            <a:r>
              <a:rPr lang="hr-HR" sz="1600" dirty="0">
                <a:latin typeface="+mn-lt"/>
              </a:rPr>
              <a:t> (</a:t>
            </a:r>
            <a:r>
              <a:rPr lang="hr-HR" sz="1600" dirty="0" err="1">
                <a:latin typeface="+mn-lt"/>
              </a:rPr>
              <a:t>that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was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in</a:t>
            </a:r>
            <a:r>
              <a:rPr lang="hr-HR" sz="1600" dirty="0">
                <a:latin typeface="+mn-lt"/>
              </a:rPr>
              <a:t> a </a:t>
            </a:r>
            <a:r>
              <a:rPr lang="hr-HR" sz="1600" dirty="0" err="1">
                <a:latin typeface="+mn-lt"/>
              </a:rPr>
              <a:t>larger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amount</a:t>
            </a:r>
            <a:r>
              <a:rPr lang="hr-HR" sz="1600" dirty="0">
                <a:latin typeface="+mn-lt"/>
              </a:rPr>
              <a:t>) </a:t>
            </a:r>
            <a:r>
              <a:rPr lang="hr-HR" sz="1600" dirty="0" err="1">
                <a:latin typeface="+mn-lt"/>
              </a:rPr>
              <a:t>and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revealed</a:t>
            </a:r>
            <a:r>
              <a:rPr lang="hr-HR" sz="1600" dirty="0">
                <a:latin typeface="+mn-lt"/>
              </a:rPr>
              <a:t> 24aa </a:t>
            </a:r>
            <a:r>
              <a:rPr lang="hr-HR" sz="1600" dirty="0" err="1">
                <a:latin typeface="+mn-lt"/>
              </a:rPr>
              <a:t>stretch</a:t>
            </a:r>
            <a:endParaRPr lang="hr-HR" sz="1600" dirty="0">
              <a:latin typeface="+mn-lt"/>
            </a:endParaRPr>
          </a:p>
          <a:p>
            <a:pPr>
              <a:defRPr/>
            </a:pPr>
            <a:r>
              <a:rPr lang="hr-HR" sz="1600" dirty="0">
                <a:latin typeface="+mn-lt"/>
              </a:rPr>
              <a:t>- </a:t>
            </a:r>
            <a:r>
              <a:rPr lang="hr-HR" sz="1600" dirty="0" err="1">
                <a:latin typeface="+mn-lt"/>
              </a:rPr>
              <a:t>antibody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against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the</a:t>
            </a:r>
            <a:r>
              <a:rPr lang="hr-HR" sz="1600" dirty="0">
                <a:latin typeface="+mn-lt"/>
              </a:rPr>
              <a:t> A-beta (</a:t>
            </a:r>
            <a:r>
              <a:rPr lang="hr-HR" sz="1600" dirty="0" err="1">
                <a:latin typeface="+mn-lt"/>
              </a:rPr>
              <a:t>raised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by</a:t>
            </a:r>
            <a:r>
              <a:rPr lang="hr-HR" sz="1600" dirty="0">
                <a:latin typeface="+mn-lt"/>
              </a:rPr>
              <a:t> Vito </a:t>
            </a:r>
            <a:r>
              <a:rPr lang="hr-HR" sz="1600" dirty="0" err="1">
                <a:latin typeface="+mn-lt"/>
              </a:rPr>
              <a:t>Quaranta</a:t>
            </a:r>
            <a:r>
              <a:rPr lang="hr-HR" sz="1600" dirty="0">
                <a:latin typeface="+mn-lt"/>
              </a:rPr>
              <a:t>) </a:t>
            </a:r>
            <a:r>
              <a:rPr lang="hr-HR" sz="1600" dirty="0" err="1">
                <a:latin typeface="+mn-lt"/>
              </a:rPr>
              <a:t>recognized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both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amyloid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in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blood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vessels</a:t>
            </a:r>
            <a:r>
              <a:rPr lang="hr-HR" sz="1600" dirty="0">
                <a:latin typeface="+mn-lt"/>
              </a:rPr>
              <a:t> </a:t>
            </a:r>
            <a:r>
              <a:rPr lang="hr-HR" sz="1600" dirty="0" err="1">
                <a:latin typeface="+mn-lt"/>
              </a:rPr>
              <a:t>and</a:t>
            </a:r>
            <a:r>
              <a:rPr lang="hr-HR" sz="1600" dirty="0">
                <a:latin typeface="+mn-lt"/>
              </a:rPr>
              <a:t> SP</a:t>
            </a:r>
            <a:endParaRPr lang="en-GB" sz="1600" dirty="0">
              <a:latin typeface="+mn-lt"/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2438400" y="4953000"/>
            <a:ext cx="1543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4000">
                <a:solidFill>
                  <a:schemeClr val="tx2"/>
                </a:solidFill>
                <a:latin typeface="Arial Black" pitchFamily="34" charset="0"/>
              </a:rPr>
              <a:t>1984</a:t>
            </a:r>
            <a:endParaRPr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372600" cy="1143000"/>
          </a:xfrm>
        </p:spPr>
        <p:txBody>
          <a:bodyPr/>
          <a:lstStyle/>
          <a:p>
            <a:r>
              <a:rPr lang="hr-HR" sz="2400" smtClean="0"/>
              <a:t>Colin Masters, Konrad Beyreuther et al. sequenced A-beta from SP of AD and DS</a:t>
            </a:r>
            <a:endParaRPr lang="en-GB" sz="2400" smtClean="0"/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5942013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Masters</a:t>
            </a:r>
            <a:r>
              <a:rPr lang="hr-HR" sz="1400" dirty="0">
                <a:latin typeface="+mn-lt"/>
                <a:cs typeface="Times New Roman" pitchFamily="18" charset="0"/>
              </a:rPr>
              <a:t> Cl, </a:t>
            </a:r>
            <a:r>
              <a:rPr lang="hr-HR" sz="1400" dirty="0" err="1">
                <a:latin typeface="+mn-lt"/>
                <a:cs typeface="Times New Roman" pitchFamily="18" charset="0"/>
              </a:rPr>
              <a:t>Simms</a:t>
            </a:r>
            <a:r>
              <a:rPr lang="hr-HR" sz="1400" dirty="0">
                <a:latin typeface="+mn-lt"/>
                <a:cs typeface="Times New Roman" pitchFamily="18" charset="0"/>
              </a:rPr>
              <a:t> G, </a:t>
            </a:r>
            <a:r>
              <a:rPr lang="hr-HR" sz="1400" dirty="0" err="1">
                <a:latin typeface="+mn-lt"/>
                <a:cs typeface="Times New Roman" pitchFamily="18" charset="0"/>
              </a:rPr>
              <a:t>Weinmann</a:t>
            </a:r>
            <a:r>
              <a:rPr lang="hr-HR" sz="1400" dirty="0">
                <a:latin typeface="+mn-lt"/>
                <a:cs typeface="Times New Roman" pitchFamily="18" charset="0"/>
              </a:rPr>
              <a:t> N, </a:t>
            </a:r>
            <a:r>
              <a:rPr lang="hr-HR" sz="1400" dirty="0" err="1">
                <a:latin typeface="+mn-lt"/>
                <a:cs typeface="Times New Roman" pitchFamily="18" charset="0"/>
              </a:rPr>
              <a:t>Multhaup</a:t>
            </a:r>
            <a:r>
              <a:rPr lang="hr-HR" sz="1400" dirty="0">
                <a:latin typeface="+mn-lt"/>
                <a:cs typeface="Times New Roman" pitchFamily="18" charset="0"/>
              </a:rPr>
              <a:t> G, </a:t>
            </a:r>
            <a:r>
              <a:rPr lang="hr-HR" sz="1400" dirty="0" err="1">
                <a:latin typeface="+mn-lt"/>
                <a:cs typeface="Times New Roman" pitchFamily="18" charset="0"/>
              </a:rPr>
              <a:t>McDonald</a:t>
            </a:r>
            <a:r>
              <a:rPr lang="hr-HR" sz="1400" dirty="0">
                <a:latin typeface="+mn-lt"/>
                <a:cs typeface="Times New Roman" pitchFamily="18" charset="0"/>
              </a:rPr>
              <a:t> B, </a:t>
            </a:r>
            <a:r>
              <a:rPr lang="hr-HR" sz="1400" dirty="0" err="1">
                <a:latin typeface="+mn-lt"/>
                <a:cs typeface="Times New Roman" pitchFamily="18" charset="0"/>
              </a:rPr>
              <a:t>Beyreuther</a:t>
            </a:r>
            <a:r>
              <a:rPr lang="hr-HR" sz="1400" dirty="0">
                <a:latin typeface="+mn-lt"/>
                <a:cs typeface="Times New Roman" pitchFamily="18" charset="0"/>
              </a:rPr>
              <a:t> K.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plaque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core</a:t>
            </a:r>
            <a:r>
              <a:rPr lang="hr-HR" sz="1400" dirty="0">
                <a:latin typeface="+mn-lt"/>
                <a:cs typeface="Times New Roman" pitchFamily="18" charset="0"/>
              </a:rPr>
              <a:t> protein </a:t>
            </a:r>
            <a:r>
              <a:rPr lang="hr-HR" sz="1400" dirty="0" err="1">
                <a:latin typeface="+mn-lt"/>
                <a:cs typeface="Times New Roman" pitchFamily="18" charset="0"/>
              </a:rPr>
              <a:t>in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Alzheimer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disease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and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Down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syndrome</a:t>
            </a:r>
            <a:r>
              <a:rPr lang="hr-HR" sz="1400" dirty="0">
                <a:latin typeface="+mn-lt"/>
                <a:cs typeface="Times New Roman" pitchFamily="18" charset="0"/>
              </a:rPr>
              <a:t>. </a:t>
            </a:r>
            <a:r>
              <a:rPr lang="hr-HR" sz="1400" dirty="0" err="1">
                <a:latin typeface="+mn-lt"/>
                <a:cs typeface="Times New Roman" pitchFamily="18" charset="0"/>
              </a:rPr>
              <a:t>Proc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Natl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Acad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Sci</a:t>
            </a:r>
            <a:r>
              <a:rPr lang="hr-HR" sz="1400" dirty="0">
                <a:latin typeface="+mn-lt"/>
                <a:cs typeface="Times New Roman" pitchFamily="18" charset="0"/>
              </a:rPr>
              <a:t> USA 1985;82:4245-9.</a:t>
            </a:r>
            <a:r>
              <a:rPr lang="en-GB" sz="1400" dirty="0"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  <p:pic>
        <p:nvPicPr>
          <p:cNvPr id="19460" name="Picture 5" descr="downwithc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752600"/>
            <a:ext cx="202247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1143000"/>
          </a:xfrm>
          <a:noFill/>
        </p:spPr>
        <p:txBody>
          <a:bodyPr/>
          <a:lstStyle/>
          <a:p>
            <a:r>
              <a:rPr lang="hr-HR" sz="2400" smtClean="0"/>
              <a:t>Glenner and Wong’s confirmed that A-beta in AD and Down sy are identical</a:t>
            </a:r>
            <a:endParaRPr lang="en-GB" sz="2400" smtClean="0"/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0" y="6019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Glenner</a:t>
            </a:r>
            <a:r>
              <a:rPr lang="hr-HR" sz="1400" dirty="0">
                <a:latin typeface="+mn-lt"/>
                <a:cs typeface="Times New Roman" pitchFamily="18" charset="0"/>
              </a:rPr>
              <a:t> GG, </a:t>
            </a:r>
            <a:r>
              <a:rPr lang="hr-HR" sz="1400" dirty="0" err="1">
                <a:latin typeface="+mn-lt"/>
                <a:cs typeface="Times New Roman" pitchFamily="18" charset="0"/>
              </a:rPr>
              <a:t>Wong</a:t>
            </a:r>
            <a:r>
              <a:rPr lang="hr-HR" sz="1400" dirty="0">
                <a:latin typeface="+mn-lt"/>
                <a:cs typeface="Times New Roman" pitchFamily="18" charset="0"/>
              </a:rPr>
              <a:t> CW. </a:t>
            </a:r>
            <a:r>
              <a:rPr lang="hr-HR" sz="1400" dirty="0" err="1">
                <a:latin typeface="+mn-lt"/>
                <a:cs typeface="Times New Roman" pitchFamily="18" charset="0"/>
              </a:rPr>
              <a:t>Alzheimer</a:t>
            </a:r>
            <a:r>
              <a:rPr lang="hr-HR" sz="1400" dirty="0">
                <a:latin typeface="+mn-lt"/>
                <a:cs typeface="Times New Roman" pitchFamily="18" charset="0"/>
              </a:rPr>
              <a:t>'s </a:t>
            </a:r>
            <a:r>
              <a:rPr lang="hr-HR" sz="1400" dirty="0" err="1">
                <a:latin typeface="+mn-lt"/>
                <a:cs typeface="Times New Roman" pitchFamily="18" charset="0"/>
              </a:rPr>
              <a:t>disease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and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Down</a:t>
            </a:r>
            <a:r>
              <a:rPr lang="hr-HR" sz="1400" dirty="0">
                <a:latin typeface="+mn-lt"/>
                <a:cs typeface="Times New Roman" pitchFamily="18" charset="0"/>
              </a:rPr>
              <a:t>'</a:t>
            </a:r>
            <a:r>
              <a:rPr lang="hr-HR" sz="1400" dirty="0" err="1">
                <a:latin typeface="+mn-lt"/>
                <a:cs typeface="Times New Roman" pitchFamily="18" charset="0"/>
              </a:rPr>
              <a:t>s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syndrome</a:t>
            </a:r>
            <a:r>
              <a:rPr lang="hr-HR" sz="1400" dirty="0">
                <a:latin typeface="+mn-lt"/>
                <a:cs typeface="Times New Roman" pitchFamily="18" charset="0"/>
              </a:rPr>
              <a:t>: </a:t>
            </a:r>
            <a:r>
              <a:rPr lang="hr-HR" sz="1400" dirty="0" err="1">
                <a:latin typeface="+mn-lt"/>
                <a:cs typeface="Times New Roman" pitchFamily="18" charset="0"/>
              </a:rPr>
              <a:t>Sharing</a:t>
            </a:r>
            <a:r>
              <a:rPr lang="hr-HR" sz="1400" dirty="0">
                <a:latin typeface="+mn-lt"/>
                <a:cs typeface="Times New Roman" pitchFamily="18" charset="0"/>
              </a:rPr>
              <a:t> a </a:t>
            </a:r>
            <a:r>
              <a:rPr lang="hr-HR" sz="1400" dirty="0" err="1">
                <a:latin typeface="+mn-lt"/>
                <a:cs typeface="Times New Roman" pitchFamily="18" charset="0"/>
              </a:rPr>
              <a:t>unique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cerebrovascular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fibril</a:t>
            </a:r>
            <a:r>
              <a:rPr lang="hr-HR" sz="1400" dirty="0">
                <a:latin typeface="+mn-lt"/>
                <a:cs typeface="Times New Roman" pitchFamily="18" charset="0"/>
              </a:rPr>
              <a:t> protein. </a:t>
            </a:r>
            <a:r>
              <a:rPr lang="hr-HR" sz="1400" dirty="0" err="1">
                <a:latin typeface="+mn-lt"/>
                <a:cs typeface="Times New Roman" pitchFamily="18" charset="0"/>
              </a:rPr>
              <a:t>Biochem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Biophys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Res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Com</a:t>
            </a:r>
            <a:r>
              <a:rPr lang="hr-HR" sz="1400" dirty="0">
                <a:latin typeface="+mn-lt"/>
                <a:cs typeface="Times New Roman" pitchFamily="18" charset="0"/>
              </a:rPr>
              <a:t> 1984;122:1131-5.</a:t>
            </a:r>
            <a:r>
              <a:rPr lang="en-GB" sz="1400" dirty="0"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  <p:pic>
        <p:nvPicPr>
          <p:cNvPr id="20484" name="Picture 13" descr="pla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752600"/>
            <a:ext cx="23399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1295400" y="3352800"/>
            <a:ext cx="97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4000">
                <a:solidFill>
                  <a:schemeClr val="tx2"/>
                </a:solidFill>
                <a:latin typeface="Arial Black" pitchFamily="34" charset="0"/>
              </a:rPr>
              <a:t>AD</a:t>
            </a:r>
            <a:endParaRPr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0486" name="Text Box 16"/>
          <p:cNvSpPr txBox="1">
            <a:spLocks noChangeArrowheads="1"/>
          </p:cNvSpPr>
          <p:nvPr/>
        </p:nvSpPr>
        <p:spPr bwMode="auto">
          <a:xfrm>
            <a:off x="6477000" y="3276600"/>
            <a:ext cx="946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4000">
                <a:solidFill>
                  <a:schemeClr val="tx2"/>
                </a:solidFill>
                <a:latin typeface="Arial Black" pitchFamily="34" charset="0"/>
              </a:rPr>
              <a:t>DS</a:t>
            </a:r>
            <a:endParaRPr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/>
          <a:lstStyle/>
          <a:p>
            <a:r>
              <a:rPr lang="hr-HR" sz="2400" smtClean="0"/>
              <a:t>After Lester Binder discovered tau proteins in 1985,</a:t>
            </a:r>
            <a:endParaRPr lang="en-GB" sz="2400" smtClean="0"/>
          </a:p>
        </p:txBody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178800" cy="417195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First, in </a:t>
            </a:r>
            <a:r>
              <a:rPr lang="hr-HR" b="1" smtClean="0">
                <a:solidFill>
                  <a:schemeClr val="tx2"/>
                </a:solidFill>
              </a:rPr>
              <a:t>1986</a:t>
            </a:r>
            <a:r>
              <a:rPr lang="hr-HR" smtClean="0"/>
              <a:t>, it was confirmed that NFTs </a:t>
            </a:r>
            <a:r>
              <a:rPr lang="hr-HR" smtClean="0">
                <a:solidFill>
                  <a:srgbClr val="FF3300"/>
                </a:solidFill>
              </a:rPr>
              <a:t>contain</a:t>
            </a:r>
            <a:r>
              <a:rPr lang="hr-HR" smtClean="0"/>
              <a:t> tau: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hr-HR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hr-HR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And then, after identification of tau gene in </a:t>
            </a:r>
            <a:r>
              <a:rPr lang="hr-HR" b="1" smtClean="0">
                <a:solidFill>
                  <a:schemeClr val="tx2"/>
                </a:solidFill>
              </a:rPr>
              <a:t>1987</a:t>
            </a:r>
            <a:r>
              <a:rPr lang="hr-HR" smtClean="0"/>
              <a:t> on chr 17, in </a:t>
            </a:r>
            <a:r>
              <a:rPr lang="hr-HR" b="1" smtClean="0">
                <a:solidFill>
                  <a:schemeClr val="tx2"/>
                </a:solidFill>
              </a:rPr>
              <a:t>1988,</a:t>
            </a:r>
            <a:r>
              <a:rPr lang="hr-HR" smtClean="0"/>
              <a:t> Michael Goedert has shown that </a:t>
            </a:r>
            <a:r>
              <a:rPr lang="hr-HR" smtClean="0">
                <a:solidFill>
                  <a:srgbClr val="FF3300"/>
                </a:solidFill>
              </a:rPr>
              <a:t>the cores of NFT are made up of</a:t>
            </a:r>
            <a:r>
              <a:rPr lang="hr-HR" smtClean="0"/>
              <a:t> tau:</a:t>
            </a:r>
            <a:endParaRPr lang="en-GB" smtClean="0"/>
          </a:p>
        </p:txBody>
      </p:sp>
      <p:sp>
        <p:nvSpPr>
          <p:cNvPr id="179204" name="Text Box 1028"/>
          <p:cNvSpPr txBox="1">
            <a:spLocks noChangeArrowheads="1"/>
          </p:cNvSpPr>
          <p:nvPr/>
        </p:nvSpPr>
        <p:spPr bwMode="auto">
          <a:xfrm>
            <a:off x="471488" y="2743200"/>
            <a:ext cx="6040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</a:rPr>
              <a:t>Nukina</a:t>
            </a:r>
            <a:r>
              <a:rPr lang="hr-HR" sz="1400" dirty="0">
                <a:latin typeface="+mn-lt"/>
              </a:rPr>
              <a:t> N, </a:t>
            </a:r>
            <a:r>
              <a:rPr lang="hr-HR" sz="1400" dirty="0" err="1">
                <a:latin typeface="+mn-lt"/>
              </a:rPr>
              <a:t>Ihara</a:t>
            </a:r>
            <a:r>
              <a:rPr lang="hr-HR" sz="1400" dirty="0">
                <a:latin typeface="+mn-lt"/>
              </a:rPr>
              <a:t> Y. One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the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antigenic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determinants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PHFs</a:t>
            </a:r>
            <a:r>
              <a:rPr lang="hr-HR" sz="1400" dirty="0">
                <a:latin typeface="+mn-lt"/>
              </a:rPr>
              <a:t> is </a:t>
            </a:r>
            <a:r>
              <a:rPr lang="hr-HR" sz="1400" dirty="0" err="1">
                <a:latin typeface="+mn-lt"/>
              </a:rPr>
              <a:t>related</a:t>
            </a:r>
            <a:r>
              <a:rPr lang="hr-HR" sz="1400" dirty="0">
                <a:latin typeface="+mn-lt"/>
              </a:rPr>
              <a:t> to</a:t>
            </a:r>
          </a:p>
          <a:p>
            <a:pPr>
              <a:defRPr/>
            </a:pPr>
            <a:r>
              <a:rPr lang="hr-HR" sz="1400" dirty="0" err="1">
                <a:latin typeface="+mn-lt"/>
              </a:rPr>
              <a:t>tau</a:t>
            </a:r>
            <a:r>
              <a:rPr lang="hr-HR" sz="1400" dirty="0">
                <a:latin typeface="+mn-lt"/>
              </a:rPr>
              <a:t> protein. J </a:t>
            </a:r>
            <a:r>
              <a:rPr lang="hr-HR" sz="1400" dirty="0" err="1">
                <a:latin typeface="+mn-lt"/>
              </a:rPr>
              <a:t>Biochem</a:t>
            </a:r>
            <a:r>
              <a:rPr lang="hr-HR" sz="1400" dirty="0">
                <a:latin typeface="+mn-lt"/>
              </a:rPr>
              <a:t> 1986;99:1541-4.</a:t>
            </a:r>
            <a:endParaRPr lang="en-GB" sz="1400" dirty="0">
              <a:latin typeface="+mn-lt"/>
            </a:endParaRPr>
          </a:p>
        </p:txBody>
      </p:sp>
      <p:sp>
        <p:nvSpPr>
          <p:cNvPr id="179205" name="Text Box 1029"/>
          <p:cNvSpPr txBox="1">
            <a:spLocks noChangeArrowheads="1"/>
          </p:cNvSpPr>
          <p:nvPr/>
        </p:nvSpPr>
        <p:spPr bwMode="auto">
          <a:xfrm>
            <a:off x="533400" y="5667375"/>
            <a:ext cx="59467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</a:rPr>
              <a:t>Goedert</a:t>
            </a:r>
            <a:r>
              <a:rPr lang="hr-HR" sz="1400" dirty="0">
                <a:latin typeface="+mn-lt"/>
              </a:rPr>
              <a:t> M, </a:t>
            </a:r>
            <a:r>
              <a:rPr lang="hr-HR" sz="1400" dirty="0" err="1">
                <a:latin typeface="+mn-lt"/>
              </a:rPr>
              <a:t>Wischik</a:t>
            </a:r>
            <a:r>
              <a:rPr lang="hr-HR" sz="1400" dirty="0">
                <a:latin typeface="+mn-lt"/>
              </a:rPr>
              <a:t> CM, </a:t>
            </a:r>
            <a:r>
              <a:rPr lang="hr-HR" sz="1400" dirty="0" err="1">
                <a:latin typeface="+mn-lt"/>
              </a:rPr>
              <a:t>Crowther</a:t>
            </a:r>
            <a:r>
              <a:rPr lang="hr-HR" sz="1400" dirty="0">
                <a:latin typeface="+mn-lt"/>
              </a:rPr>
              <a:t> RA, </a:t>
            </a:r>
            <a:r>
              <a:rPr lang="hr-HR" sz="1400" dirty="0" err="1">
                <a:latin typeface="+mn-lt"/>
              </a:rPr>
              <a:t>Walker</a:t>
            </a:r>
            <a:r>
              <a:rPr lang="hr-HR" sz="1400" dirty="0">
                <a:latin typeface="+mn-lt"/>
              </a:rPr>
              <a:t> JE, </a:t>
            </a:r>
            <a:r>
              <a:rPr lang="hr-HR" sz="1400" dirty="0" err="1">
                <a:latin typeface="+mn-lt"/>
              </a:rPr>
              <a:t>Klug</a:t>
            </a:r>
            <a:r>
              <a:rPr lang="hr-HR" sz="1400" dirty="0">
                <a:latin typeface="+mn-lt"/>
              </a:rPr>
              <a:t> A. </a:t>
            </a:r>
            <a:r>
              <a:rPr lang="hr-HR" sz="1400" dirty="0" err="1">
                <a:latin typeface="+mn-lt"/>
              </a:rPr>
              <a:t>Cloning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and</a:t>
            </a:r>
            <a:endParaRPr lang="hr-HR" sz="1400" dirty="0">
              <a:latin typeface="+mn-lt"/>
            </a:endParaRPr>
          </a:p>
          <a:p>
            <a:pPr>
              <a:defRPr/>
            </a:pPr>
            <a:r>
              <a:rPr lang="hr-HR" sz="1400" dirty="0" err="1">
                <a:latin typeface="+mn-lt"/>
              </a:rPr>
              <a:t>sequencing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the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cDNA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encoding</a:t>
            </a:r>
            <a:r>
              <a:rPr lang="hr-HR" sz="1400" dirty="0">
                <a:latin typeface="+mn-lt"/>
              </a:rPr>
              <a:t> a </a:t>
            </a:r>
            <a:r>
              <a:rPr lang="hr-HR" sz="1400" dirty="0" err="1">
                <a:latin typeface="+mn-lt"/>
              </a:rPr>
              <a:t>core</a:t>
            </a:r>
            <a:r>
              <a:rPr lang="hr-HR" sz="1400" dirty="0">
                <a:latin typeface="+mn-lt"/>
              </a:rPr>
              <a:t> protein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the</a:t>
            </a:r>
            <a:r>
              <a:rPr lang="hr-HR" sz="1400" dirty="0">
                <a:latin typeface="+mn-lt"/>
              </a:rPr>
              <a:t> PHF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Alzheimer</a:t>
            </a:r>
            <a:endParaRPr lang="hr-HR" sz="1400" dirty="0">
              <a:latin typeface="+mn-lt"/>
            </a:endParaRPr>
          </a:p>
          <a:p>
            <a:pPr>
              <a:defRPr/>
            </a:pPr>
            <a:r>
              <a:rPr lang="hr-HR" sz="1400" dirty="0" err="1">
                <a:latin typeface="+mn-lt"/>
              </a:rPr>
              <a:t>disease</a:t>
            </a:r>
            <a:r>
              <a:rPr lang="hr-HR" sz="1400" dirty="0">
                <a:latin typeface="+mn-lt"/>
              </a:rPr>
              <a:t>: </a:t>
            </a:r>
            <a:r>
              <a:rPr lang="hr-HR" sz="1400" dirty="0" err="1">
                <a:latin typeface="+mn-lt"/>
              </a:rPr>
              <a:t>identification</a:t>
            </a:r>
            <a:r>
              <a:rPr lang="hr-HR" sz="1400" dirty="0">
                <a:latin typeface="+mn-lt"/>
              </a:rPr>
              <a:t> as </a:t>
            </a:r>
            <a:r>
              <a:rPr lang="hr-HR" sz="1400" dirty="0" err="1">
                <a:latin typeface="+mn-lt"/>
              </a:rPr>
              <a:t>the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microtubule</a:t>
            </a:r>
            <a:r>
              <a:rPr lang="hr-HR" sz="1400" dirty="0">
                <a:latin typeface="+mn-lt"/>
              </a:rPr>
              <a:t>-</a:t>
            </a:r>
            <a:r>
              <a:rPr lang="hr-HR" sz="1400" dirty="0" err="1">
                <a:latin typeface="+mn-lt"/>
              </a:rPr>
              <a:t>associated</a:t>
            </a:r>
            <a:r>
              <a:rPr lang="hr-HR" sz="1400" dirty="0">
                <a:latin typeface="+mn-lt"/>
              </a:rPr>
              <a:t> protein </a:t>
            </a:r>
            <a:r>
              <a:rPr lang="hr-HR" sz="1400" dirty="0" err="1">
                <a:latin typeface="+mn-lt"/>
              </a:rPr>
              <a:t>tau</a:t>
            </a:r>
            <a:r>
              <a:rPr lang="hr-HR" sz="1400" dirty="0">
                <a:latin typeface="+mn-lt"/>
              </a:rPr>
              <a:t>. PNAS</a:t>
            </a:r>
          </a:p>
          <a:p>
            <a:pPr>
              <a:defRPr/>
            </a:pPr>
            <a:r>
              <a:rPr lang="hr-HR" sz="1400" dirty="0">
                <a:latin typeface="+mn-lt"/>
              </a:rPr>
              <a:t>1988;85:4051-5.</a:t>
            </a:r>
            <a:endParaRPr lang="en-GB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r-Latn-C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 smtClean="0"/>
          </a:p>
        </p:txBody>
      </p:sp>
      <p:pic>
        <p:nvPicPr>
          <p:cNvPr id="3076" name="Picture 4" descr="CI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75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33375" y="115888"/>
            <a:ext cx="8991600" cy="1143000"/>
          </a:xfrm>
        </p:spPr>
        <p:txBody>
          <a:bodyPr/>
          <a:lstStyle/>
          <a:p>
            <a:r>
              <a:rPr lang="hr-HR" sz="2400" smtClean="0"/>
              <a:t>Dmitry Goldgaber isolated APP and localized its gene to chr 21</a:t>
            </a:r>
            <a:endParaRPr lang="en-GB" sz="2400" smtClean="0"/>
          </a:p>
        </p:txBody>
      </p:sp>
      <p:sp>
        <p:nvSpPr>
          <p:cNvPr id="22531" name="Text Box 1028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483600" cy="4171950"/>
          </a:xfrm>
          <a:noFill/>
        </p:spPr>
        <p:txBody>
          <a:bodyPr/>
          <a:lstStyle/>
          <a:p>
            <a:pPr>
              <a:spcBef>
                <a:spcPct val="0"/>
              </a:spcBef>
              <a:buClr>
                <a:schemeClr val="tx2"/>
              </a:buClr>
              <a:buFont typeface="Monotype Sorts" pitchFamily="2" charset="2"/>
              <a:buNone/>
            </a:pPr>
            <a:r>
              <a:rPr kumimoji="0" lang="hr-HR" sz="1800" b="1" smtClean="0">
                <a:solidFill>
                  <a:srgbClr val="FF3300"/>
                </a:solidFill>
              </a:rPr>
              <a:t>Due to an extra copy of the APP gene DS patients develop very early not only characteristic AD pathological changes but dementia as well.</a:t>
            </a:r>
            <a:endParaRPr kumimoji="0" lang="en-GB" sz="1800" b="1" smtClean="0">
              <a:solidFill>
                <a:srgbClr val="FF3300"/>
              </a:solidFill>
            </a:endParaRPr>
          </a:p>
        </p:txBody>
      </p:sp>
      <p:sp>
        <p:nvSpPr>
          <p:cNvPr id="177157" name="Rectangle 1029"/>
          <p:cNvSpPr>
            <a:spLocks noChangeArrowheads="1"/>
          </p:cNvSpPr>
          <p:nvPr/>
        </p:nvSpPr>
        <p:spPr bwMode="auto">
          <a:xfrm>
            <a:off x="0" y="6073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G</a:t>
            </a:r>
            <a:r>
              <a:rPr lang="hr-HR" sz="1400" dirty="0" err="1">
                <a:latin typeface="+mn-lt"/>
              </a:rPr>
              <a:t>oldgaber</a:t>
            </a:r>
            <a:r>
              <a:rPr lang="hr-HR" sz="1400" dirty="0">
                <a:latin typeface="+mn-lt"/>
              </a:rPr>
              <a:t> D, Lerman MI, </a:t>
            </a:r>
            <a:r>
              <a:rPr lang="hr-HR" sz="1400" dirty="0" err="1">
                <a:latin typeface="+mn-lt"/>
              </a:rPr>
              <a:t>McBride</a:t>
            </a:r>
            <a:r>
              <a:rPr lang="hr-HR" sz="1400" dirty="0">
                <a:latin typeface="+mn-lt"/>
              </a:rPr>
              <a:t> OW, </a:t>
            </a:r>
            <a:r>
              <a:rPr lang="hr-HR" sz="1400" dirty="0" err="1">
                <a:latin typeface="+mn-lt"/>
              </a:rPr>
              <a:t>Saffiotti</a:t>
            </a:r>
            <a:r>
              <a:rPr lang="hr-HR" sz="1400" dirty="0">
                <a:latin typeface="+mn-lt"/>
              </a:rPr>
              <a:t> U, </a:t>
            </a:r>
            <a:r>
              <a:rPr lang="hr-HR" sz="1400" dirty="0" err="1">
                <a:latin typeface="+mn-lt"/>
              </a:rPr>
              <a:t>Gajdusek</a:t>
            </a:r>
            <a:r>
              <a:rPr lang="hr-HR" sz="1400" dirty="0">
                <a:latin typeface="+mn-lt"/>
              </a:rPr>
              <a:t> C. </a:t>
            </a:r>
            <a:r>
              <a:rPr lang="hr-HR" sz="1400" dirty="0" err="1">
                <a:latin typeface="+mn-lt"/>
              </a:rPr>
              <a:t>Characterization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and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chromosomal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localization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a </a:t>
            </a:r>
            <a:r>
              <a:rPr lang="hr-HR" sz="1400" dirty="0" err="1">
                <a:latin typeface="+mn-lt"/>
              </a:rPr>
              <a:t>cDNA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encoding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brain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amyloid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of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Alzheimer</a:t>
            </a:r>
            <a:r>
              <a:rPr lang="hr-HR" sz="1400" dirty="0">
                <a:latin typeface="+mn-lt"/>
              </a:rPr>
              <a:t>’s </a:t>
            </a:r>
            <a:r>
              <a:rPr lang="hr-HR" sz="1400" dirty="0" err="1">
                <a:latin typeface="+mn-lt"/>
              </a:rPr>
              <a:t>disease</a:t>
            </a:r>
            <a:r>
              <a:rPr lang="hr-HR" sz="1400" dirty="0">
                <a:latin typeface="+mn-lt"/>
              </a:rPr>
              <a:t>. </a:t>
            </a:r>
            <a:r>
              <a:rPr lang="hr-HR" sz="1400" dirty="0" err="1">
                <a:latin typeface="+mn-lt"/>
              </a:rPr>
              <a:t>Science</a:t>
            </a:r>
            <a:r>
              <a:rPr lang="hr-HR" sz="1400" dirty="0">
                <a:latin typeface="+mn-lt"/>
              </a:rPr>
              <a:t> 1987;235:877-80.</a:t>
            </a:r>
            <a:endParaRPr lang="en-US" sz="1400" dirty="0">
              <a:latin typeface="+mn-lt"/>
            </a:endParaRPr>
          </a:p>
        </p:txBody>
      </p:sp>
      <p:pic>
        <p:nvPicPr>
          <p:cNvPr id="22533" name="Picture 1030" descr="ADsequ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6172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AutoShape 1031"/>
          <p:cNvSpPr>
            <a:spLocks noChangeArrowheads="1"/>
          </p:cNvSpPr>
          <p:nvPr/>
        </p:nvSpPr>
        <p:spPr bwMode="auto">
          <a:xfrm>
            <a:off x="1860550" y="3222625"/>
            <a:ext cx="196850" cy="1289050"/>
          </a:xfrm>
          <a:prstGeom prst="downArrow">
            <a:avLst>
              <a:gd name="adj1" fmla="val 50000"/>
              <a:gd name="adj2" fmla="val 16371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22535" name="AutoShape 1032"/>
          <p:cNvSpPr>
            <a:spLocks noChangeArrowheads="1"/>
          </p:cNvSpPr>
          <p:nvPr/>
        </p:nvSpPr>
        <p:spPr bwMode="auto">
          <a:xfrm>
            <a:off x="3841750" y="3460750"/>
            <a:ext cx="196850" cy="1127125"/>
          </a:xfrm>
          <a:prstGeom prst="downArrow">
            <a:avLst>
              <a:gd name="adj1" fmla="val 50000"/>
              <a:gd name="adj2" fmla="val 1431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22536" name="AutoShape 1033"/>
          <p:cNvSpPr>
            <a:spLocks noChangeArrowheads="1"/>
          </p:cNvSpPr>
          <p:nvPr/>
        </p:nvSpPr>
        <p:spPr bwMode="auto">
          <a:xfrm>
            <a:off x="6432550" y="3729038"/>
            <a:ext cx="196850" cy="858837"/>
          </a:xfrm>
          <a:prstGeom prst="downArrow">
            <a:avLst>
              <a:gd name="adj1" fmla="val 50000"/>
              <a:gd name="adj2" fmla="val 10907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22537" name="Text Box 1034"/>
          <p:cNvSpPr txBox="1">
            <a:spLocks noChangeArrowheads="1"/>
          </p:cNvSpPr>
          <p:nvPr/>
        </p:nvSpPr>
        <p:spPr bwMode="auto">
          <a:xfrm>
            <a:off x="7315200" y="3733800"/>
            <a:ext cx="1543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4000">
                <a:solidFill>
                  <a:schemeClr val="tx2"/>
                </a:solidFill>
                <a:latin typeface="Arial Black" pitchFamily="34" charset="0"/>
              </a:rPr>
              <a:t>1987</a:t>
            </a:r>
            <a:endParaRPr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429000"/>
            <a:ext cx="8991600" cy="1019175"/>
          </a:xfrm>
        </p:spPr>
        <p:txBody>
          <a:bodyPr/>
          <a:lstStyle/>
          <a:p>
            <a:r>
              <a:rPr kumimoji="0" lang="hr-HR" sz="2800" b="1" dirty="0" smtClean="0">
                <a:latin typeface="Tahoma" pitchFamily="34" charset="0"/>
              </a:rPr>
              <a:t>However, most of the other linkage studies have shown that the APP was not linked to FAD!</a:t>
            </a:r>
            <a:endParaRPr kumimoji="0" lang="en-GB" sz="2800" b="1" dirty="0" smtClean="0">
              <a:latin typeface="Tahoma" pitchFamily="34" charset="0"/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kumimoji="1"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228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kumimoji="1" lang="hr-HR" sz="2400">
                <a:solidFill>
                  <a:schemeClr val="tx2"/>
                </a:solidFill>
                <a:latin typeface="Arial Black" pitchFamily="34" charset="0"/>
              </a:rPr>
              <a:t>Peter St. Hyslop shown linkage of 4 FAD families to chr 21</a:t>
            </a:r>
            <a:endParaRPr kumimoji="1" lang="en-GB" sz="2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182880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cs typeface="Times New Roman" pitchFamily="18" charset="0"/>
              </a:rPr>
              <a:t>St George-Hyslop PH, Tanzi RE, Polinsky RJ, Haines JL, Nee L, Watkins PC. The genetic defect causing familial Alzheimer's disease maps on chromosome 21. Science 1987;23: 885-90.</a:t>
            </a:r>
            <a:r>
              <a:rPr lang="en-US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3581400"/>
            <a:ext cx="8991600" cy="2743200"/>
          </a:xfrm>
        </p:spPr>
        <p:txBody>
          <a:bodyPr/>
          <a:lstStyle/>
          <a:p>
            <a:r>
              <a:rPr kumimoji="0" lang="hr-HR" sz="2800" b="1" smtClean="0">
                <a:latin typeface="Tahoma" pitchFamily="34" charset="0"/>
              </a:rPr>
              <a:t>This finding supported the view of hematogenic origin of A-beta (i.e. that A-beta is primarily produced outside the brain), and encouraged the search for APP mutations that cause AD, so that finally ...</a:t>
            </a:r>
            <a:endParaRPr kumimoji="0" lang="en-GB" sz="2800" b="1" smtClean="0">
              <a:latin typeface="Tahoma" pitchFamily="34" charset="0"/>
            </a:endParaRPr>
          </a:p>
        </p:txBody>
      </p:sp>
      <p:sp>
        <p:nvSpPr>
          <p:cNvPr id="24579" name="Rectangle 1027"/>
          <p:cNvSpPr>
            <a:spLocks noChangeArrowheads="1"/>
          </p:cNvSpPr>
          <p:nvPr/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kumimoji="1" lang="en-GB" sz="40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24580" name="Rectangle 1028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Later same year: first APP mutation</a:t>
            </a:r>
          </a:p>
          <a:p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associated with a disease: HCHWA-D</a:t>
            </a:r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81253" name="Rectangle 1029"/>
          <p:cNvSpPr>
            <a:spLocks noChangeArrowheads="1"/>
          </p:cNvSpPr>
          <p:nvPr/>
        </p:nvSpPr>
        <p:spPr bwMode="auto">
          <a:xfrm>
            <a:off x="0" y="1828800"/>
            <a:ext cx="9144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>
                <a:latin typeface="+mn-lt"/>
                <a:cs typeface="Times New Roman" pitchFamily="18" charset="0"/>
              </a:rPr>
              <a:t>Van </a:t>
            </a:r>
            <a:r>
              <a:rPr lang="hr-HR" sz="1400" dirty="0" err="1">
                <a:latin typeface="+mn-lt"/>
                <a:cs typeface="Times New Roman" pitchFamily="18" charset="0"/>
              </a:rPr>
              <a:t>Broeckhoven</a:t>
            </a:r>
            <a:r>
              <a:rPr lang="hr-HR" sz="1400" dirty="0">
                <a:latin typeface="+mn-lt"/>
                <a:cs typeface="Times New Roman" pitchFamily="18" charset="0"/>
              </a:rPr>
              <a:t> C, </a:t>
            </a:r>
            <a:r>
              <a:rPr lang="hr-HR" sz="1400" dirty="0" err="1">
                <a:latin typeface="+mn-lt"/>
                <a:cs typeface="Times New Roman" pitchFamily="18" charset="0"/>
              </a:rPr>
              <a:t>Haan</a:t>
            </a:r>
            <a:r>
              <a:rPr lang="hr-HR" sz="1400" dirty="0">
                <a:latin typeface="+mn-lt"/>
                <a:cs typeface="Times New Roman" pitchFamily="18" charset="0"/>
              </a:rPr>
              <a:t> J, </a:t>
            </a:r>
            <a:r>
              <a:rPr lang="hr-HR" sz="1400" dirty="0" err="1">
                <a:latin typeface="+mn-lt"/>
                <a:cs typeface="Times New Roman" pitchFamily="18" charset="0"/>
              </a:rPr>
              <a:t>Bakker</a:t>
            </a:r>
            <a:r>
              <a:rPr lang="hr-HR" sz="1400" dirty="0">
                <a:latin typeface="+mn-lt"/>
                <a:cs typeface="Times New Roman" pitchFamily="18" charset="0"/>
              </a:rPr>
              <a:t> E.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beta protein </a:t>
            </a:r>
            <a:r>
              <a:rPr lang="hr-HR" sz="1400" dirty="0" err="1">
                <a:latin typeface="+mn-lt"/>
                <a:cs typeface="Times New Roman" pitchFamily="18" charset="0"/>
              </a:rPr>
              <a:t>precursor</a:t>
            </a:r>
            <a:r>
              <a:rPr lang="hr-HR" sz="1400" dirty="0">
                <a:latin typeface="+mn-lt"/>
                <a:cs typeface="Times New Roman" pitchFamily="18" charset="0"/>
              </a:rPr>
              <a:t> gene </a:t>
            </a:r>
            <a:r>
              <a:rPr lang="hr-HR" sz="1400" dirty="0" err="1">
                <a:latin typeface="+mn-lt"/>
                <a:cs typeface="Times New Roman" pitchFamily="18" charset="0"/>
              </a:rPr>
              <a:t>and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hereditary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cerebral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hemorrhage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with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amyloidosis</a:t>
            </a:r>
            <a:r>
              <a:rPr lang="hr-HR" sz="1400" dirty="0">
                <a:latin typeface="+mn-lt"/>
                <a:cs typeface="Times New Roman" pitchFamily="18" charset="0"/>
              </a:rPr>
              <a:t> (</a:t>
            </a:r>
            <a:r>
              <a:rPr lang="hr-HR" sz="1400" dirty="0" err="1">
                <a:latin typeface="+mn-lt"/>
                <a:cs typeface="Times New Roman" pitchFamily="18" charset="0"/>
              </a:rPr>
              <a:t>Dutch</a:t>
            </a:r>
            <a:r>
              <a:rPr lang="hr-HR" sz="1400" dirty="0">
                <a:latin typeface="+mn-lt"/>
                <a:cs typeface="Times New Roman" pitchFamily="18" charset="0"/>
              </a:rPr>
              <a:t>). </a:t>
            </a:r>
            <a:r>
              <a:rPr lang="hr-HR" sz="1400" dirty="0" err="1">
                <a:latin typeface="+mn-lt"/>
                <a:cs typeface="Times New Roman" pitchFamily="18" charset="0"/>
              </a:rPr>
              <a:t>Science</a:t>
            </a:r>
            <a:r>
              <a:rPr lang="hr-HR" sz="1400" dirty="0">
                <a:latin typeface="+mn-lt"/>
                <a:cs typeface="Times New Roman" pitchFamily="18" charset="0"/>
              </a:rPr>
              <a:t> 1990; 248: 1120-2.</a:t>
            </a:r>
            <a:endParaRPr lang="hr-HR" sz="1400" dirty="0">
              <a:latin typeface="+mn-lt"/>
            </a:endParaRPr>
          </a:p>
          <a:p>
            <a:pPr>
              <a:defRPr/>
            </a:pPr>
            <a:r>
              <a:rPr lang="en-GB" sz="1400" dirty="0">
                <a:latin typeface="+mn-lt"/>
              </a:rPr>
              <a:t> </a:t>
            </a:r>
            <a:endParaRPr lang="hr-HR" sz="1400" dirty="0">
              <a:latin typeface="+mn-lt"/>
            </a:endParaRPr>
          </a:p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Levy</a:t>
            </a:r>
            <a:r>
              <a:rPr lang="hr-HR" sz="1400" dirty="0">
                <a:latin typeface="+mn-lt"/>
                <a:cs typeface="Times New Roman" pitchFamily="18" charset="0"/>
              </a:rPr>
              <a:t> E, </a:t>
            </a:r>
            <a:r>
              <a:rPr lang="hr-HR" sz="1400" dirty="0" err="1">
                <a:latin typeface="+mn-lt"/>
                <a:cs typeface="Times New Roman" pitchFamily="18" charset="0"/>
              </a:rPr>
              <a:t>Carman</a:t>
            </a:r>
            <a:r>
              <a:rPr lang="hr-HR" sz="1400" dirty="0">
                <a:latin typeface="+mn-lt"/>
                <a:cs typeface="Times New Roman" pitchFamily="18" charset="0"/>
              </a:rPr>
              <a:t> MD, </a:t>
            </a:r>
            <a:r>
              <a:rPr lang="hr-HR" sz="1400" dirty="0" err="1">
                <a:latin typeface="+mn-lt"/>
                <a:cs typeface="Times New Roman" pitchFamily="18" charset="0"/>
              </a:rPr>
              <a:t>Fernandez</a:t>
            </a:r>
            <a:r>
              <a:rPr lang="hr-HR" sz="1400" dirty="0">
                <a:latin typeface="+mn-lt"/>
                <a:cs typeface="Times New Roman" pitchFamily="18" charset="0"/>
              </a:rPr>
              <a:t>-Madrid IJ, i sur. </a:t>
            </a:r>
            <a:r>
              <a:rPr lang="hr-HR" sz="1400" dirty="0" err="1">
                <a:latin typeface="+mn-lt"/>
                <a:cs typeface="Times New Roman" pitchFamily="18" charset="0"/>
              </a:rPr>
              <a:t>Mutation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of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the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Alzheimer</a:t>
            </a:r>
            <a:r>
              <a:rPr lang="hr-HR" sz="1400" dirty="0">
                <a:latin typeface="+mn-lt"/>
                <a:cs typeface="Times New Roman" pitchFamily="18" charset="0"/>
              </a:rPr>
              <a:t>'s </a:t>
            </a:r>
            <a:r>
              <a:rPr lang="hr-HR" sz="1400" dirty="0" err="1">
                <a:latin typeface="+mn-lt"/>
                <a:cs typeface="Times New Roman" pitchFamily="18" charset="0"/>
              </a:rPr>
              <a:t>disease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gene </a:t>
            </a:r>
            <a:r>
              <a:rPr lang="hr-HR" sz="1400" dirty="0" err="1">
                <a:latin typeface="+mn-lt"/>
                <a:cs typeface="Times New Roman" pitchFamily="18" charset="0"/>
              </a:rPr>
              <a:t>in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hereditary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cerebral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hemorrhage</a:t>
            </a:r>
            <a:r>
              <a:rPr lang="hr-HR" sz="1400" dirty="0">
                <a:latin typeface="+mn-lt"/>
                <a:cs typeface="Times New Roman" pitchFamily="18" charset="0"/>
              </a:rPr>
              <a:t>, </a:t>
            </a:r>
            <a:r>
              <a:rPr lang="hr-HR" sz="1400" dirty="0" err="1">
                <a:latin typeface="+mn-lt"/>
                <a:cs typeface="Times New Roman" pitchFamily="18" charset="0"/>
              </a:rPr>
              <a:t>Duch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type</a:t>
            </a:r>
            <a:r>
              <a:rPr lang="hr-HR" sz="1400" dirty="0">
                <a:latin typeface="+mn-lt"/>
                <a:cs typeface="Times New Roman" pitchFamily="18" charset="0"/>
              </a:rPr>
              <a:t>. </a:t>
            </a:r>
            <a:r>
              <a:rPr lang="hr-HR" sz="1400" dirty="0" err="1">
                <a:latin typeface="+mn-lt"/>
                <a:cs typeface="Times New Roman" pitchFamily="18" charset="0"/>
              </a:rPr>
              <a:t>Science</a:t>
            </a:r>
            <a:r>
              <a:rPr lang="hr-HR" sz="1400" dirty="0">
                <a:latin typeface="+mn-lt"/>
                <a:cs typeface="Times New Roman" pitchFamily="18" charset="0"/>
              </a:rPr>
              <a:t> 1990; 248: 1124-1126.</a:t>
            </a:r>
            <a:r>
              <a:rPr lang="en-GB" sz="1400" dirty="0"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hr-HR" sz="3600" smtClean="0"/>
              <a:t>1991: Report of the first Alzheimer gene mutation (in APP)!</a:t>
            </a:r>
            <a:endParaRPr lang="en-GB" sz="3600" smtClean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070725" y="1793875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400"/>
          </a:p>
        </p:txBody>
      </p:sp>
      <p:pic>
        <p:nvPicPr>
          <p:cNvPr id="25604" name="Picture 5" descr="APPm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70104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0" y="579120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r-HR" sz="1400" dirty="0" err="1">
                <a:latin typeface="+mn-lt"/>
                <a:cs typeface="Times New Roman" pitchFamily="18" charset="0"/>
              </a:rPr>
              <a:t>Goate</a:t>
            </a:r>
            <a:r>
              <a:rPr lang="hr-HR" sz="1400" dirty="0">
                <a:latin typeface="+mn-lt"/>
                <a:cs typeface="Times New Roman" pitchFamily="18" charset="0"/>
              </a:rPr>
              <a:t> A, </a:t>
            </a:r>
            <a:r>
              <a:rPr lang="hr-HR" sz="1400" dirty="0" err="1">
                <a:latin typeface="+mn-lt"/>
                <a:cs typeface="Times New Roman" pitchFamily="18" charset="0"/>
              </a:rPr>
              <a:t>Chartier</a:t>
            </a:r>
            <a:r>
              <a:rPr lang="hr-HR" sz="1400" dirty="0">
                <a:latin typeface="+mn-lt"/>
                <a:cs typeface="Times New Roman" pitchFamily="18" charset="0"/>
              </a:rPr>
              <a:t>-</a:t>
            </a:r>
            <a:r>
              <a:rPr lang="hr-HR" sz="1400" dirty="0" err="1">
                <a:latin typeface="+mn-lt"/>
                <a:cs typeface="Times New Roman" pitchFamily="18" charset="0"/>
              </a:rPr>
              <a:t>Harlin</a:t>
            </a:r>
            <a:r>
              <a:rPr lang="hr-HR" sz="1400" dirty="0">
                <a:latin typeface="+mn-lt"/>
                <a:cs typeface="Times New Roman" pitchFamily="18" charset="0"/>
              </a:rPr>
              <a:t> MC, </a:t>
            </a:r>
            <a:r>
              <a:rPr lang="hr-HR" sz="1400" dirty="0" err="1">
                <a:latin typeface="+mn-lt"/>
                <a:cs typeface="Times New Roman" pitchFamily="18" charset="0"/>
              </a:rPr>
              <a:t>Mullen</a:t>
            </a:r>
            <a:r>
              <a:rPr lang="hr-HR" sz="1400" dirty="0">
                <a:latin typeface="+mn-lt"/>
                <a:cs typeface="Times New Roman" pitchFamily="18" charset="0"/>
              </a:rPr>
              <a:t> M, </a:t>
            </a:r>
            <a:r>
              <a:rPr lang="hr-HR" sz="1400" dirty="0" err="1">
                <a:latin typeface="+mn-lt"/>
              </a:rPr>
              <a:t>Hardy</a:t>
            </a:r>
            <a:r>
              <a:rPr lang="hr-HR" sz="1400" dirty="0">
                <a:latin typeface="+mn-lt"/>
              </a:rPr>
              <a:t> J</a:t>
            </a:r>
            <a:r>
              <a:rPr lang="hr-HR" sz="1400" dirty="0">
                <a:latin typeface="+mn-lt"/>
                <a:cs typeface="Times New Roman" pitchFamily="18" charset="0"/>
              </a:rPr>
              <a:t>. </a:t>
            </a:r>
            <a:r>
              <a:rPr lang="hr-HR" sz="1400" dirty="0" err="1">
                <a:latin typeface="+mn-lt"/>
                <a:cs typeface="Times New Roman" pitchFamily="18" charset="0"/>
              </a:rPr>
              <a:t>Segregation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of</a:t>
            </a:r>
            <a:r>
              <a:rPr lang="hr-HR" sz="1400" dirty="0">
                <a:latin typeface="+mn-lt"/>
                <a:cs typeface="Times New Roman" pitchFamily="18" charset="0"/>
              </a:rPr>
              <a:t> a </a:t>
            </a:r>
            <a:r>
              <a:rPr lang="hr-HR" sz="1400" dirty="0" err="1">
                <a:latin typeface="+mn-lt"/>
                <a:cs typeface="Times New Roman" pitchFamily="18" charset="0"/>
              </a:rPr>
              <a:t>missense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mutation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in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the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amyloid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presursor</a:t>
            </a:r>
            <a:r>
              <a:rPr lang="hr-HR" sz="1400" dirty="0">
                <a:latin typeface="+mn-lt"/>
                <a:cs typeface="Times New Roman" pitchFamily="18" charset="0"/>
              </a:rPr>
              <a:t> protein gene </a:t>
            </a:r>
            <a:r>
              <a:rPr lang="hr-HR" sz="1400" dirty="0" err="1">
                <a:latin typeface="+mn-lt"/>
                <a:cs typeface="Times New Roman" pitchFamily="18" charset="0"/>
              </a:rPr>
              <a:t>with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familial</a:t>
            </a:r>
            <a:r>
              <a:rPr lang="hr-HR" sz="1400" dirty="0">
                <a:latin typeface="+mn-lt"/>
                <a:cs typeface="Times New Roman" pitchFamily="18" charset="0"/>
              </a:rPr>
              <a:t> </a:t>
            </a:r>
            <a:r>
              <a:rPr lang="hr-HR" sz="1400" dirty="0" err="1">
                <a:latin typeface="+mn-lt"/>
                <a:cs typeface="Times New Roman" pitchFamily="18" charset="0"/>
              </a:rPr>
              <a:t>Alzheimer</a:t>
            </a:r>
            <a:r>
              <a:rPr lang="hr-HR" sz="1400" dirty="0">
                <a:latin typeface="+mn-lt"/>
                <a:cs typeface="Times New Roman" pitchFamily="18" charset="0"/>
              </a:rPr>
              <a:t>'s </a:t>
            </a:r>
            <a:r>
              <a:rPr lang="hr-HR" sz="1400" dirty="0" err="1">
                <a:latin typeface="+mn-lt"/>
                <a:cs typeface="Times New Roman" pitchFamily="18" charset="0"/>
              </a:rPr>
              <a:t>disease</a:t>
            </a:r>
            <a:r>
              <a:rPr lang="hr-HR" sz="1400" dirty="0">
                <a:latin typeface="+mn-lt"/>
                <a:cs typeface="Times New Roman" pitchFamily="18" charset="0"/>
              </a:rPr>
              <a:t>. Nature 1991;349: 704-6.</a:t>
            </a:r>
            <a:r>
              <a:rPr lang="en-GB" sz="1400" dirty="0">
                <a:latin typeface="+mn-lt"/>
                <a:cs typeface="Times New Roman" pitchFamily="18" charset="0"/>
              </a:rPr>
              <a:t> </a:t>
            </a:r>
            <a:r>
              <a:rPr lang="en-US" sz="1400" dirty="0">
                <a:latin typeface="+mn-lt"/>
              </a:rPr>
              <a:t> </a:t>
            </a:r>
            <a:r>
              <a:rPr lang="hr-HR" sz="1400" dirty="0">
                <a:latin typeface="+mn-lt"/>
              </a:rPr>
              <a:t>(on Allen </a:t>
            </a:r>
            <a:r>
              <a:rPr lang="hr-HR" sz="1400" dirty="0" err="1">
                <a:latin typeface="+mn-lt"/>
              </a:rPr>
              <a:t>Roses</a:t>
            </a:r>
            <a:r>
              <a:rPr lang="hr-HR" sz="1400" dirty="0">
                <a:latin typeface="+mn-lt"/>
              </a:rPr>
              <a:t>’ </a:t>
            </a:r>
            <a:r>
              <a:rPr lang="hr-HR" sz="1400" dirty="0" err="1">
                <a:latin typeface="+mn-lt"/>
              </a:rPr>
              <a:t>blood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samples</a:t>
            </a:r>
            <a:r>
              <a:rPr lang="hr-HR" sz="1400" dirty="0">
                <a:latin typeface="+mn-lt"/>
              </a:rPr>
              <a:t> </a:t>
            </a:r>
            <a:r>
              <a:rPr lang="hr-HR" sz="1400" dirty="0" err="1">
                <a:latin typeface="+mn-lt"/>
              </a:rPr>
              <a:t>from</a:t>
            </a:r>
            <a:r>
              <a:rPr lang="hr-HR" sz="1400" dirty="0">
                <a:latin typeface="+mn-lt"/>
              </a:rPr>
              <a:t> Duke </a:t>
            </a:r>
            <a:r>
              <a:rPr lang="hr-HR" sz="1400" dirty="0" err="1">
                <a:latin typeface="+mn-lt"/>
              </a:rPr>
              <a:t>University</a:t>
            </a:r>
            <a:r>
              <a:rPr lang="hr-HR" sz="1400" dirty="0">
                <a:latin typeface="+mn-lt"/>
              </a:rPr>
              <a:t>)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32800" cy="1143000"/>
          </a:xfrm>
        </p:spPr>
        <p:txBody>
          <a:bodyPr/>
          <a:lstStyle/>
          <a:p>
            <a:r>
              <a:rPr lang="hr-HR" dirty="0" smtClean="0"/>
              <a:t>Amyloid cascade hypothesis</a:t>
            </a:r>
            <a:br>
              <a:rPr lang="hr-HR" dirty="0" smtClean="0"/>
            </a:br>
            <a:r>
              <a:rPr lang="hr-HR" dirty="0" smtClean="0"/>
              <a:t>                   1990</a:t>
            </a:r>
            <a:endParaRPr lang="en-GB" dirty="0" smtClean="0"/>
          </a:p>
        </p:txBody>
      </p:sp>
      <p:pic>
        <p:nvPicPr>
          <p:cNvPr id="26627" name="Picture 3" descr="kaskad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76400"/>
            <a:ext cx="60198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5392738"/>
            <a:ext cx="9144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800">
                <a:latin typeface="Tahoma" pitchFamily="34" charset="0"/>
                <a:cs typeface="Times New Roman" pitchFamily="18" charset="0"/>
              </a:rPr>
              <a:t>Esch FS, Keim PS, Beattie EC. Cleavage of amyloid beta peptide during constitutive processing of its precursor. Science 1990;248:1122-4.</a:t>
            </a:r>
            <a:endParaRPr lang="hr-HR" sz="1800">
              <a:latin typeface="Tahoma" pitchFamily="34" charset="0"/>
            </a:endParaRPr>
          </a:p>
          <a:p>
            <a:r>
              <a:rPr lang="hr-HR" sz="1800">
                <a:latin typeface="Tahoma" pitchFamily="34" charset="0"/>
              </a:rPr>
              <a:t>Sisodia SS, Koo EH, Bayreuther K, Unterbeck A, Price DL. Evidence that beta-amyloid protein in Alzheimer’s disease is not derived by normal processing. Science 1990;248:492-5.</a:t>
            </a:r>
            <a:endParaRPr lang="en-US" sz="18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37600" cy="1143000"/>
          </a:xfrm>
        </p:spPr>
        <p:txBody>
          <a:bodyPr/>
          <a:lstStyle/>
          <a:p>
            <a:pPr algn="ctr"/>
            <a:r>
              <a:rPr lang="hr-HR" smtClean="0"/>
              <a:t>Amyloid cascade hypothesis</a:t>
            </a:r>
            <a:br>
              <a:rPr lang="hr-HR" smtClean="0"/>
            </a:br>
            <a:r>
              <a:rPr lang="hr-HR" smtClean="0"/>
              <a:t>2010</a:t>
            </a:r>
            <a:endParaRPr lang="en-GB" smtClean="0"/>
          </a:p>
        </p:txBody>
      </p:sp>
      <p:pic>
        <p:nvPicPr>
          <p:cNvPr id="27651" name="Picture 3" descr="kaskad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54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828800" y="51816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000" b="1">
                <a:latin typeface="Tahoma" pitchFamily="34" charset="0"/>
              </a:rPr>
              <a:t>ADAM family of metaloproteases (e.g. TACE, TNF</a:t>
            </a:r>
            <a:r>
              <a:rPr lang="hr-HR" sz="1000" b="1">
                <a:latin typeface="Tahoma" pitchFamily="34" charset="0"/>
                <a:sym typeface="Symbol" pitchFamily="18" charset="2"/>
              </a:rPr>
              <a:t>-</a:t>
            </a:r>
            <a:r>
              <a:rPr lang="hr-HR" sz="1000" b="1">
                <a:latin typeface="Tahoma" pitchFamily="34" charset="0"/>
              </a:rPr>
              <a:t>converting enzyme)</a:t>
            </a:r>
            <a:endParaRPr lang="en-GB" sz="1000" b="1">
              <a:latin typeface="Tahom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495800" y="4648200"/>
            <a:ext cx="1600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000" b="1">
                <a:latin typeface="Tahoma" pitchFamily="34" charset="0"/>
              </a:rPr>
              <a:t>Vassar R et al. Beta-secretase cleavage of Alzheimer’s APP by the transmembrane aspartic protease BACE (beta site APP cleaving	 enzyme). Science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1999</a:t>
            </a:r>
            <a:r>
              <a:rPr lang="hr-HR" sz="1000" b="1">
                <a:latin typeface="Tahoma" pitchFamily="34" charset="0"/>
              </a:rPr>
              <a:t>;286:735-41 (Amgen)</a:t>
            </a:r>
            <a:endParaRPr lang="en-GB" sz="1000" b="1">
              <a:latin typeface="Tahoma" pitchFamily="34" charset="0"/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867400" y="3657600"/>
            <a:ext cx="3124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000" b="1">
                <a:latin typeface="Tahoma" pitchFamily="34" charset="0"/>
              </a:rPr>
              <a:t>Wolfe MS, </a:t>
            </a:r>
            <a:r>
              <a:rPr lang="hr-HR" sz="1000" b="1">
                <a:solidFill>
                  <a:srgbClr val="FF3300"/>
                </a:solidFill>
                <a:latin typeface="Tahoma" pitchFamily="34" charset="0"/>
              </a:rPr>
              <a:t>Selkoe D</a:t>
            </a:r>
            <a:r>
              <a:rPr lang="hr-HR" sz="1000" b="1">
                <a:latin typeface="Tahoma" pitchFamily="34" charset="0"/>
              </a:rPr>
              <a:t>. Two transmembrane aspartates in PS-1	                required for endoproteolysis and gamma-secretase activity. Nature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1999</a:t>
            </a:r>
            <a:r>
              <a:rPr lang="hr-HR" sz="1000" b="1">
                <a:latin typeface="Tahoma" pitchFamily="34" charset="0"/>
              </a:rPr>
              <a:t>;398;513-7.</a:t>
            </a:r>
            <a:endParaRPr lang="en-GB" sz="1000" b="1">
              <a:latin typeface="Tahoma" pitchFamily="34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0" y="1600200"/>
            <a:ext cx="44958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2. PS-1: 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Schellenberg GD, Bird TD, Wijsman EM, Orr HT, Anderson L, Nemens E. Genetic linkage evidence for familial Alzheimer's disease locus on </a:t>
            </a:r>
            <a:r>
              <a:rPr lang="hr-HR" sz="1200" b="1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chromosome 14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. Science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1992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;115:735-48.</a:t>
            </a:r>
            <a:r>
              <a:rPr lang="en-GB" sz="1200" b="1">
                <a:latin typeface="Tahoma" pitchFamily="34" charset="0"/>
              </a:rPr>
              <a:t> </a:t>
            </a: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4. PS-2: Levy-Lahad E et al. Candidate gene for the </a:t>
            </a:r>
            <a:r>
              <a:rPr lang="hr-HR" sz="1200" b="1">
                <a:solidFill>
                  <a:srgbClr val="FF3300"/>
                </a:solidFill>
                <a:latin typeface="Tahoma" pitchFamily="34" charset="0"/>
              </a:rPr>
              <a:t>chromosome 1</a:t>
            </a:r>
            <a:r>
              <a:rPr lang="hr-HR" sz="1200" b="1">
                <a:latin typeface="Tahoma" pitchFamily="34" charset="0"/>
              </a:rPr>
              <a:t> familial Alzheimer’s disease locus. Science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</a:rPr>
              <a:t>1995</a:t>
            </a:r>
            <a:r>
              <a:rPr lang="hr-HR" sz="1200" b="1">
                <a:latin typeface="Tahoma" pitchFamily="34" charset="0"/>
              </a:rPr>
              <a:t>;269:973-977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</a:rPr>
              <a:t>&amp;</a:t>
            </a:r>
            <a:r>
              <a:rPr lang="hr-HR" sz="1200" b="1">
                <a:latin typeface="Tahoma" pitchFamily="34" charset="0"/>
              </a:rPr>
              <a:t> Rogaev EI et al. Familial Alzheimer’s disease in kindreds with missense mutations in a gene on</a:t>
            </a: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	</a:t>
            </a:r>
            <a:r>
              <a:rPr lang="hr-HR" sz="1200" b="1">
                <a:solidFill>
                  <a:srgbClr val="FF3300"/>
                </a:solidFill>
                <a:latin typeface="Tahoma" pitchFamily="34" charset="0"/>
              </a:rPr>
              <a:t>chromosome 1</a:t>
            </a:r>
            <a:r>
              <a:rPr lang="hr-HR" sz="1200" b="1">
                <a:latin typeface="Tahoma" pitchFamily="34" charset="0"/>
              </a:rPr>
              <a:t> related to Alzheimer’s</a:t>
            </a: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	disease type 3 gene. Nature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</a:rPr>
              <a:t>1995</a:t>
            </a:r>
            <a:r>
              <a:rPr lang="hr-HR" sz="1200" b="1">
                <a:latin typeface="Tahoma" pitchFamily="34" charset="0"/>
              </a:rPr>
              <a:t>;376:</a:t>
            </a: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	775-8. (Volga German families)</a:t>
            </a: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 marL="457200" indent="-457200">
              <a:buClr>
                <a:schemeClr val="tx2"/>
              </a:buClr>
              <a:buFont typeface="Monotype Sorts" pitchFamily="2" charset="2"/>
              <a:buNone/>
            </a:pPr>
            <a:endParaRPr lang="en-GB" sz="1000" b="1">
              <a:latin typeface="Tahoma" pitchFamily="34" charset="0"/>
            </a:endParaRP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172200" y="1600200"/>
            <a:ext cx="29718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3. APOE (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</a:rPr>
              <a:t>chromosome 19</a:t>
            </a:r>
            <a:r>
              <a:rPr lang="hr-HR" sz="1200" b="1">
                <a:latin typeface="Tahoma" pitchFamily="34" charset="0"/>
              </a:rPr>
              <a:t>): 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Corder EH, Saunders AM, Strittmatter WJ. Gene dose of apolipoprotein E type 4 allele and the risk of AD in late onset families. Science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1993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; 261: </a:t>
            </a: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		          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828-9.</a:t>
            </a: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5. CO-I &amp; II: 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Mattson MP. Mother's</a:t>
            </a: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  <a:cs typeface="Times New Roman" pitchFamily="18" charset="0"/>
              </a:rPr>
              <a:t>legacy: </a:t>
            </a:r>
            <a:r>
              <a:rPr lang="hr-HR" sz="1200" b="1">
                <a:solidFill>
                  <a:srgbClr val="FF3300"/>
                </a:solidFill>
                <a:latin typeface="Tahoma" pitchFamily="34" charset="0"/>
                <a:cs typeface="Times New Roman" pitchFamily="18" charset="0"/>
              </a:rPr>
              <a:t>Mitochondrial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 DNA mutations and Alzheimer's disease. T</a:t>
            </a:r>
            <a:r>
              <a:rPr lang="hr-HR" sz="1200" b="1">
                <a:latin typeface="Tahoma" pitchFamily="34" charset="0"/>
              </a:rPr>
              <a:t>INS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 </a:t>
            </a:r>
            <a:r>
              <a:rPr lang="hr-HR" sz="1200" b="1">
                <a:solidFill>
                  <a:schemeClr val="tx2"/>
                </a:solidFill>
                <a:latin typeface="Tahoma" pitchFamily="34" charset="0"/>
                <a:cs typeface="Times New Roman" pitchFamily="18" charset="0"/>
              </a:rPr>
              <a:t>1997</a:t>
            </a:r>
            <a:r>
              <a:rPr lang="hr-HR" sz="1200" b="1">
                <a:latin typeface="Tahoma" pitchFamily="34" charset="0"/>
                <a:cs typeface="Times New Roman" pitchFamily="18" charset="0"/>
              </a:rPr>
              <a:t>;20:373-5.</a:t>
            </a:r>
            <a:r>
              <a:rPr lang="en-GB" sz="1200" b="1">
                <a:latin typeface="Tahoma" pitchFamily="34" charset="0"/>
              </a:rPr>
              <a:t> </a:t>
            </a: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endParaRPr lang="hr-HR" sz="1200" b="1">
              <a:latin typeface="Tahoma" pitchFamily="34" charset="0"/>
            </a:endParaRPr>
          </a:p>
          <a:p>
            <a:pPr>
              <a:buClr>
                <a:schemeClr val="tx2"/>
              </a:buClr>
              <a:buFont typeface="Monotype Sorts" pitchFamily="2" charset="2"/>
              <a:buNone/>
            </a:pPr>
            <a:r>
              <a:rPr lang="hr-HR" sz="1200" b="1">
                <a:latin typeface="Tahoma" pitchFamily="34" charset="0"/>
              </a:rPr>
              <a:t>    </a:t>
            </a:r>
            <a:endParaRPr lang="en-GB" sz="1200" b="1">
              <a:latin typeface="Tahoma" pitchFamily="34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962400" y="6156325"/>
            <a:ext cx="5280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 b="1">
                <a:latin typeface="Tahoma" pitchFamily="34" charset="0"/>
              </a:rPr>
              <a:t>Hussain I, Powell D, Howlett DR. Identification of a novel aspartic protease  Asp</a:t>
            </a:r>
          </a:p>
          <a:p>
            <a:r>
              <a:rPr lang="hr-HR" sz="1000" b="1">
                <a:latin typeface="Tahoma" pitchFamily="34" charset="0"/>
              </a:rPr>
              <a:t>2 as beta-secretase. Mol Cell Neurosci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1999</a:t>
            </a:r>
            <a:r>
              <a:rPr lang="hr-HR" sz="1000" b="1">
                <a:latin typeface="Tahoma" pitchFamily="34" charset="0"/>
              </a:rPr>
              <a:t>;14:419-27. (SmithKlineBeecham)</a:t>
            </a:r>
          </a:p>
          <a:p>
            <a:r>
              <a:rPr lang="hr-HR" sz="1000" b="1">
                <a:latin typeface="Tahoma" pitchFamily="34" charset="0"/>
              </a:rPr>
              <a:t>Sinha S, Anderson JP, Barbour R. Purification and cloning of APP beta-secretase</a:t>
            </a:r>
          </a:p>
          <a:p>
            <a:r>
              <a:rPr lang="hr-HR" sz="1000" b="1">
                <a:latin typeface="Tahoma" pitchFamily="34" charset="0"/>
              </a:rPr>
              <a:t>from human brain. Nature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1999</a:t>
            </a:r>
            <a:r>
              <a:rPr lang="hr-HR" sz="1000" b="1">
                <a:latin typeface="Tahoma" pitchFamily="34" charset="0"/>
              </a:rPr>
              <a:t>;402:537-40.</a:t>
            </a:r>
            <a:endParaRPr lang="en-GB" sz="1000" b="1">
              <a:latin typeface="Tahoma" pitchFamily="34" charset="0"/>
            </a:endParaRP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0" y="5791200"/>
            <a:ext cx="40782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 b="1">
                <a:latin typeface="Tahoma" pitchFamily="34" charset="0"/>
              </a:rPr>
              <a:t>Buxbaum JD, Liu KN, Luo YX. Evidence that TNF alpha</a:t>
            </a:r>
          </a:p>
          <a:p>
            <a:r>
              <a:rPr lang="hr-HR" sz="1000" b="1">
                <a:latin typeface="Tahoma" pitchFamily="34" charset="0"/>
              </a:rPr>
              <a:t>converting enzyme is involved in regulated alpha-secretase</a:t>
            </a:r>
          </a:p>
          <a:p>
            <a:r>
              <a:rPr lang="hr-HR" sz="1000" b="1">
                <a:latin typeface="Tahoma" pitchFamily="34" charset="0"/>
              </a:rPr>
              <a:t>cleavage of the Alzheimer APP. JBC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1998</a:t>
            </a:r>
            <a:r>
              <a:rPr lang="hr-HR" sz="1000" b="1">
                <a:latin typeface="Tahoma" pitchFamily="34" charset="0"/>
              </a:rPr>
              <a:t>;273:27765-7.</a:t>
            </a:r>
          </a:p>
          <a:p>
            <a:r>
              <a:rPr lang="hr-HR" sz="1000" b="1">
                <a:latin typeface="Tahoma" pitchFamily="34" charset="0"/>
              </a:rPr>
              <a:t>Lammich S, Kojro E, Postina R. Constitutive and</a:t>
            </a:r>
          </a:p>
          <a:p>
            <a:r>
              <a:rPr lang="hr-HR" sz="1000" b="1">
                <a:latin typeface="Tahoma" pitchFamily="34" charset="0"/>
              </a:rPr>
              <a:t>regulated alpha-secretase cleavage of Alzheimer’s</a:t>
            </a:r>
          </a:p>
          <a:p>
            <a:r>
              <a:rPr lang="hr-HR" sz="1000" b="1">
                <a:latin typeface="Tahoma" pitchFamily="34" charset="0"/>
              </a:rPr>
              <a:t>APP by a disintegrin metalloprotease. PNAS </a:t>
            </a:r>
            <a:r>
              <a:rPr lang="hr-HR" sz="1000" b="1">
                <a:solidFill>
                  <a:schemeClr val="tx2"/>
                </a:solidFill>
                <a:latin typeface="Tahoma" pitchFamily="34" charset="0"/>
              </a:rPr>
              <a:t>1999</a:t>
            </a:r>
            <a:r>
              <a:rPr lang="hr-HR" sz="1000" b="1">
                <a:latin typeface="Tahoma" pitchFamily="34" charset="0"/>
              </a:rPr>
              <a:t>;96:3922-7.</a:t>
            </a:r>
          </a:p>
          <a:p>
            <a:endParaRPr lang="en-GB" sz="1000" b="1">
              <a:latin typeface="Tahoma" pitchFamily="34" charset="0"/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019800" y="5257800"/>
            <a:ext cx="15541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000" b="1">
                <a:latin typeface="Tahoma" pitchFamily="34" charset="0"/>
              </a:rPr>
              <a:t>BACE or memapsyn-2</a:t>
            </a:r>
            <a:endParaRPr lang="en-GB" sz="1000" b="1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original scheme ad cros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3113"/>
            <a:ext cx="91440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lancet r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187325"/>
            <a:ext cx="257175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itle 4"/>
          <p:cNvSpPr>
            <a:spLocks noGrp="1"/>
          </p:cNvSpPr>
          <p:nvPr>
            <p:ph type="title"/>
          </p:nvPr>
        </p:nvSpPr>
        <p:spPr>
          <a:xfrm>
            <a:off x="0" y="71438"/>
            <a:ext cx="6357938" cy="700087"/>
          </a:xfrm>
        </p:spPr>
        <p:txBody>
          <a:bodyPr/>
          <a:lstStyle/>
          <a:p>
            <a:r>
              <a:rPr lang="hr-HR" sz="1800" dirty="0" smtClean="0"/>
              <a:t>1993 tacrine, 1997 donepezil, 2000 rivastigmin,</a:t>
            </a:r>
            <a:br>
              <a:rPr lang="hr-HR" sz="1800" dirty="0" smtClean="0"/>
            </a:br>
            <a:r>
              <a:rPr lang="hr-HR" sz="1800" dirty="0" smtClean="0"/>
              <a:t>2001 galantamin; 	2003 memantin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All of the aforementioned drugs: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Showed promise in animal studies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Showed promise in early human trials</a:t>
            </a:r>
          </a:p>
          <a:p>
            <a:pPr>
              <a:lnSpc>
                <a:spcPct val="90000"/>
              </a:lnSpc>
            </a:pPr>
            <a:endParaRPr lang="hr-HR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BUT...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Were discontinued at late stages</a:t>
            </a:r>
          </a:p>
          <a:p>
            <a:pPr>
              <a:lnSpc>
                <a:spcPct val="90000"/>
              </a:lnSpc>
              <a:buFontTx/>
              <a:buNone/>
            </a:pPr>
            <a:endParaRPr lang="hr-HR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mtClean="0"/>
              <a:t>WHY (i.e. how they manage to progress to this stage)?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9144000" cy="1143000"/>
          </a:xfrm>
        </p:spPr>
        <p:txBody>
          <a:bodyPr/>
          <a:lstStyle/>
          <a:p>
            <a:r>
              <a:rPr lang="hr-HR" smtClean="0"/>
              <a:t>So, why are drug trials in AD failing?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71638"/>
            <a:ext cx="8229600" cy="525780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Monotype Sorts" pitchFamily="2" charset="2"/>
              <a:buNone/>
            </a:pPr>
            <a:r>
              <a:rPr lang="hr-HR" sz="2800" smtClean="0"/>
              <a:t>The failure of the translation of research is attributable mainly to: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r-HR" sz="2800" smtClean="0"/>
              <a:t>Use of models that do not accurately reflect human pathogenesis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r-HR" sz="2800" smtClean="0"/>
              <a:t>Poor methodology in animal studies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r-HR" sz="2800" smtClean="0"/>
              <a:t>Innacurate prediction of drug efficacy in animal models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r-HR" sz="2800" smtClean="0"/>
              <a:t>Fact that neutral or non-significant animal studies are less likely to be published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hr-HR" sz="2800" smtClean="0"/>
              <a:t>Most importantly, due to wrong premises i.e. hypotheses on which most AD trials are based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hr-H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rogress_report_pg34high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108325" y="0"/>
            <a:ext cx="6035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hlinkClick r:id="rId3"/>
              </a:rPr>
              <a:t>http://www.nia.nih.gov/Alzheimers/Resources/ProgressReportImages.htm</a:t>
            </a:r>
            <a:endParaRPr lang="en-US" sz="1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-63500" y="1042988"/>
            <a:ext cx="2716213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400" b="1" dirty="0" err="1">
                <a:solidFill>
                  <a:schemeClr val="tx2"/>
                </a:solidFill>
                <a:latin typeface="Tahoma" pitchFamily="34" charset="0"/>
              </a:rPr>
              <a:t>Amyloid</a:t>
            </a:r>
            <a:r>
              <a:rPr kumimoji="1" lang="en-US" sz="1400" b="1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cascade h</a:t>
            </a:r>
            <a:r>
              <a:rPr kumimoji="1" lang="en-US" sz="1400" b="1" dirty="0" err="1">
                <a:solidFill>
                  <a:schemeClr val="tx2"/>
                </a:solidFill>
                <a:latin typeface="Tahoma" pitchFamily="34" charset="0"/>
              </a:rPr>
              <a:t>ypothesis</a:t>
            </a:r>
            <a:endParaRPr kumimoji="1" lang="hr-HR" sz="1400" b="1" dirty="0">
              <a:solidFill>
                <a:schemeClr val="tx2"/>
              </a:solidFill>
              <a:latin typeface="Tahoma" pitchFamily="34" charset="0"/>
            </a:endParaRPr>
          </a:p>
          <a:p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- supported by genetics</a:t>
            </a:r>
          </a:p>
          <a:p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in familial cases</a:t>
            </a:r>
          </a:p>
          <a:p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(approx. only 0.45%</a:t>
            </a:r>
          </a:p>
          <a:p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 of </a:t>
            </a:r>
            <a:r>
              <a:rPr kumimoji="1" lang="hr-HR" sz="1400" b="1" dirty="0" smtClean="0">
                <a:solidFill>
                  <a:schemeClr val="tx2"/>
                </a:solidFill>
                <a:latin typeface="Tahoma" pitchFamily="34" charset="0"/>
              </a:rPr>
              <a:t>all cases</a:t>
            </a:r>
            <a:r>
              <a:rPr kumimoji="1" lang="hr-HR" sz="1400" b="1" dirty="0">
                <a:solidFill>
                  <a:schemeClr val="tx2"/>
                </a:solidFill>
                <a:latin typeface="Tahoma" pitchFamily="34" charset="0"/>
              </a:rPr>
              <a:t>!!!)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455863" y="6127750"/>
            <a:ext cx="67516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hr-HR" sz="1400" b="1">
                <a:solidFill>
                  <a:schemeClr val="tx2"/>
                </a:solidFill>
                <a:latin typeface="Tahoma" pitchFamily="34" charset="0"/>
              </a:rPr>
              <a:t>Tau h</a:t>
            </a:r>
            <a:r>
              <a:rPr kumimoji="1" lang="en-US" sz="1400" b="1">
                <a:solidFill>
                  <a:schemeClr val="tx2"/>
                </a:solidFill>
                <a:latin typeface="Tahoma" pitchFamily="34" charset="0"/>
              </a:rPr>
              <a:t>ypothesis</a:t>
            </a:r>
            <a:endParaRPr kumimoji="1" lang="hr-HR" sz="1400" b="1">
              <a:solidFill>
                <a:schemeClr val="tx2"/>
              </a:solidFill>
              <a:latin typeface="Tahoma" pitchFamily="34" charset="0"/>
            </a:endParaRPr>
          </a:p>
          <a:p>
            <a:r>
              <a:rPr kumimoji="1" lang="hr-HR" sz="1400" b="1">
                <a:solidFill>
                  <a:schemeClr val="tx2"/>
                </a:solidFill>
                <a:latin typeface="Tahoma" pitchFamily="34" charset="0"/>
              </a:rPr>
              <a:t>- supported by clinico-pathological correlations in both</a:t>
            </a:r>
          </a:p>
          <a:p>
            <a:r>
              <a:rPr kumimoji="1" lang="hr-HR" sz="1400" b="1">
                <a:solidFill>
                  <a:schemeClr val="tx2"/>
                </a:solidFill>
                <a:latin typeface="Tahoma" pitchFamily="34" charset="0"/>
              </a:rPr>
              <a:t>known genetic and sporadic cases (approx. 4% w/o amyloid pathology</a:t>
            </a:r>
            <a:r>
              <a:rPr kumimoji="1" lang="hr-HR" sz="1400" b="1">
                <a:latin typeface="Tahoma" pitchFamily="34" charset="0"/>
              </a:rPr>
              <a:t>)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971550" y="404813"/>
            <a:ext cx="817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 b="1"/>
              <a:t>WRONG PREMISE 1: Amyoid is a primary wrongdoer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692275" y="0"/>
            <a:ext cx="6253163" cy="1143000"/>
          </a:xfrm>
        </p:spPr>
        <p:txBody>
          <a:bodyPr/>
          <a:lstStyle/>
          <a:p>
            <a:r>
              <a:rPr lang="hr-HR" smtClean="0"/>
              <a:t>Some facts about AD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0825" y="1700213"/>
            <a:ext cx="8713788" cy="51577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sz="2400" smtClean="0"/>
              <a:t>Alzheimer’s disease (AD) is a chronic degenerative disease and by far the most frequent </a:t>
            </a:r>
            <a:r>
              <a:rPr lang="hr-HR" sz="2400" smtClean="0"/>
              <a:t>primary </a:t>
            </a:r>
            <a:r>
              <a:rPr lang="en-US" sz="2400" smtClean="0"/>
              <a:t>cause of dementia in the elderly (</a:t>
            </a:r>
            <a:r>
              <a:rPr lang="en-US" sz="2400" smtClean="0">
                <a:solidFill>
                  <a:srgbClr val="FF0000"/>
                </a:solidFill>
              </a:rPr>
              <a:t>over 50,000 people in Croatia </a:t>
            </a:r>
            <a:r>
              <a:rPr lang="en-US" sz="2400" smtClean="0"/>
              <a:t>and </a:t>
            </a:r>
            <a:r>
              <a:rPr lang="en-US" sz="2400" smtClean="0">
                <a:solidFill>
                  <a:srgbClr val="FF0000"/>
                </a:solidFill>
              </a:rPr>
              <a:t>over 2</a:t>
            </a:r>
            <a:r>
              <a:rPr lang="hr-HR" sz="2400" smtClean="0">
                <a:solidFill>
                  <a:srgbClr val="FF0000"/>
                </a:solidFill>
              </a:rPr>
              <a:t>5</a:t>
            </a:r>
            <a:r>
              <a:rPr lang="en-US" sz="2400" smtClean="0">
                <a:solidFill>
                  <a:srgbClr val="FF0000"/>
                </a:solidFill>
              </a:rPr>
              <a:t> million people</a:t>
            </a:r>
            <a:r>
              <a:rPr lang="en-US" sz="2400" i="1" smtClean="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</a:rPr>
              <a:t>worldwide</a:t>
            </a:r>
            <a:r>
              <a:rPr lang="en-US" sz="2400" smtClean="0"/>
              <a:t>).</a:t>
            </a:r>
            <a:endParaRPr lang="hr-HR" sz="2400" smtClean="0"/>
          </a:p>
          <a:p>
            <a:pPr>
              <a:buFont typeface="Monotype Sorts" pitchFamily="2" charset="2"/>
              <a:buNone/>
            </a:pPr>
            <a:endParaRPr lang="hr-HR" sz="2400" smtClean="0"/>
          </a:p>
          <a:p>
            <a:pPr>
              <a:buFont typeface="Monotype Sorts" pitchFamily="2" charset="2"/>
              <a:buNone/>
            </a:pPr>
            <a:r>
              <a:rPr lang="en-US" sz="2400" smtClean="0"/>
              <a:t>Recent figures from Alzheimer’s Disease International </a:t>
            </a:r>
            <a:r>
              <a:rPr lang="hr-HR" sz="2400" smtClean="0"/>
              <a:t>(ADI) </a:t>
            </a:r>
            <a:r>
              <a:rPr lang="en-US" sz="2400" smtClean="0"/>
              <a:t>estimate that in 2010, AD cost the world economy </a:t>
            </a:r>
            <a:r>
              <a:rPr lang="en-US" sz="2400" smtClean="0">
                <a:solidFill>
                  <a:srgbClr val="FF0000"/>
                </a:solidFill>
              </a:rPr>
              <a:t>1%</a:t>
            </a:r>
            <a:r>
              <a:rPr lang="en-US" sz="2400" smtClean="0"/>
              <a:t> of its global GDP (</a:t>
            </a:r>
            <a:r>
              <a:rPr lang="en-US" sz="2400" smtClean="0">
                <a:solidFill>
                  <a:srgbClr val="FF0000"/>
                </a:solidFill>
              </a:rPr>
              <a:t>444 billion euros</a:t>
            </a:r>
            <a:r>
              <a:rPr lang="en-US" sz="2400" smtClean="0"/>
              <a:t>).</a:t>
            </a:r>
            <a:endParaRPr lang="hr-HR" sz="2400" smtClean="0"/>
          </a:p>
          <a:p>
            <a:pPr>
              <a:buFont typeface="Monotype Sorts" pitchFamily="2" charset="2"/>
              <a:buNone/>
            </a:pPr>
            <a:endParaRPr lang="hr-HR" sz="2400" smtClean="0"/>
          </a:p>
          <a:p>
            <a:pPr>
              <a:buFont typeface="Monotype Sorts" pitchFamily="2" charset="2"/>
              <a:buNone/>
            </a:pPr>
            <a:r>
              <a:rPr lang="en-US" sz="2400" smtClean="0"/>
              <a:t>It is expected that AD overall prevalence will </a:t>
            </a:r>
            <a:r>
              <a:rPr lang="en-US" sz="2400" smtClean="0">
                <a:solidFill>
                  <a:srgbClr val="FF0000"/>
                </a:solidFill>
              </a:rPr>
              <a:t>quadruple to 106 million by 2050</a:t>
            </a:r>
            <a:r>
              <a:rPr lang="en-US" sz="2400" smtClean="0"/>
              <a:t>; thus dementia will be one of the main health issues of the next decades and the need for effective treatments is urgent. </a:t>
            </a:r>
            <a:endParaRPr lang="hr-HR" sz="2400" smtClean="0"/>
          </a:p>
          <a:p>
            <a:pPr>
              <a:buFont typeface="Monotype Sorts" pitchFamily="2" charset="2"/>
              <a:buNone/>
            </a:pPr>
            <a:endParaRPr lang="hr-H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hr-HR" smtClean="0"/>
              <a:t>Is amyloid hypothesis dead?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85938"/>
            <a:ext cx="9144000" cy="5832475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b="1" smtClean="0"/>
              <a:t>All trials of potential AD-modifying drugs based on manipulation of beta-amyloid </a:t>
            </a:r>
            <a:r>
              <a:rPr lang="hr-HR" sz="2000" b="1" smtClean="0">
                <a:solidFill>
                  <a:srgbClr val="FF0000"/>
                </a:solidFill>
              </a:rPr>
              <a:t>failed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hr-HR" sz="2000" b="1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b="1" smtClean="0"/>
              <a:t>In the recent abandoned gamma secretase inhibitor semagacestat trial, patients on the drug </a:t>
            </a:r>
            <a:r>
              <a:rPr lang="hr-HR" sz="2000" b="1" smtClean="0">
                <a:solidFill>
                  <a:srgbClr val="FF0000"/>
                </a:solidFill>
              </a:rPr>
              <a:t>even got worse</a:t>
            </a:r>
            <a:r>
              <a:rPr lang="hr-HR" sz="2000" b="1" smtClean="0"/>
              <a:t> i.e. the drug, which was designed to inhibit formation of beta-amyloid, speeded up cognitive decline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hr-HR" sz="2000" b="1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b="1" smtClean="0"/>
              <a:t>Many authors, such as Mangialasche et al. (Lancet Neurol. 2010) concluded that “the one protein, one drug, one disease hypothesis used as a basis of most AD therapy studies </a:t>
            </a:r>
            <a:r>
              <a:rPr lang="hr-HR" sz="2000" b="1" smtClean="0">
                <a:solidFill>
                  <a:srgbClr val="FF0000"/>
                </a:solidFill>
              </a:rPr>
              <a:t>need to be revised</a:t>
            </a:r>
            <a:r>
              <a:rPr lang="hr-HR" sz="2000" b="1" smtClean="0"/>
              <a:t>”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hr-HR" sz="2000" b="1" smtClean="0"/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2000" b="1" smtClean="0"/>
              <a:t>Instead, as with many other chronic diseases “we need </a:t>
            </a:r>
            <a:r>
              <a:rPr lang="hr-HR" sz="2000" b="1" smtClean="0">
                <a:solidFill>
                  <a:srgbClr val="FF0000"/>
                </a:solidFill>
              </a:rPr>
              <a:t>multiple approaches to modify the disease process, starting in mid-life </a:t>
            </a:r>
            <a:r>
              <a:rPr lang="hr-HR" sz="2000" b="1" smtClean="0"/>
              <a:t>(e.g. hypertension control and the lowering of homocysteine early in the disease process)”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6985000" cy="1138238"/>
          </a:xfrm>
          <a:noFill/>
        </p:spPr>
        <p:txBody>
          <a:bodyPr/>
          <a:lstStyle/>
          <a:p>
            <a:pPr eaLnBrk="1" hangingPunct="1"/>
            <a:r>
              <a:rPr lang="hr-HR" sz="2400" b="1" smtClean="0"/>
              <a:t>Jost BC, Grossberg GT. The natural history of</a:t>
            </a:r>
            <a:br>
              <a:rPr lang="hr-HR" sz="2400" b="1" smtClean="0"/>
            </a:br>
            <a:r>
              <a:rPr lang="hr-HR" sz="2400" b="1" smtClean="0"/>
              <a:t>Alzheimer's disease: a brain bank study.</a:t>
            </a:r>
            <a:endParaRPr lang="hr-HR" sz="2400" smtClean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smtClean="0"/>
              <a:t>a retrospective review of 100 autopsy-confirmed AD cases found that, on average, depression, mood change, social withdrawal and other BPSD were documented more than 2 years before the diagnosis of AD was made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mtClean="0"/>
              <a:t>   (the earliest noncognitive symptom appeared, on average, 33 months before diagnosis)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580063" y="5949950"/>
            <a:ext cx="2808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>
                <a:solidFill>
                  <a:schemeClr val="tx2"/>
                </a:solidFill>
              </a:rPr>
              <a:t>J. Am. Geriatr. Soc. 1995; 43: 1248-1255.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4619625" cy="4525962"/>
          </a:xfrm>
        </p:spPr>
        <p:txBody>
          <a:bodyPr/>
          <a:lstStyle/>
          <a:p>
            <a:pPr eaLnBrk="1" hangingPunct="1"/>
            <a:r>
              <a:rPr lang="hr-HR" sz="2800" smtClean="0"/>
              <a:t>study comprised of 1070 nondemented individuals, those who had depressed mood at baseline were found to have an increased relative risk of dementia of 2.94 </a:t>
            </a:r>
            <a:r>
              <a:rPr lang="hr-HR" sz="2000" smtClean="0"/>
              <a:t>(even after adjustments made for age, gender, educational level and language)</a:t>
            </a:r>
          </a:p>
        </p:txBody>
      </p:sp>
      <p:pic>
        <p:nvPicPr>
          <p:cNvPr id="9219" name="Picture 5" descr="dev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15888"/>
            <a:ext cx="6818312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dev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6176963"/>
            <a:ext cx="3732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deva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916113"/>
            <a:ext cx="388778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3225"/>
            <a:ext cx="8893175" cy="4708525"/>
          </a:xfrm>
        </p:spPr>
        <p:txBody>
          <a:bodyPr/>
          <a:lstStyle/>
          <a:p>
            <a:pPr eaLnBrk="1" hangingPunct="1"/>
            <a:r>
              <a:rPr lang="hr-HR" smtClean="0"/>
              <a:t>a longitudinal study of 235 patients with early probable AD:</a:t>
            </a:r>
          </a:p>
          <a:p>
            <a:pPr eaLnBrk="1" hangingPunct="1">
              <a:buFontTx/>
              <a:buNone/>
            </a:pPr>
            <a:r>
              <a:rPr lang="hr-HR" smtClean="0"/>
              <a:t>    only 8.5% were free of noncognitive, BPSD such as disturbances in mood, emotion, appetite and wake–sleep cycle, ‘sundowning’, confusion, agitation, depression and others, during the first 3 years of follow up</a:t>
            </a:r>
          </a:p>
        </p:txBody>
      </p:sp>
      <p:pic>
        <p:nvPicPr>
          <p:cNvPr id="10243" name="Picture 4" descr="deva novi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71294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5" descr="deva novi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6208713"/>
            <a:ext cx="45593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0"/>
            <a:ext cx="8699500" cy="1254125"/>
          </a:xfrm>
        </p:spPr>
        <p:txBody>
          <a:bodyPr/>
          <a:lstStyle/>
          <a:p>
            <a:pPr eaLnBrk="1" hangingPunct="1"/>
            <a:r>
              <a:rPr lang="hr-HR" sz="2400" dirty="0" smtClean="0"/>
              <a:t>NIA-RI neuropathological criteria for AD</a:t>
            </a:r>
            <a:br>
              <a:rPr lang="hr-HR" sz="2400" dirty="0" smtClean="0"/>
            </a:br>
            <a:r>
              <a:rPr lang="hr-HR" sz="2400" i="1" dirty="0" smtClean="0">
                <a:solidFill>
                  <a:schemeClr val="folHlink"/>
                </a:solidFill>
              </a:rPr>
              <a:t>(Reagan Institute, 1997)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700213"/>
            <a:ext cx="8699500" cy="2451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r-HR" sz="1800" smtClean="0"/>
              <a:t>Reconciliate the amyloid cascade hypothesis with the major role of NFTs in clinico-pathological correlations</a:t>
            </a:r>
          </a:p>
          <a:p>
            <a:pPr eaLnBrk="1" hangingPunct="1">
              <a:lnSpc>
                <a:spcPct val="80000"/>
              </a:lnSpc>
            </a:pPr>
            <a:r>
              <a:rPr lang="hr-HR" sz="1800" smtClean="0"/>
              <a:t>Include semiquantitative assessment of AD lesions in </a:t>
            </a:r>
            <a:r>
              <a:rPr lang="hr-HR" sz="1800" u="sng" smtClean="0"/>
              <a:t>hippocampus</a:t>
            </a:r>
            <a:r>
              <a:rPr lang="hr-HR" sz="1800" smtClean="0"/>
              <a:t>, susbstantia nigra and </a:t>
            </a:r>
            <a:r>
              <a:rPr lang="hr-HR" sz="1800" smtClean="0">
                <a:solidFill>
                  <a:srgbClr val="FF3300"/>
                </a:solidFill>
              </a:rPr>
              <a:t>locus coeruleus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smtClean="0"/>
              <a:t>Integrate CERAD and Braak staging evaluating “likelihood” AD changes led to dementia</a:t>
            </a:r>
            <a:r>
              <a:rPr lang="hr-HR" sz="1800" smtClean="0"/>
              <a:t> </a:t>
            </a:r>
            <a:r>
              <a:rPr lang="hr-HR" sz="1400" i="1" smtClean="0"/>
              <a:t>(Braak and Braak, Acta Neuropathol 1991; </a:t>
            </a:r>
            <a:r>
              <a:rPr lang="en-US" sz="1400" i="1" smtClean="0"/>
              <a:t>Neurobiol Aging</a:t>
            </a:r>
            <a:r>
              <a:rPr lang="en-US" sz="1400" smtClean="0"/>
              <a:t>. 1997;18(4 suppl):S1-2.</a:t>
            </a:r>
            <a:r>
              <a:rPr lang="hr-HR" sz="1400" smtClean="0"/>
              <a:t>)</a:t>
            </a:r>
            <a:endParaRPr lang="en-US" sz="1400" smtClean="0"/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High - CERAD frequent</a:t>
            </a:r>
            <a:r>
              <a:rPr lang="hr-HR" sz="1400" smtClean="0"/>
              <a:t> </a:t>
            </a:r>
            <a:r>
              <a:rPr lang="en-US" sz="1400" smtClean="0"/>
              <a:t>/</a:t>
            </a:r>
            <a:r>
              <a:rPr lang="hr-HR" sz="1400" smtClean="0"/>
              <a:t> </a:t>
            </a:r>
            <a:r>
              <a:rPr lang="en-US" sz="1400" smtClean="0"/>
              <a:t>Braak V or VI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Intermediate - CERAD moderate</a:t>
            </a:r>
            <a:r>
              <a:rPr lang="hr-HR" sz="1400" smtClean="0"/>
              <a:t> </a:t>
            </a:r>
            <a:r>
              <a:rPr lang="en-US" sz="1400" smtClean="0"/>
              <a:t>/</a:t>
            </a:r>
            <a:r>
              <a:rPr lang="hr-HR" sz="1400" smtClean="0"/>
              <a:t> </a:t>
            </a:r>
            <a:r>
              <a:rPr lang="en-US" sz="1400" smtClean="0"/>
              <a:t>Braak III or IV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400" smtClean="0"/>
              <a:t>Low - CERAD sparse</a:t>
            </a:r>
            <a:r>
              <a:rPr lang="hr-HR" sz="1400" smtClean="0"/>
              <a:t> </a:t>
            </a:r>
            <a:r>
              <a:rPr lang="en-US" sz="1400" smtClean="0"/>
              <a:t>/</a:t>
            </a:r>
            <a:r>
              <a:rPr lang="hr-HR" sz="1400" smtClean="0"/>
              <a:t> </a:t>
            </a:r>
            <a:r>
              <a:rPr lang="en-US" sz="1400" smtClean="0"/>
              <a:t>Braak I or II</a:t>
            </a:r>
            <a:endParaRPr lang="hr-HR" sz="1400" smtClean="0"/>
          </a:p>
        </p:txBody>
      </p:sp>
      <p:pic>
        <p:nvPicPr>
          <p:cNvPr id="13316" name="Picture 4" descr="prog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3890963"/>
            <a:ext cx="57959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2400" y="4186238"/>
            <a:ext cx="3048000" cy="2414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r>
              <a:rPr lang="hr-HR" sz="1600">
                <a:solidFill>
                  <a:schemeClr val="tx1"/>
                </a:solidFill>
                <a:cs typeface="Arial" charset="0"/>
              </a:rPr>
              <a:t>Major weakness:</a:t>
            </a:r>
          </a:p>
          <a:p>
            <a:pPr marL="342900" indent="-342900" eaLnBrk="0" hangingPunct="0">
              <a:spcBef>
                <a:spcPct val="50000"/>
              </a:spcBef>
              <a:buFontTx/>
              <a:buAutoNum type="arabicPeriod"/>
            </a:pPr>
            <a:r>
              <a:rPr lang="hr-HR" sz="1600">
                <a:solidFill>
                  <a:schemeClr val="tx1"/>
                </a:solidFill>
                <a:cs typeface="Arial" charset="0"/>
              </a:rPr>
              <a:t>Since there is a considerable number of demented patients with AD who have low numbers of neocx NFTs NIA-RI criteria are more specific than CERAD, but LESS SENSITIVE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mtClean="0"/>
              <a:t>Re-search by Braak et al.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dirty="0" smtClean="0"/>
              <a:t>Later same year, Braak and colleagues confirmed very early AD-related cytoskeletal changes in the DRN in 27 AD cases. Moreover, they claimed that in accordance with the cross-sectional data available to them, “the rostral raphe group, is affected as early as in stage I – some </a:t>
            </a:r>
            <a:r>
              <a:rPr lang="hr-HR" dirty="0" smtClean="0">
                <a:solidFill>
                  <a:srgbClr val="FF3300"/>
                </a:solidFill>
              </a:rPr>
              <a:t>30 years prior to dysmnesia (!!!)</a:t>
            </a:r>
            <a:r>
              <a:rPr lang="hr-HR" dirty="0" smtClean="0"/>
              <a:t> – by the AD-related cytoskeletal lesions”.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11188" y="5942013"/>
            <a:ext cx="7920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200" dirty="0"/>
              <a:t>Rüb U, Del Tredici K, Schultz C, Thal DR, Braak E, Braak H. The evolution of Alzheimer’s disease-related cytoskeletal pathology in the human raphe nuclei. </a:t>
            </a:r>
            <a:r>
              <a:rPr lang="hr-HR" sz="1200" i="1" dirty="0"/>
              <a:t>Neuropathol. Appl. Neurobiol. </a:t>
            </a:r>
            <a:r>
              <a:rPr lang="hr-HR" sz="1200" dirty="0"/>
              <a:t>2000; </a:t>
            </a:r>
            <a:r>
              <a:rPr lang="hr-HR" sz="1200" b="1" dirty="0"/>
              <a:t>26</a:t>
            </a:r>
            <a:r>
              <a:rPr lang="hr-HR" sz="1200" dirty="0"/>
              <a:t>: 553–67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928670"/>
            <a:ext cx="8229600" cy="1143000"/>
          </a:xfrm>
        </p:spPr>
        <p:txBody>
          <a:bodyPr/>
          <a:lstStyle/>
          <a:p>
            <a:pPr eaLnBrk="1" hangingPunct="1"/>
            <a:r>
              <a:rPr lang="hr-HR" sz="3600" dirty="0" smtClean="0"/>
              <a:t>the </a:t>
            </a:r>
            <a:r>
              <a:rPr lang="hr-HR" sz="3600" b="1" dirty="0" smtClean="0"/>
              <a:t>typical</a:t>
            </a:r>
            <a:r>
              <a:rPr lang="hr-HR" sz="3600" dirty="0" smtClean="0"/>
              <a:t> </a:t>
            </a:r>
            <a:r>
              <a:rPr lang="hr-HR" sz="3600" b="1" dirty="0" smtClean="0"/>
              <a:t>picture</a:t>
            </a:r>
            <a:r>
              <a:rPr lang="hr-HR" sz="3600" dirty="0" smtClean="0"/>
              <a:t> of</a:t>
            </a:r>
            <a:br>
              <a:rPr lang="hr-HR" sz="3600" dirty="0" smtClean="0"/>
            </a:br>
            <a:r>
              <a:rPr lang="hr-HR" sz="3600" dirty="0" smtClean="0"/>
              <a:t>an Alzheimer patient involves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205038"/>
            <a:ext cx="8893175" cy="5445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sz="2400" dirty="0" smtClean="0"/>
              <a:t>many</a:t>
            </a:r>
            <a:r>
              <a:rPr lang="hr-HR" sz="2400" b="1" dirty="0" smtClean="0"/>
              <a:t> additional clinical symptoms </a:t>
            </a:r>
            <a:r>
              <a:rPr lang="hr-HR" sz="2400" dirty="0" smtClean="0"/>
              <a:t>that have been described        as BPSD (in roughly decreasing order):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r-HR" sz="2400" dirty="0" smtClean="0"/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apathy and mood disturbances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agitation or irritability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emotional disturbances, including aggression (verbal&gt;physical)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anxiety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sleep disturbance, including sundown syndrome in the late afternoon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dysphoria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disinhibition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social withdrawal and symptoms of depression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decreased appetite (+/- weight loss) </a:t>
            </a:r>
          </a:p>
          <a:p>
            <a:pPr eaLnBrk="1" hangingPunct="1">
              <a:lnSpc>
                <a:spcPct val="90000"/>
              </a:lnSpc>
            </a:pPr>
            <a:r>
              <a:rPr lang="hr-HR" sz="2000" dirty="0" smtClean="0"/>
              <a:t>hallucinations (visual&gt;auditory&gt;&gt;tactile,olfactory)</a:t>
            </a:r>
            <a:r>
              <a:rPr lang="hr-HR" sz="24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hr-HR" sz="2400" dirty="0" smtClean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6892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2000"/>
              <a:t>Besides a progressive decline in memory function and</a:t>
            </a:r>
          </a:p>
          <a:p>
            <a:r>
              <a:rPr lang="hr-HR" sz="2000"/>
              <a:t>a gradual retreat from (and frustration with) normal activities</a:t>
            </a:r>
          </a:p>
          <a:p>
            <a:endParaRPr lang="hr-H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175" y="-171450"/>
            <a:ext cx="9601200" cy="1143000"/>
          </a:xfrm>
        </p:spPr>
        <p:txBody>
          <a:bodyPr/>
          <a:lstStyle/>
          <a:p>
            <a:r>
              <a:rPr lang="hr-HR" sz="2800" smtClean="0"/>
              <a:t>Microtubule-associated protein tau</a:t>
            </a:r>
            <a:endParaRPr lang="en-GB" sz="28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0" y="1219200"/>
            <a:ext cx="96774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hr-HR" sz="28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800" b="1">
                <a:latin typeface="Tahoma" pitchFamily="34" charset="0"/>
              </a:rPr>
              <a:t> Serve both to stabilize MTs against disassembly and to mediate their 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1800" b="1">
                <a:latin typeface="Tahoma" pitchFamily="34" charset="0"/>
              </a:rPr>
              <a:t>        interaction with other cell components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800" b="1">
                <a:latin typeface="Tahoma" pitchFamily="34" charset="0"/>
              </a:rPr>
              <a:t> Based on sequence analysis, MAPs are grouped in 2 types:</a:t>
            </a:r>
            <a:endParaRPr lang="hr-H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lang="hr-H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TYPE I MAPs: MAP1A and </a:t>
            </a:r>
            <a:r>
              <a:rPr lang="hr-HR" sz="2400">
                <a:solidFill>
                  <a:srgbClr val="FF3300"/>
                </a:solidFill>
                <a:latin typeface="Tahoma" pitchFamily="34" charset="0"/>
              </a:rPr>
              <a:t>MAP1B </a:t>
            </a:r>
            <a:r>
              <a:rPr lang="hr-HR" sz="1400" b="1">
                <a:latin typeface="Tahoma" pitchFamily="34" charset="0"/>
              </a:rPr>
              <a:t>(long cross-bridge “arms” between MTs in axons)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		</a:t>
            </a:r>
            <a:r>
              <a:rPr lang="hr-HR" sz="1800" b="1">
                <a:latin typeface="Tahoma" pitchFamily="34" charset="0"/>
              </a:rPr>
              <a:t>- contain KKEX binding site for tubulin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1800" b="1">
                <a:latin typeface="Tahoma" pitchFamily="34" charset="0"/>
              </a:rPr>
              <a:t>			</a:t>
            </a:r>
            <a:endParaRPr lang="hr-H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TYPE II MAPs: </a:t>
            </a:r>
            <a:r>
              <a:rPr lang="hr-HR" sz="2400">
                <a:solidFill>
                  <a:srgbClr val="FFCC99"/>
                </a:solidFill>
                <a:latin typeface="Tahoma" pitchFamily="34" charset="0"/>
              </a:rPr>
              <a:t>MAP2A</a:t>
            </a:r>
            <a:r>
              <a:rPr lang="hr-HR" sz="2400">
                <a:latin typeface="Tahoma" pitchFamily="34" charset="0"/>
              </a:rPr>
              <a:t> and </a:t>
            </a:r>
            <a:r>
              <a:rPr lang="hr-HR" sz="2400">
                <a:solidFill>
                  <a:srgbClr val="FFCC99"/>
                </a:solidFill>
                <a:latin typeface="Tahoma" pitchFamily="34" charset="0"/>
              </a:rPr>
              <a:t>MAP2B</a:t>
            </a:r>
            <a:r>
              <a:rPr lang="hr-HR" sz="2400">
                <a:latin typeface="Tahoma" pitchFamily="34" charset="0"/>
              </a:rPr>
              <a:t> (high mw) </a:t>
            </a:r>
            <a:r>
              <a:rPr lang="hr-HR" sz="1400" b="1">
                <a:latin typeface="Tahoma" pitchFamily="34" charset="0"/>
              </a:rPr>
              <a:t>(cross-link MTs in dendrites)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			  MAP2C and MAP2D (low mw)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			  non-neuronal MAP4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                     </a:t>
            </a:r>
            <a:r>
              <a:rPr lang="hr-HR" sz="2400">
                <a:solidFill>
                  <a:srgbClr val="FF3300"/>
                </a:solidFill>
                <a:latin typeface="Tahoma" pitchFamily="34" charset="0"/>
              </a:rPr>
              <a:t>tau </a:t>
            </a:r>
            <a:r>
              <a:rPr lang="hr-HR" sz="1400" b="1">
                <a:latin typeface="Tahoma" pitchFamily="34" charset="0"/>
              </a:rPr>
              <a:t>(short, 18-nm-long cross-bridge “arms” between MTs in axons)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2400">
                <a:latin typeface="Tahoma" pitchFamily="34" charset="0"/>
              </a:rPr>
              <a:t>		</a:t>
            </a:r>
            <a:r>
              <a:rPr lang="hr-HR" sz="1800" b="1">
                <a:latin typeface="Tahoma" pitchFamily="34" charset="0"/>
              </a:rPr>
              <a:t>- contain 3 or 4 repeats of an 18aa residue in MTs binding domain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lang="hr-HR" sz="1800" b="1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lang="hr-HR" sz="1800" b="1">
                <a:latin typeface="Tahoma" pitchFamily="34" charset="0"/>
              </a:rPr>
              <a:t>	    During development axonal MAPs are primarily</a:t>
            </a:r>
            <a:r>
              <a:rPr lang="hr-HR" sz="1800" b="1">
                <a:solidFill>
                  <a:srgbClr val="FF3300"/>
                </a:solidFill>
                <a:latin typeface="Tahoma" pitchFamily="34" charset="0"/>
              </a:rPr>
              <a:t> tau </a:t>
            </a:r>
            <a:r>
              <a:rPr lang="hr-HR" sz="1800" b="1">
                <a:latin typeface="Tahoma" pitchFamily="34" charset="0"/>
              </a:rPr>
              <a:t>and</a:t>
            </a:r>
            <a:r>
              <a:rPr lang="hr-HR" sz="1800" b="1">
                <a:solidFill>
                  <a:srgbClr val="FF3300"/>
                </a:solidFill>
                <a:latin typeface="Tahoma" pitchFamily="34" charset="0"/>
              </a:rPr>
              <a:t> MAP1B</a:t>
            </a:r>
            <a:endParaRPr lang="en-GB" sz="1800" b="1">
              <a:solidFill>
                <a:srgbClr val="FF33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6337300" cy="1143000"/>
          </a:xfrm>
        </p:spPr>
        <p:txBody>
          <a:bodyPr/>
          <a:lstStyle/>
          <a:p>
            <a:r>
              <a:rPr lang="hr-HR" sz="3600" smtClean="0"/>
              <a:t/>
            </a:r>
            <a:br>
              <a:rPr lang="hr-HR" sz="3600" smtClean="0"/>
            </a:br>
            <a:r>
              <a:rPr lang="hr-HR" sz="3600" smtClean="0"/>
              <a:t>Tau phosphorylation</a:t>
            </a:r>
            <a:br>
              <a:rPr lang="hr-HR" sz="3600" smtClean="0"/>
            </a:br>
            <a:r>
              <a:rPr lang="hr-HR" sz="3600" smtClean="0"/>
              <a:t>during development</a:t>
            </a:r>
          </a:p>
        </p:txBody>
      </p:sp>
      <p:pic>
        <p:nvPicPr>
          <p:cNvPr id="36867" name="Picture 4" descr="at8b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844675"/>
            <a:ext cx="294322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6084888" y="1916113"/>
            <a:ext cx="30591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ahoma" pitchFamily="34" charset="0"/>
              </a:rPr>
              <a:t>AT8 </a:t>
            </a:r>
            <a:r>
              <a:rPr lang="hr-HR" sz="1400">
                <a:latin typeface="Tahoma" pitchFamily="34" charset="0"/>
              </a:rPr>
              <a:t>MAb </a:t>
            </a:r>
            <a:r>
              <a:rPr lang="en-US" sz="1400">
                <a:latin typeface="Tahoma" pitchFamily="34" charset="0"/>
              </a:rPr>
              <a:t>reacts with tau only when multiple sites around Ser202, including Ser199, Ser202 and</a:t>
            </a:r>
            <a:r>
              <a:rPr lang="hr-HR" sz="1400">
                <a:latin typeface="Tahoma" pitchFamily="34" charset="0"/>
              </a:rPr>
              <a:t> </a:t>
            </a:r>
            <a:r>
              <a:rPr lang="en-US" sz="1400">
                <a:latin typeface="Tahoma" pitchFamily="34" charset="0"/>
              </a:rPr>
              <a:t>Thr205, are phosphorylated.</a:t>
            </a:r>
            <a:endParaRPr lang="hr-HR" sz="1400">
              <a:latin typeface="Tahoma" pitchFamily="34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6588125" y="5851525"/>
            <a:ext cx="270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11 w.g.</a:t>
            </a:r>
          </a:p>
        </p:txBody>
      </p:sp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4932363" y="5734050"/>
            <a:ext cx="8112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AT8 WB</a:t>
            </a:r>
          </a:p>
        </p:txBody>
      </p:sp>
      <p:sp>
        <p:nvSpPr>
          <p:cNvPr id="36871" name="Text Box 8"/>
          <p:cNvSpPr txBox="1">
            <a:spLocks noChangeArrowheads="1"/>
          </p:cNvSpPr>
          <p:nvPr/>
        </p:nvSpPr>
        <p:spPr bwMode="auto">
          <a:xfrm>
            <a:off x="0" y="5851525"/>
            <a:ext cx="2500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human</a:t>
            </a:r>
          </a:p>
        </p:txBody>
      </p:sp>
      <p:sp>
        <p:nvSpPr>
          <p:cNvPr id="36872" name="Text Box 9"/>
          <p:cNvSpPr txBox="1">
            <a:spLocks noChangeArrowheads="1"/>
          </p:cNvSpPr>
          <p:nvPr/>
        </p:nvSpPr>
        <p:spPr bwMode="auto">
          <a:xfrm>
            <a:off x="1187450" y="1844675"/>
            <a:ext cx="14605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M=midbrain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O=occipital lobe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F=frontal lobe</a:t>
            </a:r>
          </a:p>
        </p:txBody>
      </p:sp>
      <p:sp>
        <p:nvSpPr>
          <p:cNvPr id="36873" name="AutoShape 10"/>
          <p:cNvSpPr>
            <a:spLocks noChangeArrowheads="1"/>
          </p:cNvSpPr>
          <p:nvPr/>
        </p:nvSpPr>
        <p:spPr bwMode="auto">
          <a:xfrm>
            <a:off x="5795963" y="4508500"/>
            <a:ext cx="2374900" cy="287338"/>
          </a:xfrm>
          <a:prstGeom prst="leftArrow">
            <a:avLst>
              <a:gd name="adj1" fmla="val 50000"/>
              <a:gd name="adj2" fmla="val 2066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8316913" y="4508500"/>
            <a:ext cx="490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AT8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6337300" cy="1143000"/>
          </a:xfrm>
        </p:spPr>
        <p:txBody>
          <a:bodyPr/>
          <a:lstStyle/>
          <a:p>
            <a:r>
              <a:rPr lang="hr-HR" sz="3600" smtClean="0"/>
              <a:t/>
            </a:r>
            <a:br>
              <a:rPr lang="hr-HR" sz="3600" smtClean="0"/>
            </a:br>
            <a:r>
              <a:rPr lang="hr-HR" sz="3600" smtClean="0"/>
              <a:t>Tau phosphorylation</a:t>
            </a:r>
            <a:br>
              <a:rPr lang="hr-HR" sz="3600" smtClean="0"/>
            </a:br>
            <a:r>
              <a:rPr lang="hr-HR" sz="3600" smtClean="0"/>
              <a:t>during development</a:t>
            </a: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6588125" y="5851525"/>
            <a:ext cx="270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18 w.g.</a:t>
            </a:r>
          </a:p>
        </p:txBody>
      </p:sp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5219700" y="5734050"/>
            <a:ext cx="4492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WB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0" y="5851525"/>
            <a:ext cx="2500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human</a:t>
            </a:r>
          </a:p>
        </p:txBody>
      </p:sp>
      <p:pic>
        <p:nvPicPr>
          <p:cNvPr id="37894" name="Picture 8" descr="week18I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628775"/>
            <a:ext cx="3175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187450" y="1844675"/>
            <a:ext cx="21288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CP=cortical 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SP=subplate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CC=corpus callosum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GE=ganglionic eminence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CI=internal capsule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2627313" y="6553200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AT8 ICC</a:t>
            </a:r>
          </a:p>
        </p:txBody>
      </p:sp>
      <p:sp>
        <p:nvSpPr>
          <p:cNvPr id="37897" name="AutoShape 11"/>
          <p:cNvSpPr>
            <a:spLocks noChangeArrowheads="1"/>
          </p:cNvSpPr>
          <p:nvPr/>
        </p:nvSpPr>
        <p:spPr bwMode="auto">
          <a:xfrm>
            <a:off x="5651500" y="2781300"/>
            <a:ext cx="1368425" cy="287338"/>
          </a:xfrm>
          <a:prstGeom prst="leftArrow">
            <a:avLst>
              <a:gd name="adj1" fmla="val 50000"/>
              <a:gd name="adj2" fmla="val 119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7216775" y="2657475"/>
            <a:ext cx="192722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latin typeface="Tahoma" pitchFamily="34" charset="0"/>
              </a:rPr>
              <a:t>Prominent </a:t>
            </a:r>
            <a:r>
              <a:rPr lang="en-US" sz="1400">
                <a:latin typeface="Tahoma" pitchFamily="34" charset="0"/>
              </a:rPr>
              <a:t>AT8-ir in</a:t>
            </a:r>
            <a:r>
              <a:rPr lang="hr-HR" sz="1400">
                <a:latin typeface="Tahoma" pitchFamily="34" charset="0"/>
              </a:rPr>
              <a:t> </a:t>
            </a:r>
            <a:r>
              <a:rPr lang="en-US" sz="1400">
                <a:latin typeface="Tahoma" pitchFamily="34" charset="0"/>
              </a:rPr>
              <a:t>the lower subplate zone of the frontal regions </a:t>
            </a:r>
            <a:r>
              <a:rPr lang="hr-HR" sz="1400">
                <a:latin typeface="Tahoma" pitchFamily="34" charset="0"/>
              </a:rPr>
              <a:t>of the telencephalon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Dlat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81200"/>
            <a:ext cx="38100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ADme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495800"/>
            <a:ext cx="33528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normallat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828800"/>
            <a:ext cx="3810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normalmed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419600"/>
            <a:ext cx="35814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6337300" cy="1143000"/>
          </a:xfrm>
        </p:spPr>
        <p:txBody>
          <a:bodyPr/>
          <a:lstStyle/>
          <a:p>
            <a:r>
              <a:rPr lang="hr-HR" sz="3600" smtClean="0"/>
              <a:t/>
            </a:r>
            <a:br>
              <a:rPr lang="hr-HR" sz="3600" smtClean="0"/>
            </a:br>
            <a:r>
              <a:rPr lang="hr-HR" sz="3600" smtClean="0"/>
              <a:t>Tau phosphorylation</a:t>
            </a:r>
            <a:br>
              <a:rPr lang="hr-HR" sz="3600" smtClean="0"/>
            </a:br>
            <a:r>
              <a:rPr lang="hr-HR" sz="3600" smtClean="0"/>
              <a:t>during development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6588125" y="5851525"/>
            <a:ext cx="270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20 w.g.</a:t>
            </a:r>
          </a:p>
        </p:txBody>
      </p:sp>
      <p:pic>
        <p:nvPicPr>
          <p:cNvPr id="38916" name="Picture 7" descr="upperSP20w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1628775"/>
            <a:ext cx="284638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0" y="5851525"/>
            <a:ext cx="2500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human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2339975" y="6553200"/>
            <a:ext cx="104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latin typeface="Tahoma" pitchFamily="34" charset="0"/>
              </a:rPr>
              <a:t>AT8 ICC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187450" y="1844675"/>
            <a:ext cx="178276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CP=cortical 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SP=subplate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CC=corpus callosum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CI=internal capsule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6227763" y="2492375"/>
            <a:ext cx="273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Tahoma" pitchFamily="34" charset="0"/>
              </a:rPr>
              <a:t>AT8-ir move from lower to upper subplate; it then gradually appear in cortical plate, diminishing and disappearing completely from subplate to the end of 32nd  w.g., </a:t>
            </a:r>
            <a:r>
              <a:rPr lang="hr-HR" sz="1400">
                <a:latin typeface="Tahoma" pitchFamily="34" charset="0"/>
              </a:rPr>
              <a:t>suggest</a:t>
            </a:r>
            <a:r>
              <a:rPr lang="en-US" sz="1400">
                <a:latin typeface="Tahoma" pitchFamily="34" charset="0"/>
              </a:rPr>
              <a:t>ing that this phosphorylation of tau is most pronounced in a distal part of growing cortical afferents</a:t>
            </a:r>
            <a:endParaRPr lang="hr-HR" sz="1400">
              <a:latin typeface="Tahoma" pitchFamily="34" charset="0"/>
            </a:endParaRPr>
          </a:p>
        </p:txBody>
      </p:sp>
      <p:sp>
        <p:nvSpPr>
          <p:cNvPr id="38921" name="AutoShape 12"/>
          <p:cNvSpPr>
            <a:spLocks noChangeArrowheads="1"/>
          </p:cNvSpPr>
          <p:nvPr/>
        </p:nvSpPr>
        <p:spPr bwMode="auto">
          <a:xfrm rot="989337">
            <a:off x="4878388" y="2276475"/>
            <a:ext cx="1296987" cy="144463"/>
          </a:xfrm>
          <a:prstGeom prst="leftArrow">
            <a:avLst>
              <a:gd name="adj1" fmla="val 50000"/>
              <a:gd name="adj2" fmla="val 2244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  <p:sp>
        <p:nvSpPr>
          <p:cNvPr id="38922" name="AutoShape 13"/>
          <p:cNvSpPr>
            <a:spLocks noChangeArrowheads="1"/>
          </p:cNvSpPr>
          <p:nvPr/>
        </p:nvSpPr>
        <p:spPr bwMode="auto">
          <a:xfrm rot="-2476437">
            <a:off x="4217988" y="5464175"/>
            <a:ext cx="2320925" cy="198438"/>
          </a:xfrm>
          <a:prstGeom prst="leftArrow">
            <a:avLst>
              <a:gd name="adj1" fmla="val 50000"/>
              <a:gd name="adj2" fmla="val 2923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6337300" cy="1143000"/>
          </a:xfrm>
        </p:spPr>
        <p:txBody>
          <a:bodyPr/>
          <a:lstStyle/>
          <a:p>
            <a:r>
              <a:rPr lang="hr-HR" sz="3600" smtClean="0"/>
              <a:t/>
            </a:r>
            <a:br>
              <a:rPr lang="hr-HR" sz="3600" smtClean="0"/>
            </a:br>
            <a:r>
              <a:rPr lang="hr-HR" sz="3600" smtClean="0"/>
              <a:t>Tau phosphorylation</a:t>
            </a:r>
            <a:br>
              <a:rPr lang="hr-HR" sz="3600" smtClean="0"/>
            </a:br>
            <a:r>
              <a:rPr lang="hr-HR" sz="3600" smtClean="0"/>
              <a:t>during development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6696075" y="2060575"/>
            <a:ext cx="24479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>
                <a:latin typeface="Tahoma" pitchFamily="34" charset="0"/>
              </a:rPr>
              <a:t>During mid-gestation, the fornix as well as a subset of callosal commissural fibers were unambiguously AT8-ir, while hippocampal formation as well as the internal capsule, remained unstained</a:t>
            </a:r>
            <a:endParaRPr lang="hr-HR" sz="1400">
              <a:latin typeface="Tahoma" pitchFamily="34" charset="0"/>
            </a:endParaRPr>
          </a:p>
          <a:p>
            <a:pPr eaLnBrk="1" hangingPunct="1"/>
            <a:endParaRPr lang="hr-HR" sz="1400">
              <a:latin typeface="Tahoma" pitchFamily="34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6588125" y="5851525"/>
            <a:ext cx="27003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22 w.g.</a:t>
            </a:r>
          </a:p>
        </p:txBody>
      </p:sp>
      <p:pic>
        <p:nvPicPr>
          <p:cNvPr id="39941" name="Picture 7" descr="hipp22w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1700213"/>
            <a:ext cx="4200525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1187450" y="1647825"/>
            <a:ext cx="2335213" cy="264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CP=cortical 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SP=subplate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CC=corpus callosum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GE=ganglionic eminence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HP=hippocampal formation</a:t>
            </a:r>
          </a:p>
          <a:p>
            <a:endParaRPr lang="hr-HR" sz="1400">
              <a:latin typeface="Tahoma" pitchFamily="34" charset="0"/>
            </a:endParaRPr>
          </a:p>
          <a:p>
            <a:r>
              <a:rPr lang="hr-HR" sz="1400">
                <a:latin typeface="Tahoma" pitchFamily="34" charset="0"/>
              </a:rPr>
              <a:t>FX=fornix</a:t>
            </a:r>
          </a:p>
          <a:p>
            <a:endParaRPr lang="hr-HR" sz="1400">
              <a:latin typeface="Tahoma" pitchFamily="34" charset="0"/>
            </a:endParaRPr>
          </a:p>
        </p:txBody>
      </p:sp>
      <p:sp>
        <p:nvSpPr>
          <p:cNvPr id="39943" name="Text Box 9"/>
          <p:cNvSpPr txBox="1">
            <a:spLocks noChangeArrowheads="1"/>
          </p:cNvSpPr>
          <p:nvPr/>
        </p:nvSpPr>
        <p:spPr bwMode="auto">
          <a:xfrm>
            <a:off x="-107950" y="5876925"/>
            <a:ext cx="25003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human</a:t>
            </a:r>
          </a:p>
        </p:txBody>
      </p:sp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1547813" y="5876925"/>
            <a:ext cx="968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1400">
                <a:latin typeface="Tahoma" pitchFamily="34" charset="0"/>
              </a:rPr>
              <a:t>AT8 ICC</a:t>
            </a:r>
          </a:p>
        </p:txBody>
      </p:sp>
      <p:sp>
        <p:nvSpPr>
          <p:cNvPr id="39945" name="AutoShape 11"/>
          <p:cNvSpPr>
            <a:spLocks noChangeArrowheads="1"/>
          </p:cNvSpPr>
          <p:nvPr/>
        </p:nvSpPr>
        <p:spPr bwMode="auto">
          <a:xfrm rot="-2818845">
            <a:off x="4709319" y="3315494"/>
            <a:ext cx="2395538" cy="215900"/>
          </a:xfrm>
          <a:prstGeom prst="leftArrow">
            <a:avLst>
              <a:gd name="adj1" fmla="val 50000"/>
              <a:gd name="adj2" fmla="val 2773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214563" y="214313"/>
            <a:ext cx="4737100" cy="871537"/>
          </a:xfrm>
        </p:spPr>
        <p:txBody>
          <a:bodyPr/>
          <a:lstStyle/>
          <a:p>
            <a:r>
              <a:rPr lang="hr-HR" i="1" smtClean="0"/>
              <a:t>TAU</a:t>
            </a:r>
            <a:r>
              <a:rPr lang="hr-HR" smtClean="0"/>
              <a:t> expression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75"/>
            <a:ext cx="9144000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AT8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0"/>
            <a:ext cx="5105400" cy="3475038"/>
          </a:xfrm>
          <a:prstGeom prst="rect">
            <a:avLst/>
          </a:prstGeom>
          <a:noFill/>
        </p:spPr>
      </p:pic>
      <p:pic>
        <p:nvPicPr>
          <p:cNvPr id="132101" name="Picture 5" descr="AT8p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30600"/>
            <a:ext cx="5105400" cy="3327400"/>
          </a:xfrm>
          <a:prstGeom prst="rect">
            <a:avLst/>
          </a:prstGeom>
          <a:noFill/>
        </p:spPr>
      </p:pic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132138" y="29241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 b="1">
                <a:latin typeface="Tahoma" pitchFamily="34" charset="0"/>
              </a:rPr>
              <a:t>E20</a:t>
            </a:r>
            <a:endParaRPr lang="en-GB" sz="2400" b="1">
              <a:latin typeface="Tahoma" pitchFamily="34" charset="0"/>
            </a:endParaRPr>
          </a:p>
        </p:txBody>
      </p: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3132138" y="64008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 b="1">
                <a:latin typeface="Tahoma" pitchFamily="34" charset="0"/>
              </a:rPr>
              <a:t>P13</a:t>
            </a:r>
            <a:endParaRPr lang="en-GB" sz="2400" b="1">
              <a:latin typeface="Tahoma" pitchFamily="34" charset="0"/>
            </a:endParaRPr>
          </a:p>
        </p:txBody>
      </p:sp>
      <p:sp>
        <p:nvSpPr>
          <p:cNvPr id="132107" name="Text Box 11"/>
          <p:cNvSpPr txBox="1">
            <a:spLocks noChangeArrowheads="1"/>
          </p:cNvSpPr>
          <p:nvPr/>
        </p:nvSpPr>
        <p:spPr bwMode="auto">
          <a:xfrm>
            <a:off x="8458200" y="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200" b="1">
                <a:solidFill>
                  <a:schemeClr val="bg2"/>
                </a:solidFill>
                <a:latin typeface="Tahoma" pitchFamily="34" charset="0"/>
              </a:rPr>
              <a:t>Nissl</a:t>
            </a:r>
            <a:endParaRPr lang="en-GB" sz="1200" b="1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32108" name="Text Box 12"/>
          <p:cNvSpPr txBox="1">
            <a:spLocks noChangeArrowheads="1"/>
          </p:cNvSpPr>
          <p:nvPr/>
        </p:nvSpPr>
        <p:spPr bwMode="auto">
          <a:xfrm>
            <a:off x="8458200" y="35052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200" b="1">
                <a:solidFill>
                  <a:schemeClr val="bg2"/>
                </a:solidFill>
                <a:latin typeface="Tahoma" pitchFamily="34" charset="0"/>
              </a:rPr>
              <a:t>Nissl</a:t>
            </a:r>
            <a:endParaRPr lang="en-GB" sz="1200" b="1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32109" name="Text Box 13"/>
          <p:cNvSpPr txBox="1">
            <a:spLocks noChangeArrowheads="1"/>
          </p:cNvSpPr>
          <p:nvPr/>
        </p:nvSpPr>
        <p:spPr bwMode="auto">
          <a:xfrm>
            <a:off x="228600" y="228600"/>
            <a:ext cx="3886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400">
                <a:solidFill>
                  <a:schemeClr val="tx2"/>
                </a:solidFill>
                <a:latin typeface="Arial Black" pitchFamily="34" charset="0"/>
              </a:rPr>
              <a:t>Transient expression of phosphorylated fetal tau (occ. cx)</a:t>
            </a:r>
            <a:endParaRPr lang="en-GB" sz="240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132111" name="Text Box 15"/>
          <p:cNvSpPr txBox="1">
            <a:spLocks noChangeArrowheads="1"/>
          </p:cNvSpPr>
          <p:nvPr/>
        </p:nvSpPr>
        <p:spPr bwMode="auto">
          <a:xfrm>
            <a:off x="107950" y="1557338"/>
            <a:ext cx="3168650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hr-HR" sz="1400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400" b="1">
                <a:latin typeface="Tahoma" pitchFamily="34" charset="0"/>
              </a:rPr>
              <a:t>AT8-ir is present in axons, perikarya and dendrites of neurons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lang="hr-HR" sz="1400" b="1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400" b="1">
                <a:latin typeface="Tahoma" pitchFamily="34" charset="0"/>
              </a:rPr>
              <a:t>Phosphorylated tau is present at a high level only during the period of intensive axon outgrowth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lang="hr-HR" sz="1400" b="1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400" b="1">
                <a:latin typeface="Tahoma" pitchFamily="34" charset="0"/>
              </a:rPr>
              <a:t>It dissapears during axon stabilisation and intensive synaptogenesis, concomitant with the expression of adult tau isoforms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lang="hr-HR" sz="1400" b="1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lang="hr-HR" sz="1400" b="1">
                <a:latin typeface="Tahoma" pitchFamily="34" charset="0"/>
              </a:rPr>
              <a:t>AT8-ir dissappears first from WM tracts and ontogenetically oldest neurons, particularly SP neurons</a:t>
            </a:r>
            <a:endParaRPr lang="en-GB" sz="1400" b="1">
              <a:latin typeface="Tahoma" pitchFamily="34" charset="0"/>
            </a:endParaRPr>
          </a:p>
        </p:txBody>
      </p:sp>
      <p:sp>
        <p:nvSpPr>
          <p:cNvPr id="132116" name="Text Box 20"/>
          <p:cNvSpPr txBox="1">
            <a:spLocks noChangeArrowheads="1"/>
          </p:cNvSpPr>
          <p:nvPr/>
        </p:nvSpPr>
        <p:spPr bwMode="auto">
          <a:xfrm>
            <a:off x="-107950" y="5876925"/>
            <a:ext cx="1114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>
                <a:latin typeface="Tahoma" pitchFamily="34" charset="0"/>
              </a:rPr>
              <a:t>rat</a:t>
            </a:r>
          </a:p>
        </p:txBody>
      </p:sp>
      <p:sp>
        <p:nvSpPr>
          <p:cNvPr id="132117" name="AutoShape 21"/>
          <p:cNvSpPr>
            <a:spLocks noChangeArrowheads="1"/>
          </p:cNvSpPr>
          <p:nvPr/>
        </p:nvSpPr>
        <p:spPr bwMode="auto">
          <a:xfrm rot="858441">
            <a:off x="3111500" y="5535613"/>
            <a:ext cx="2160588" cy="360362"/>
          </a:xfrm>
          <a:prstGeom prst="rightArrow">
            <a:avLst>
              <a:gd name="adj1" fmla="val 50000"/>
              <a:gd name="adj2" fmla="val 1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132118" name="AutoShape 22"/>
          <p:cNvSpPr>
            <a:spLocks noChangeArrowheads="1"/>
          </p:cNvSpPr>
          <p:nvPr/>
        </p:nvSpPr>
        <p:spPr bwMode="auto">
          <a:xfrm rot="-941600">
            <a:off x="3132138" y="2420938"/>
            <a:ext cx="2160587" cy="360362"/>
          </a:xfrm>
          <a:prstGeom prst="rightArrow">
            <a:avLst>
              <a:gd name="adj1" fmla="val 50000"/>
              <a:gd name="adj2" fmla="val 149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686800" cy="1143000"/>
          </a:xfrm>
        </p:spPr>
        <p:txBody>
          <a:bodyPr/>
          <a:lstStyle/>
          <a:p>
            <a:r>
              <a:rPr lang="hr-HR" sz="3200"/>
              <a:t>Phosphorylation of tau proteins is developmentally regulated</a:t>
            </a:r>
            <a:endParaRPr lang="en-GB" sz="3200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304800" y="1268413"/>
            <a:ext cx="861060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hr-HR" sz="2800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kumimoji="1" lang="hr-HR" sz="1400" b="1">
                <a:latin typeface="Tahoma" pitchFamily="34" charset="0"/>
              </a:rPr>
              <a:t>Phosphorylation of tau is high in the fetal period (Riederer et al., ‘01) and decreases with advancing age mainly due to phosphatases activation (Mawal-Dewan et al. ‘94; Dudek &amp; Johnson ‘95; R</a:t>
            </a:r>
            <a:r>
              <a:rPr kumimoji="1" lang="hr-HR" sz="1400" b="1">
                <a:latin typeface="Tahoma" pitchFamily="34" charset="0"/>
                <a:cs typeface="Tahoma" pitchFamily="34" charset="0"/>
              </a:rPr>
              <a:t>ö</a:t>
            </a:r>
            <a:r>
              <a:rPr kumimoji="1" lang="hr-HR" sz="1400" b="1">
                <a:latin typeface="Tahoma" pitchFamily="34" charset="0"/>
              </a:rPr>
              <a:t>sner et al., ‘95)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endParaRPr kumimoji="1" lang="hr-HR" sz="1400" b="1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r>
              <a:rPr kumimoji="1" lang="hr-HR" sz="1400" b="1">
                <a:solidFill>
                  <a:schemeClr val="tx2"/>
                </a:solidFill>
                <a:latin typeface="Arial Black" pitchFamily="34" charset="0"/>
              </a:rPr>
              <a:t>However, after about 35 years of age</a:t>
            </a:r>
            <a:r>
              <a:rPr kumimoji="1" lang="hr-HR" sz="1400" b="1">
                <a:latin typeface="Tahoma" pitchFamily="34" charset="0"/>
              </a:rPr>
              <a:t> p</a:t>
            </a:r>
            <a:r>
              <a:rPr lang="hr-HR" sz="1400" b="1">
                <a:latin typeface="Tahoma" pitchFamily="34" charset="0"/>
              </a:rPr>
              <a:t>lasticity burden in entorhinal cortex and hippocampus, together with additional genetic (APP, PS-1, PS-2, CO-I, CO-II, APOE…) and environmental (head trauma) factors that interfere with synaptic plasticity, cause the phosphorylation of tau to increase again</a:t>
            </a:r>
            <a:endParaRPr lang="en-GB" sz="1400" b="1">
              <a:latin typeface="Tahoma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è"/>
            </a:pPr>
            <a:endParaRPr kumimoji="1" lang="en-GB" sz="1400">
              <a:latin typeface="Tahoma" pitchFamily="34" charset="0"/>
            </a:endParaRPr>
          </a:p>
        </p:txBody>
      </p:sp>
      <p:pic>
        <p:nvPicPr>
          <p:cNvPr id="134152" name="Picture 8" descr="ecag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325" y="3810000"/>
            <a:ext cx="2794000" cy="3048000"/>
          </a:xfrm>
          <a:prstGeom prst="rect">
            <a:avLst/>
          </a:prstGeom>
          <a:noFill/>
        </p:spPr>
      </p:pic>
      <p:pic>
        <p:nvPicPr>
          <p:cNvPr id="134153" name="Picture 9" descr="patrickecc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037013"/>
            <a:ext cx="3200400" cy="2820987"/>
          </a:xfrm>
          <a:prstGeom prst="rect">
            <a:avLst/>
          </a:prstGeom>
          <a:noFill/>
        </p:spPr>
      </p:pic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1524000" y="4114800"/>
            <a:ext cx="66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 b="1">
                <a:solidFill>
                  <a:schemeClr val="bg2"/>
                </a:solidFill>
                <a:latin typeface="Tahoma" pitchFamily="34" charset="0"/>
              </a:rPr>
              <a:t>ECx</a:t>
            </a:r>
            <a:endParaRPr lang="en-GB" sz="2000" b="1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1524000" y="5562600"/>
            <a:ext cx="69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2000" b="1">
                <a:solidFill>
                  <a:schemeClr val="bg2"/>
                </a:solidFill>
                <a:latin typeface="Tahoma" pitchFamily="34" charset="0"/>
              </a:rPr>
              <a:t>CA1</a:t>
            </a:r>
            <a:endParaRPr lang="en-GB" sz="2000" b="1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0" y="3573463"/>
            <a:ext cx="262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1200" b="1">
                <a:latin typeface="Tahoma" pitchFamily="34" charset="0"/>
              </a:rPr>
              <a:t>‘Normal’ aging (brain of cognitively normal subject)</a:t>
            </a:r>
            <a:endParaRPr lang="en-GB" sz="1200" b="1">
              <a:latin typeface="Tahoma" pitchFamily="34" charset="0"/>
            </a:endParaRPr>
          </a:p>
        </p:txBody>
      </p:sp>
      <p:pic>
        <p:nvPicPr>
          <p:cNvPr id="134157" name="Picture 13" descr="lateADat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4149725"/>
            <a:ext cx="2808287" cy="1970088"/>
          </a:xfrm>
          <a:prstGeom prst="rect">
            <a:avLst/>
          </a:prstGeom>
          <a:noFill/>
        </p:spPr>
      </p:pic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8172450" y="3789363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AT8 ICC</a:t>
            </a:r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3995738" y="3500438"/>
            <a:ext cx="1198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Hof et al. ‘04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144000" cy="1143000"/>
          </a:xfrm>
        </p:spPr>
        <p:txBody>
          <a:bodyPr/>
          <a:lstStyle/>
          <a:p>
            <a:r>
              <a:rPr lang="hr-HR" sz="2400"/>
              <a:t>Predilection sites and spreading of neurofibrillary degeneration in Alzheimer’s disease</a:t>
            </a:r>
            <a:endParaRPr lang="en-GB" sz="2400"/>
          </a:p>
        </p:txBody>
      </p:sp>
      <p:pic>
        <p:nvPicPr>
          <p:cNvPr id="61444" name="Picture 1028" descr="transECu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819400" cy="1720850"/>
          </a:xfrm>
          <a:prstGeom prst="rect">
            <a:avLst/>
          </a:prstGeom>
          <a:noFill/>
        </p:spPr>
      </p:pic>
      <p:pic>
        <p:nvPicPr>
          <p:cNvPr id="61445" name="Picture 1029" descr="tangleNis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1447800" cy="2438400"/>
          </a:xfrm>
          <a:prstGeom prst="rect">
            <a:avLst/>
          </a:prstGeom>
          <a:noFill/>
        </p:spPr>
      </p:pic>
      <p:pic>
        <p:nvPicPr>
          <p:cNvPr id="61446" name="Picture 1030" descr="tangle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219200" cy="2438400"/>
          </a:xfrm>
          <a:prstGeom prst="rect">
            <a:avLst/>
          </a:prstGeom>
          <a:noFill/>
        </p:spPr>
      </p:pic>
      <p:pic>
        <p:nvPicPr>
          <p:cNvPr id="61447" name="Picture 1031" descr="nftmeslimb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057400"/>
            <a:ext cx="5638800" cy="4267200"/>
          </a:xfrm>
          <a:prstGeom prst="rect">
            <a:avLst/>
          </a:prstGeom>
          <a:noFill/>
        </p:spPr>
      </p:pic>
      <p:sp>
        <p:nvSpPr>
          <p:cNvPr id="61448" name="AutoShape 1032"/>
          <p:cNvSpPr>
            <a:spLocks noChangeArrowheads="1"/>
          </p:cNvSpPr>
          <p:nvPr/>
        </p:nvSpPr>
        <p:spPr bwMode="auto">
          <a:xfrm>
            <a:off x="3581400" y="6400800"/>
            <a:ext cx="47244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61449" name="Text Box 1033"/>
          <p:cNvSpPr txBox="1">
            <a:spLocks noChangeArrowheads="1"/>
          </p:cNvSpPr>
          <p:nvPr/>
        </p:nvSpPr>
        <p:spPr bwMode="auto">
          <a:xfrm>
            <a:off x="303213" y="3448050"/>
            <a:ext cx="565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Braak</a:t>
            </a:r>
          </a:p>
        </p:txBody>
      </p:sp>
      <p:sp>
        <p:nvSpPr>
          <p:cNvPr id="61450" name="Text Box 1034"/>
          <p:cNvSpPr txBox="1">
            <a:spLocks noChangeArrowheads="1"/>
          </p:cNvSpPr>
          <p:nvPr/>
        </p:nvSpPr>
        <p:spPr bwMode="auto">
          <a:xfrm>
            <a:off x="1095375" y="6040438"/>
            <a:ext cx="476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Kidd</a:t>
            </a:r>
          </a:p>
        </p:txBody>
      </p:sp>
      <p:sp>
        <p:nvSpPr>
          <p:cNvPr id="61451" name="Text Box 1035"/>
          <p:cNvSpPr txBox="1">
            <a:spLocks noChangeArrowheads="1"/>
          </p:cNvSpPr>
          <p:nvPr/>
        </p:nvSpPr>
        <p:spPr bwMode="auto">
          <a:xfrm>
            <a:off x="1835150" y="3860800"/>
            <a:ext cx="476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Kidd</a:t>
            </a:r>
          </a:p>
        </p:txBody>
      </p:sp>
      <p:sp>
        <p:nvSpPr>
          <p:cNvPr id="61452" name="Text Box 1036"/>
          <p:cNvSpPr txBox="1">
            <a:spLocks noChangeArrowheads="1"/>
          </p:cNvSpPr>
          <p:nvPr/>
        </p:nvSpPr>
        <p:spPr bwMode="auto">
          <a:xfrm>
            <a:off x="8101013" y="2060575"/>
            <a:ext cx="7794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Mesulam</a:t>
            </a:r>
          </a:p>
        </p:txBody>
      </p:sp>
      <p:sp>
        <p:nvSpPr>
          <p:cNvPr id="61453" name="Text Box 1037"/>
          <p:cNvSpPr txBox="1">
            <a:spLocks noChangeArrowheads="1"/>
          </p:cNvSpPr>
          <p:nvPr/>
        </p:nvSpPr>
        <p:spPr bwMode="auto">
          <a:xfrm>
            <a:off x="2268538" y="3500438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>
                <a:latin typeface="Tahoma" pitchFamily="34" charset="0"/>
              </a:rPr>
              <a:t>AT8 ICC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8420" name="Picture 4" descr="misregul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</p:spPr>
      </p:pic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0" y="-17463"/>
            <a:ext cx="9144000" cy="11430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/>
            </a:r>
            <a:br>
              <a:rPr kumimoji="1" lang="hr-HR" sz="3600">
                <a:solidFill>
                  <a:schemeClr val="tx2"/>
                </a:solidFill>
                <a:latin typeface="Arial Black" pitchFamily="34" charset="0"/>
              </a:rPr>
            </a:br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Tau phosphorylation</a:t>
            </a:r>
            <a:br>
              <a:rPr kumimoji="1" lang="hr-HR" sz="3600">
                <a:solidFill>
                  <a:schemeClr val="tx2"/>
                </a:solidFill>
                <a:latin typeface="Arial Black" pitchFamily="34" charset="0"/>
              </a:rPr>
            </a:br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in Alzheimer’s disease</a:t>
            </a:r>
          </a:p>
        </p:txBody>
      </p:sp>
      <p:sp>
        <p:nvSpPr>
          <p:cNvPr id="188422" name="Text Box 6"/>
          <p:cNvSpPr txBox="1">
            <a:spLocks noChangeArrowheads="1"/>
          </p:cNvSpPr>
          <p:nvPr/>
        </p:nvSpPr>
        <p:spPr bwMode="auto">
          <a:xfrm>
            <a:off x="107950" y="1268413"/>
            <a:ext cx="34194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hr-HR" sz="1400">
                <a:solidFill>
                  <a:schemeClr val="tx2"/>
                </a:solidFill>
                <a:latin typeface="Tahoma" pitchFamily="34" charset="0"/>
              </a:rPr>
              <a:t>1. In AD p</a:t>
            </a:r>
            <a:r>
              <a:rPr kumimoji="1" lang="en-US" sz="1400">
                <a:solidFill>
                  <a:schemeClr val="tx2"/>
                </a:solidFill>
                <a:latin typeface="Tahoma" pitchFamily="34" charset="0"/>
              </a:rPr>
              <a:t>hosphorylation of tau is increased, both in terms of the numbers of sites phosphorylated, and the extent of phosphorylation at certain sites</a:t>
            </a:r>
            <a:endParaRPr kumimoji="1" lang="hr-HR" sz="14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3995738" y="5300663"/>
            <a:ext cx="2160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hr-HR" sz="1000">
                <a:solidFill>
                  <a:schemeClr val="tx2"/>
                </a:solidFill>
                <a:latin typeface="Tahoma" pitchFamily="34" charset="0"/>
              </a:rPr>
              <a:t>2. </a:t>
            </a:r>
            <a:r>
              <a:rPr kumimoji="1" lang="en-US" sz="1000">
                <a:solidFill>
                  <a:schemeClr val="tx2"/>
                </a:solidFill>
                <a:latin typeface="Tahoma" pitchFamily="34" charset="0"/>
              </a:rPr>
              <a:t>Conformational changes occur involving either changes in folding, or formation of dimers or oligomers of tau</a:t>
            </a:r>
            <a:endParaRPr kumimoji="1" lang="hr-HR" sz="1000">
              <a:solidFill>
                <a:schemeClr val="tx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ansonLanc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700213"/>
            <a:ext cx="6084887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 descr="hansonLance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725" y="3789363"/>
            <a:ext cx="23272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3276600" y="260350"/>
            <a:ext cx="59769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/>
            </a:r>
            <a:br>
              <a:rPr kumimoji="1" lang="hr-HR" sz="3600">
                <a:solidFill>
                  <a:schemeClr val="tx2"/>
                </a:solidFill>
                <a:latin typeface="Arial Black" pitchFamily="34" charset="0"/>
              </a:rPr>
            </a:br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Tau phosphorylation</a:t>
            </a:r>
            <a:br>
              <a:rPr kumimoji="1" lang="hr-HR" sz="3600">
                <a:solidFill>
                  <a:schemeClr val="tx2"/>
                </a:solidFill>
                <a:latin typeface="Arial Black" pitchFamily="34" charset="0"/>
              </a:rPr>
            </a:br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in AD – CSF changes</a:t>
            </a:r>
          </a:p>
        </p:txBody>
      </p:sp>
      <p:pic>
        <p:nvPicPr>
          <p:cNvPr id="47109" name="Picture 7" descr="csltau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638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8" descr="csltau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8500"/>
            <a:ext cx="27717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7754938" y="1700213"/>
            <a:ext cx="1371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Hansson et al. </a:t>
            </a:r>
          </a:p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Lancet Neurol ‘06</a:t>
            </a:r>
          </a:p>
        </p:txBody>
      </p:sp>
      <p:sp>
        <p:nvSpPr>
          <p:cNvPr id="47112" name="Text Box 11"/>
          <p:cNvSpPr txBox="1">
            <a:spLocks noChangeArrowheads="1"/>
          </p:cNvSpPr>
          <p:nvPr/>
        </p:nvSpPr>
        <p:spPr bwMode="auto">
          <a:xfrm>
            <a:off x="0" y="4437063"/>
            <a:ext cx="26939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r-HR" sz="1200">
                <a:solidFill>
                  <a:schemeClr val="bg2"/>
                </a:solidFill>
                <a:latin typeface="Tahoma" pitchFamily="34" charset="0"/>
              </a:rPr>
              <a:t>Hampel et al. Arch Gen Psychiatr ‘04</a:t>
            </a:r>
          </a:p>
        </p:txBody>
      </p:sp>
      <p:sp>
        <p:nvSpPr>
          <p:cNvPr id="47113" name="Text Box 12"/>
          <p:cNvSpPr txBox="1">
            <a:spLocks noChangeArrowheads="1"/>
          </p:cNvSpPr>
          <p:nvPr/>
        </p:nvSpPr>
        <p:spPr bwMode="auto">
          <a:xfrm>
            <a:off x="3276600" y="4365625"/>
            <a:ext cx="3311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Tahoma" pitchFamily="34" charset="0"/>
              </a:rPr>
              <a:t>Phosphorylated tau proteins are the most</a:t>
            </a:r>
          </a:p>
          <a:p>
            <a:r>
              <a:rPr lang="hr-HR" sz="2000">
                <a:latin typeface="Tahoma" pitchFamily="34" charset="0"/>
              </a:rPr>
              <a:t>promising biological markers of AD!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450"/>
            <a:ext cx="8636000" cy="1143000"/>
          </a:xfrm>
        </p:spPr>
        <p:txBody>
          <a:bodyPr/>
          <a:lstStyle/>
          <a:p>
            <a:r>
              <a:rPr lang="hr-HR" sz="2800"/>
              <a:t>Multidimensional cluster analysis using all available biological and psychometric data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725" y="6237288"/>
            <a:ext cx="3563938" cy="431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hr-HR" sz="1400">
                <a:solidFill>
                  <a:schemeClr val="tx2"/>
                </a:solidFill>
              </a:rPr>
              <a:t>1 AD, 2 CBD, 3 FTD, 4 VaD, 5 MCI, 6 ND </a:t>
            </a:r>
          </a:p>
        </p:txBody>
      </p:sp>
      <p:pic>
        <p:nvPicPr>
          <p:cNvPr id="166916" name="Picture 4" descr="paj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4427537" cy="4224337"/>
          </a:xfrm>
          <a:prstGeom prst="rect">
            <a:avLst/>
          </a:prstGeom>
          <a:noFill/>
        </p:spPr>
      </p:pic>
      <p:pic>
        <p:nvPicPr>
          <p:cNvPr id="166917" name="Picture 5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1700213"/>
            <a:ext cx="4143375" cy="4176712"/>
          </a:xfrm>
          <a:prstGeom prst="rect">
            <a:avLst/>
          </a:prstGeom>
          <a:noFill/>
        </p:spPr>
      </p:pic>
      <p:sp>
        <p:nvSpPr>
          <p:cNvPr id="166920" name="Rectangle 8"/>
          <p:cNvSpPr>
            <a:spLocks noChangeArrowheads="1"/>
          </p:cNvSpPr>
          <p:nvPr/>
        </p:nvSpPr>
        <p:spPr bwMode="auto">
          <a:xfrm>
            <a:off x="107950" y="6165850"/>
            <a:ext cx="44640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hr-HR" sz="1400">
                <a:solidFill>
                  <a:schemeClr val="tx2"/>
                </a:solidFill>
                <a:latin typeface="Tahoma" pitchFamily="34" charset="0"/>
              </a:rPr>
              <a:t>P-tau S181 AD vs DLBD: 91% sens. 94% specif.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hr-HR" sz="1400">
                <a:solidFill>
                  <a:schemeClr val="tx2"/>
                </a:solidFill>
                <a:latin typeface="Tahoma" pitchFamily="34" charset="0"/>
              </a:rPr>
              <a:t>T-tau AD vs VD: 91% sensitivity, 95% specificity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hr-HR" sz="1400">
                <a:solidFill>
                  <a:schemeClr val="tx2"/>
                </a:solidFill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0"/>
            <a:ext cx="8699500" cy="1254125"/>
          </a:xfrm>
        </p:spPr>
        <p:txBody>
          <a:bodyPr/>
          <a:lstStyle/>
          <a:p>
            <a:r>
              <a:rPr lang="hr-HR" sz="2400" dirty="0" smtClean="0"/>
              <a:t>.. this helps making a proper diagnosis of a given neurodegenerative disease</a:t>
            </a:r>
            <a:endParaRPr lang="hr-HR" sz="2400" dirty="0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75812" name="Picture 4" descr="elektr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1603375"/>
            <a:ext cx="8464550" cy="47450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Dlat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981200"/>
            <a:ext cx="38100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ADmed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495800"/>
            <a:ext cx="33528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normallat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828800"/>
            <a:ext cx="38100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normalmed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419600"/>
            <a:ext cx="35814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85750" y="0"/>
            <a:ext cx="88582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600">
                <a:solidFill>
                  <a:schemeClr val="tx2"/>
                </a:solidFill>
                <a:latin typeface="Arial Black" pitchFamily="34" charset="0"/>
              </a:rPr>
              <a:t>Normal (73 y.) vs. AD brain (73 y.)</a:t>
            </a:r>
            <a:endParaRPr kumimoji="1" lang="en-GB" sz="36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-215900"/>
            <a:ext cx="8699500" cy="1254125"/>
          </a:xfrm>
        </p:spPr>
        <p:txBody>
          <a:bodyPr/>
          <a:lstStyle/>
          <a:p>
            <a:r>
              <a:rPr lang="hr-HR" dirty="0" smtClean="0"/>
              <a:t>Summary on csf</a:t>
            </a:r>
            <a:endParaRPr lang="hr-HR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31108" name="Picture 4" descr="babic blennow 2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552575"/>
            <a:ext cx="8966200" cy="49958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-177800"/>
            <a:ext cx="8699500" cy="1254125"/>
          </a:xfrm>
        </p:spPr>
        <p:txBody>
          <a:bodyPr/>
          <a:lstStyle/>
          <a:p>
            <a:r>
              <a:rPr lang="hr-HR"/>
              <a:t>Cave!</a:t>
            </a:r>
          </a:p>
        </p:txBody>
      </p:sp>
      <p:pic>
        <p:nvPicPr>
          <p:cNvPr id="430085" name="Picture 5" descr="vazzn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238" y="1833563"/>
            <a:ext cx="5722937" cy="4518025"/>
          </a:xfrm>
          <a:prstGeom prst="rect">
            <a:avLst/>
          </a:prstGeom>
          <a:noFill/>
        </p:spPr>
      </p:pic>
      <p:sp>
        <p:nvSpPr>
          <p:cNvPr id="430086" name="AutoShape 6"/>
          <p:cNvSpPr>
            <a:spLocks noChangeArrowheads="1"/>
          </p:cNvSpPr>
          <p:nvPr/>
        </p:nvSpPr>
        <p:spPr bwMode="auto">
          <a:xfrm>
            <a:off x="4978400" y="6197600"/>
            <a:ext cx="346075" cy="544513"/>
          </a:xfrm>
          <a:prstGeom prst="upArrow">
            <a:avLst>
              <a:gd name="adj1" fmla="val 50000"/>
              <a:gd name="adj2" fmla="val 39335"/>
            </a:avLst>
          </a:prstGeom>
          <a:solidFill>
            <a:schemeClr val="accent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430087" name="AutoShape 7"/>
          <p:cNvSpPr>
            <a:spLocks noChangeArrowheads="1"/>
          </p:cNvSpPr>
          <p:nvPr/>
        </p:nvSpPr>
        <p:spPr bwMode="auto">
          <a:xfrm>
            <a:off x="5359400" y="6197600"/>
            <a:ext cx="346075" cy="544513"/>
          </a:xfrm>
          <a:prstGeom prst="upArrow">
            <a:avLst>
              <a:gd name="adj1" fmla="val 50000"/>
              <a:gd name="adj2" fmla="val 39335"/>
            </a:avLst>
          </a:prstGeom>
          <a:solidFill>
            <a:schemeClr val="accent1"/>
          </a:solidFill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2938" y="165100"/>
            <a:ext cx="6651625" cy="1254125"/>
          </a:xfrm>
        </p:spPr>
        <p:txBody>
          <a:bodyPr/>
          <a:lstStyle/>
          <a:p>
            <a:r>
              <a:rPr lang="hr-HR" sz="2800"/>
              <a:t/>
            </a:r>
            <a:br>
              <a:rPr lang="hr-HR" sz="2800"/>
            </a:br>
            <a:r>
              <a:rPr lang="hr-HR" sz="2800"/>
              <a:t>Tau phosphorylation</a:t>
            </a:r>
            <a:br>
              <a:rPr lang="hr-HR" sz="2800"/>
            </a:br>
            <a:r>
              <a:rPr lang="hr-HR" sz="2800"/>
              <a:t>in AD – early changes</a:t>
            </a:r>
          </a:p>
        </p:txBody>
      </p:sp>
      <p:pic>
        <p:nvPicPr>
          <p:cNvPr id="406531" name="Picture 3" descr="at8tris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0"/>
            <a:ext cx="4343400" cy="2841625"/>
          </a:xfrm>
          <a:prstGeom prst="rect">
            <a:avLst/>
          </a:prstGeom>
          <a:noFill/>
        </p:spPr>
      </p:pic>
      <p:pic>
        <p:nvPicPr>
          <p:cNvPr id="406532" name="Picture 4" descr="smallhipp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752600"/>
            <a:ext cx="2147888" cy="1965325"/>
          </a:xfrm>
          <a:prstGeom prst="rect">
            <a:avLst/>
          </a:prstGeom>
          <a:noFill/>
        </p:spPr>
      </p:pic>
      <p:pic>
        <p:nvPicPr>
          <p:cNvPr id="406533" name="Picture 5" descr="mr3spe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4114800" cy="2820988"/>
          </a:xfrm>
          <a:prstGeom prst="rect">
            <a:avLst/>
          </a:prstGeom>
          <a:noFill/>
        </p:spPr>
      </p:pic>
      <p:sp>
        <p:nvSpPr>
          <p:cNvPr id="406534" name="Rectangle 6"/>
          <p:cNvSpPr>
            <a:spLocks noChangeArrowheads="1"/>
          </p:cNvSpPr>
          <p:nvPr/>
        </p:nvSpPr>
        <p:spPr bwMode="auto">
          <a:xfrm>
            <a:off x="4038600" y="2362200"/>
            <a:ext cx="685800" cy="457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406535" name="Line 7"/>
          <p:cNvSpPr>
            <a:spLocks noChangeShapeType="1"/>
          </p:cNvSpPr>
          <p:nvPr/>
        </p:nvSpPr>
        <p:spPr bwMode="auto">
          <a:xfrm>
            <a:off x="4724400" y="2819400"/>
            <a:ext cx="990600" cy="990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r-HR"/>
          </a:p>
        </p:txBody>
      </p:sp>
      <p:sp>
        <p:nvSpPr>
          <p:cNvPr id="406536" name="Text Box 8"/>
          <p:cNvSpPr txBox="1">
            <a:spLocks noChangeArrowheads="1"/>
          </p:cNvSpPr>
          <p:nvPr/>
        </p:nvSpPr>
        <p:spPr bwMode="auto">
          <a:xfrm>
            <a:off x="250825" y="2636838"/>
            <a:ext cx="1158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6000" b="0">
                <a:latin typeface="Tahoma" pitchFamily="34" charset="0"/>
              </a:rPr>
              <a:t>AD</a:t>
            </a:r>
          </a:p>
        </p:txBody>
      </p:sp>
      <p:sp>
        <p:nvSpPr>
          <p:cNvPr id="406537" name="Text Box 9"/>
          <p:cNvSpPr txBox="1">
            <a:spLocks noChangeArrowheads="1"/>
          </p:cNvSpPr>
          <p:nvPr/>
        </p:nvSpPr>
        <p:spPr bwMode="auto">
          <a:xfrm>
            <a:off x="8027988" y="3500438"/>
            <a:ext cx="825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 b="0">
                <a:latin typeface="Tahoma" pitchFamily="34" charset="0"/>
              </a:rPr>
              <a:t>AT8 ICC</a:t>
            </a:r>
          </a:p>
        </p:txBody>
      </p:sp>
      <p:sp>
        <p:nvSpPr>
          <p:cNvPr id="406538" name="Text Box 10"/>
          <p:cNvSpPr txBox="1">
            <a:spLocks noChangeArrowheads="1"/>
          </p:cNvSpPr>
          <p:nvPr/>
        </p:nvSpPr>
        <p:spPr bwMode="auto">
          <a:xfrm>
            <a:off x="5621338" y="2492375"/>
            <a:ext cx="3522662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 b="0">
                <a:latin typeface="Tahoma" pitchFamily="34" charset="0"/>
              </a:rPr>
              <a:t>Open arrows=subicular axons</a:t>
            </a:r>
          </a:p>
          <a:p>
            <a:endParaRPr lang="hr-HR" sz="1400" b="0">
              <a:latin typeface="Tahoma" pitchFamily="34" charset="0"/>
            </a:endParaRPr>
          </a:p>
          <a:p>
            <a:r>
              <a:rPr lang="hr-HR" sz="1400" b="0">
                <a:latin typeface="Tahoma" pitchFamily="34" charset="0"/>
              </a:rPr>
              <a:t>Arrowheads=perforant pathway collaterals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-215900"/>
            <a:ext cx="8699500" cy="1254125"/>
          </a:xfrm>
        </p:spPr>
        <p:txBody>
          <a:bodyPr/>
          <a:lstStyle/>
          <a:p>
            <a:r>
              <a:rPr lang="hr-HR"/>
              <a:t>Fox et al. Lancet ‘04</a:t>
            </a:r>
          </a:p>
        </p:txBody>
      </p:sp>
      <p:pic>
        <p:nvPicPr>
          <p:cNvPr id="437252" name="Picture 4" descr="fox lancet 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9144000" cy="6815137"/>
          </a:xfrm>
          <a:prstGeom prst="rect">
            <a:avLst/>
          </a:prstGeom>
          <a:noFill/>
        </p:spPr>
      </p:pic>
      <p:sp>
        <p:nvSpPr>
          <p:cNvPr id="437253" name="Text Box 5"/>
          <p:cNvSpPr txBox="1">
            <a:spLocks noChangeArrowheads="1"/>
          </p:cNvSpPr>
          <p:nvPr/>
        </p:nvSpPr>
        <p:spPr bwMode="auto">
          <a:xfrm>
            <a:off x="7026275" y="6521450"/>
            <a:ext cx="172034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r-HR" sz="1400" dirty="0">
                <a:solidFill>
                  <a:schemeClr val="bg1"/>
                </a:solidFill>
              </a:rPr>
              <a:t>Fox et al</a:t>
            </a:r>
            <a:r>
              <a:rPr lang="hr-HR" sz="1400" dirty="0" smtClean="0">
                <a:solidFill>
                  <a:schemeClr val="bg1"/>
                </a:solidFill>
              </a:rPr>
              <a:t>., </a:t>
            </a:r>
            <a:r>
              <a:rPr lang="hr-HR" sz="1400" dirty="0" err="1">
                <a:solidFill>
                  <a:schemeClr val="bg1"/>
                </a:solidFill>
              </a:rPr>
              <a:t>Lancet</a:t>
            </a:r>
            <a:r>
              <a:rPr lang="hr-HR" sz="1400" dirty="0">
                <a:solidFill>
                  <a:schemeClr val="bg1"/>
                </a:solidFill>
              </a:rPr>
              <a:t> ‘04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4775" y="-38100"/>
            <a:ext cx="9353550" cy="693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Braak najnovije J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88" y="112713"/>
            <a:ext cx="550068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4" descr="Braak najnovije JNEN histogram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14500"/>
            <a:ext cx="39052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79388" y="1773238"/>
            <a:ext cx="4537075" cy="47117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r-HR" sz="1800" smtClean="0"/>
              <a:t>That </a:t>
            </a:r>
            <a:r>
              <a:rPr lang="hr-HR" sz="1800" smtClean="0">
                <a:solidFill>
                  <a:srgbClr val="FF0000"/>
                </a:solidFill>
              </a:rPr>
              <a:t>abnormal tau protein </a:t>
            </a:r>
            <a:r>
              <a:rPr lang="en-US" sz="1800" smtClean="0">
                <a:solidFill>
                  <a:srgbClr val="FF0000"/>
                </a:solidFill>
              </a:rPr>
              <a:t>occurred in pretangle stages or early NFT stages without</a:t>
            </a:r>
            <a:r>
              <a:rPr lang="hr-HR" sz="1800" smtClean="0">
                <a:solidFill>
                  <a:srgbClr val="FF0000"/>
                </a:solidFill>
              </a:rPr>
              <a:t> </a:t>
            </a:r>
            <a:r>
              <a:rPr lang="en-US" sz="1800" smtClean="0">
                <a:solidFill>
                  <a:srgbClr val="FF0000"/>
                </a:solidFill>
              </a:rPr>
              <a:t>the presence of insoluble A-amyloid plaques (1,291/2,332</a:t>
            </a:r>
            <a:r>
              <a:rPr lang="hr-HR" sz="1800" smtClean="0">
                <a:solidFill>
                  <a:srgbClr val="FF0000"/>
                </a:solidFill>
              </a:rPr>
              <a:t> </a:t>
            </a:r>
            <a:r>
              <a:rPr lang="en-US" sz="1800" smtClean="0">
                <a:solidFill>
                  <a:srgbClr val="FF0000"/>
                </a:solidFill>
              </a:rPr>
              <a:t>cases) </a:t>
            </a:r>
            <a:r>
              <a:rPr lang="en-US" sz="1800" smtClean="0"/>
              <a:t>means that not only a rethinking of currently existing</a:t>
            </a:r>
            <a:r>
              <a:rPr lang="hr-HR" sz="1800" smtClean="0"/>
              <a:t> </a:t>
            </a:r>
            <a:r>
              <a:rPr lang="en-US" sz="1800" smtClean="0"/>
              <a:t>neuropathologic staging NFT categories for AD is necessary</a:t>
            </a:r>
            <a:r>
              <a:rPr lang="hr-HR" sz="1800" smtClean="0"/>
              <a:t> </a:t>
            </a:r>
            <a:r>
              <a:rPr lang="en-US" sz="1800" smtClean="0">
                <a:solidFill>
                  <a:srgbClr val="FF0000"/>
                </a:solidFill>
              </a:rPr>
              <a:t>but also a rethinking of the hypothesis that A-amyloid drives</a:t>
            </a:r>
            <a:r>
              <a:rPr lang="hr-HR" sz="1800" smtClean="0">
                <a:solidFill>
                  <a:srgbClr val="FF0000"/>
                </a:solidFill>
              </a:rPr>
              <a:t> </a:t>
            </a:r>
            <a:r>
              <a:rPr lang="en-US" sz="1800" smtClean="0">
                <a:solidFill>
                  <a:srgbClr val="FF0000"/>
                </a:solidFill>
              </a:rPr>
              <a:t>AD </a:t>
            </a:r>
            <a:r>
              <a:rPr lang="en-US" sz="1800" smtClean="0"/>
              <a:t>pathogenesis and secondarily induces the formation of</a:t>
            </a:r>
            <a:r>
              <a:rPr lang="hr-HR" sz="1800" smtClean="0"/>
              <a:t> </a:t>
            </a:r>
            <a:r>
              <a:rPr lang="en-US" sz="1800" smtClean="0"/>
              <a:t>abnormal tau protein.</a:t>
            </a:r>
            <a:endParaRPr lang="hr-HR" sz="1800" smtClean="0"/>
          </a:p>
          <a:p>
            <a:pPr>
              <a:buFont typeface="Monotype Sorts" pitchFamily="2" charset="2"/>
              <a:buNone/>
            </a:pPr>
            <a:r>
              <a:rPr lang="en-US" sz="1800" smtClean="0"/>
              <a:t> Sporadic AD may be the</a:t>
            </a:r>
            <a:r>
              <a:rPr lang="hr-HR" sz="1800" smtClean="0"/>
              <a:t> </a:t>
            </a:r>
            <a:r>
              <a:rPr lang="en-US" sz="1800" smtClean="0"/>
              <a:t>result of two separate assaults: first, a tauopathy, possibly beginning</a:t>
            </a:r>
            <a:r>
              <a:rPr lang="hr-HR" sz="1800" smtClean="0"/>
              <a:t> </a:t>
            </a:r>
            <a:r>
              <a:rPr lang="en-US" sz="1800" smtClean="0"/>
              <a:t>in childhood; and second, negative influences of </a:t>
            </a:r>
            <a:r>
              <a:rPr lang="hr-HR" sz="1800" smtClean="0"/>
              <a:t>beta-</a:t>
            </a:r>
            <a:r>
              <a:rPr lang="en-US" sz="1800" smtClean="0"/>
              <a:t>amyloid</a:t>
            </a:r>
            <a:r>
              <a:rPr lang="hr-HR" sz="1800" smtClean="0"/>
              <a:t> </a:t>
            </a:r>
            <a:r>
              <a:rPr lang="en-US" sz="1800" smtClean="0"/>
              <a:t>after a given threshold is crossed.</a:t>
            </a:r>
            <a:endParaRPr lang="hr-HR" sz="1800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Nationally funded project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5950"/>
            <a:ext cx="8178800" cy="1900240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Identification and tracking of biological markers for early therapeutic intervention in sporadic Alzheimer’s disease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1 Jan 2012- 31 Dec 2014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22 collaborators</a:t>
            </a:r>
            <a:endParaRPr lang="hr-H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356992"/>
            <a:ext cx="1390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52320" y="4797152"/>
            <a:ext cx="14798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err="1" smtClean="0"/>
              <a:t>Croatian</a:t>
            </a:r>
            <a:endParaRPr lang="hr-HR" sz="1600" dirty="0" smtClean="0"/>
          </a:p>
          <a:p>
            <a:r>
              <a:rPr lang="hr-HR" sz="1600" dirty="0" err="1" smtClean="0"/>
              <a:t>Science</a:t>
            </a:r>
            <a:endParaRPr lang="hr-HR" sz="1600" dirty="0" smtClean="0"/>
          </a:p>
          <a:p>
            <a:r>
              <a:rPr lang="hr-HR" sz="1600" dirty="0" err="1" smtClean="0"/>
              <a:t>Foundation</a:t>
            </a:r>
            <a:endParaRPr lang="hr-HR" sz="1600" dirty="0" smtClean="0"/>
          </a:p>
          <a:p>
            <a:r>
              <a:rPr lang="hr-HR" sz="1600" dirty="0" smtClean="0"/>
              <a:t>Grant no. 09/16</a:t>
            </a:r>
            <a:endParaRPr lang="hr-HR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DvsNormal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9325"/>
            <a:ext cx="91440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DvsNormalMR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9325"/>
            <a:ext cx="91440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95313" y="1214438"/>
            <a:ext cx="854868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AD (70 y.) vs normal brain (70 y.)</a:t>
            </a:r>
          </a:p>
          <a:p>
            <a:pPr algn="ctr"/>
            <a:r>
              <a:rPr kumimoji="1" lang="hr-HR" sz="3200">
                <a:solidFill>
                  <a:schemeClr val="tx2"/>
                </a:solidFill>
                <a:latin typeface="Arial Black" pitchFamily="34" charset="0"/>
              </a:rPr>
              <a:t>MRI</a:t>
            </a:r>
          </a:p>
          <a:p>
            <a:pPr algn="ctr"/>
            <a:endParaRPr kumimoji="1" lang="en-GB" sz="3200">
              <a:solidFill>
                <a:schemeClr val="tx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013" y="-14288"/>
            <a:ext cx="68849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013" y="-14288"/>
            <a:ext cx="688498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-38100" y="1511300"/>
            <a:ext cx="2413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r-HR" sz="2000" dirty="0">
                <a:latin typeface="+mn-lt"/>
              </a:rPr>
              <a:t>AD – </a:t>
            </a:r>
            <a:r>
              <a:rPr lang="hr-HR" sz="2000" dirty="0" smtClean="0">
                <a:latin typeface="+mn-lt"/>
              </a:rPr>
              <a:t>parieto-temporal hypometabolism</a:t>
            </a:r>
            <a:endParaRPr lang="hr-HR" sz="2000" dirty="0">
              <a:latin typeface="+mn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000" dirty="0">
                <a:latin typeface="+mn-lt"/>
              </a:rPr>
              <a:t>(FDG PET </a:t>
            </a:r>
            <a:r>
              <a:rPr lang="hr-HR" sz="2000" dirty="0" smtClean="0">
                <a:latin typeface="+mn-lt"/>
              </a:rPr>
              <a:t>UHC </a:t>
            </a:r>
            <a:r>
              <a:rPr lang="hr-HR" sz="2000" dirty="0">
                <a:latin typeface="+mn-lt"/>
              </a:rPr>
              <a:t>Zagreb)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hr-HR" sz="2000" dirty="0" smtClean="0">
                <a:latin typeface="+mn-lt"/>
              </a:rPr>
              <a:t>Courtesy of dr</a:t>
            </a:r>
            <a:r>
              <a:rPr lang="hr-HR" sz="2000" dirty="0">
                <a:latin typeface="+mn-lt"/>
              </a:rPr>
              <a:t>. </a:t>
            </a:r>
            <a:r>
              <a:rPr lang="hr-HR" sz="2000" dirty="0" smtClean="0">
                <a:latin typeface="+mn-lt"/>
              </a:rPr>
              <a:t>Ratimir Petrović</a:t>
            </a:r>
            <a:endParaRPr lang="en-GB" sz="20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6">
      <a:dk1>
        <a:srgbClr val="000000"/>
      </a:dk1>
      <a:lt1>
        <a:srgbClr val="FFFFFF"/>
      </a:lt1>
      <a:dk2>
        <a:srgbClr val="000066"/>
      </a:dk2>
      <a:lt2>
        <a:srgbClr val="FFCC00"/>
      </a:lt2>
      <a:accent1>
        <a:srgbClr val="0066FF"/>
      </a:accent1>
      <a:accent2>
        <a:srgbClr val="33CCCC"/>
      </a:accent2>
      <a:accent3>
        <a:srgbClr val="AAAAB8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3752</TotalTime>
  <Words>2883</Words>
  <Application>Microsoft Office PowerPoint</Application>
  <PresentationFormat>On-screen Show (4:3)</PresentationFormat>
  <Paragraphs>344</Paragraphs>
  <Slides>57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Contemporary Portrait</vt:lpstr>
      <vt:lpstr>Neuropathology of Alzheimer’s disease</vt:lpstr>
      <vt:lpstr>Slide 2</vt:lpstr>
      <vt:lpstr>Some facts about AD</vt:lpstr>
      <vt:lpstr>Slide 4</vt:lpstr>
      <vt:lpstr>Slide 5</vt:lpstr>
      <vt:lpstr>Slide 6</vt:lpstr>
      <vt:lpstr>Slide 7</vt:lpstr>
      <vt:lpstr>Slide 8</vt:lpstr>
      <vt:lpstr>Slide 9</vt:lpstr>
      <vt:lpstr>AD – basic pathology </vt:lpstr>
      <vt:lpstr>AD – basic pathology </vt:lpstr>
      <vt:lpstr>Slide 12</vt:lpstr>
      <vt:lpstr>Slide 13</vt:lpstr>
      <vt:lpstr>Slide 14</vt:lpstr>
      <vt:lpstr>Slide 15</vt:lpstr>
      <vt:lpstr>George Glenner and Cai’ne Wong’s isolation of A-beta</vt:lpstr>
      <vt:lpstr>Colin Masters, Konrad Beyreuther et al. sequenced A-beta from SP of AD and DS</vt:lpstr>
      <vt:lpstr>Glenner and Wong’s confirmed that A-beta in AD and Down sy are identical</vt:lpstr>
      <vt:lpstr>After Lester Binder discovered tau proteins in 1985,</vt:lpstr>
      <vt:lpstr>Dmitry Goldgaber isolated APP and localized its gene to chr 21</vt:lpstr>
      <vt:lpstr>However, most of the other linkage studies have shown that the APP was not linked to FAD!</vt:lpstr>
      <vt:lpstr>This finding supported the view of hematogenic origin of A-beta (i.e. that A-beta is primarily produced outside the brain), and encouraged the search for APP mutations that cause AD, so that finally ...</vt:lpstr>
      <vt:lpstr>1991: Report of the first Alzheimer gene mutation (in APP)!</vt:lpstr>
      <vt:lpstr>Amyloid cascade hypothesis                    1990</vt:lpstr>
      <vt:lpstr>Amyloid cascade hypothesis 2010</vt:lpstr>
      <vt:lpstr>1993 tacrine, 1997 donepezil, 2000 rivastigmin, 2001 galantamin;  2003 memantin </vt:lpstr>
      <vt:lpstr>All of the aforementioned drugs:</vt:lpstr>
      <vt:lpstr>So, why are drug trials in AD failing?</vt:lpstr>
      <vt:lpstr>Slide 29</vt:lpstr>
      <vt:lpstr>Is amyloid hypothesis dead?</vt:lpstr>
      <vt:lpstr>Jost BC, Grossberg GT. The natural history of Alzheimer's disease: a brain bank study.</vt:lpstr>
      <vt:lpstr>Slide 32</vt:lpstr>
      <vt:lpstr>Slide 33</vt:lpstr>
      <vt:lpstr>NIA-RI neuropathological criteria for AD (Reagan Institute, 1997)</vt:lpstr>
      <vt:lpstr>Re-search by Braak et al.</vt:lpstr>
      <vt:lpstr>the typical picture of an Alzheimer patient involves</vt:lpstr>
      <vt:lpstr>Microtubule-associated protein tau</vt:lpstr>
      <vt:lpstr> Tau phosphorylation during development</vt:lpstr>
      <vt:lpstr> Tau phosphorylation during development</vt:lpstr>
      <vt:lpstr> Tau phosphorylation during development</vt:lpstr>
      <vt:lpstr> Tau phosphorylation during development</vt:lpstr>
      <vt:lpstr>TAU expression</vt:lpstr>
      <vt:lpstr>Slide 43</vt:lpstr>
      <vt:lpstr>Phosphorylation of tau proteins is developmentally regulated</vt:lpstr>
      <vt:lpstr>Predilection sites and spreading of neurofibrillary degeneration in Alzheimer’s disease</vt:lpstr>
      <vt:lpstr>Slide 46</vt:lpstr>
      <vt:lpstr>Slide 47</vt:lpstr>
      <vt:lpstr>Multidimensional cluster analysis using all available biological and psychometric data</vt:lpstr>
      <vt:lpstr>.. this helps making a proper diagnosis of a given neurodegenerative disease</vt:lpstr>
      <vt:lpstr>Summary on csf</vt:lpstr>
      <vt:lpstr>Cave!</vt:lpstr>
      <vt:lpstr> Tau phosphorylation in AD – early changes</vt:lpstr>
      <vt:lpstr>Fox et al. Lancet ‘04</vt:lpstr>
      <vt:lpstr>Slide 54</vt:lpstr>
      <vt:lpstr>Slide 55</vt:lpstr>
      <vt:lpstr>Slide 56</vt:lpstr>
      <vt:lpstr>Nationally funded project</vt:lpstr>
    </vt:vector>
  </TitlesOfParts>
  <Company>Medicinski fakultet, Zagreb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Goran Simic</dc:creator>
  <cp:lastModifiedBy>Goran Simic</cp:lastModifiedBy>
  <cp:revision>230</cp:revision>
  <dcterms:created xsi:type="dcterms:W3CDTF">2002-10-03T08:35:04Z</dcterms:created>
  <dcterms:modified xsi:type="dcterms:W3CDTF">2012-08-20T11:45:15Z</dcterms:modified>
</cp:coreProperties>
</file>