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64" r:id="rId4"/>
    <p:sldId id="265" r:id="rId5"/>
    <p:sldId id="279" r:id="rId6"/>
    <p:sldId id="281" r:id="rId7"/>
    <p:sldId id="294" r:id="rId8"/>
    <p:sldId id="292" r:id="rId9"/>
    <p:sldId id="297" r:id="rId10"/>
    <p:sldId id="270" r:id="rId11"/>
    <p:sldId id="300" r:id="rId12"/>
    <p:sldId id="299" r:id="rId13"/>
    <p:sldId id="271" r:id="rId14"/>
    <p:sldId id="282" r:id="rId15"/>
    <p:sldId id="295" r:id="rId16"/>
    <p:sldId id="257" r:id="rId17"/>
    <p:sldId id="262" r:id="rId18"/>
    <p:sldId id="261" r:id="rId19"/>
    <p:sldId id="260" r:id="rId20"/>
    <p:sldId id="266" r:id="rId21"/>
    <p:sldId id="267" r:id="rId22"/>
    <p:sldId id="280" r:id="rId23"/>
    <p:sldId id="263" r:id="rId24"/>
    <p:sldId id="283" r:id="rId25"/>
    <p:sldId id="290" r:id="rId26"/>
    <p:sldId id="272" r:id="rId27"/>
    <p:sldId id="293" r:id="rId28"/>
    <p:sldId id="273" r:id="rId29"/>
    <p:sldId id="291" r:id="rId30"/>
    <p:sldId id="277" r:id="rId31"/>
    <p:sldId id="278" r:id="rId32"/>
    <p:sldId id="298" r:id="rId33"/>
    <p:sldId id="275" r:id="rId34"/>
    <p:sldId id="274" r:id="rId35"/>
    <p:sldId id="296" r:id="rId36"/>
    <p:sldId id="284" r:id="rId3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F266D6BC-862E-4754-863E-39D6B22F0FC0}">
          <p14:sldIdLst>
            <p14:sldId id="256"/>
            <p14:sldId id="259"/>
            <p14:sldId id="264"/>
            <p14:sldId id="265"/>
            <p14:sldId id="279"/>
            <p14:sldId id="281"/>
            <p14:sldId id="294"/>
            <p14:sldId id="292"/>
            <p14:sldId id="297"/>
            <p14:sldId id="270"/>
            <p14:sldId id="300"/>
            <p14:sldId id="299"/>
            <p14:sldId id="271"/>
            <p14:sldId id="282"/>
            <p14:sldId id="295"/>
            <p14:sldId id="257"/>
            <p14:sldId id="262"/>
            <p14:sldId id="261"/>
            <p14:sldId id="260"/>
            <p14:sldId id="266"/>
            <p14:sldId id="267"/>
            <p14:sldId id="280"/>
            <p14:sldId id="263"/>
            <p14:sldId id="283"/>
            <p14:sldId id="290"/>
            <p14:sldId id="272"/>
            <p14:sldId id="293"/>
            <p14:sldId id="273"/>
            <p14:sldId id="291"/>
            <p14:sldId id="277"/>
            <p14:sldId id="278"/>
            <p14:sldId id="298"/>
            <p14:sldId id="275"/>
            <p14:sldId id="274"/>
            <p14:sldId id="296"/>
            <p14:sldId id="284"/>
          </p14:sldIdLst>
        </p14:section>
        <p14:section name="Untitled Section" id="{EBA2DFC2-FB61-431B-AE3F-784822CD471D}">
          <p14:sldIdLst/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9" d="100"/>
          <a:sy n="79" d="100"/>
        </p:scale>
        <p:origin x="-1546" y="-283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388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616B7-D92F-460A-BCCC-35B201A99684}" type="datetimeFigureOut">
              <a:rPr lang="en-US" smtClean="0"/>
              <a:t>9/19/2013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73F6B-03C9-4A3A-B875-9B45AD2CE2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1680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616B7-D92F-460A-BCCC-35B201A99684}" type="datetimeFigureOut">
              <a:rPr lang="en-US" smtClean="0"/>
              <a:t>9/19/2013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73F6B-03C9-4A3A-B875-9B45AD2CE2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0486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616B7-D92F-460A-BCCC-35B201A99684}" type="datetimeFigureOut">
              <a:rPr lang="en-US" smtClean="0"/>
              <a:t>9/19/2013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73F6B-03C9-4A3A-B875-9B45AD2CE2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67801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616B7-D92F-460A-BCCC-35B201A99684}" type="datetimeFigureOut">
              <a:rPr lang="en-US" smtClean="0"/>
              <a:t>9/19/2013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73F6B-03C9-4A3A-B875-9B45AD2CE2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9991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616B7-D92F-460A-BCCC-35B201A99684}" type="datetimeFigureOut">
              <a:rPr lang="en-US" smtClean="0"/>
              <a:t>9/19/2013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73F6B-03C9-4A3A-B875-9B45AD2CE2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0512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616B7-D92F-460A-BCCC-35B201A99684}" type="datetimeFigureOut">
              <a:rPr lang="en-US" smtClean="0"/>
              <a:t>9/19/2013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73F6B-03C9-4A3A-B875-9B45AD2CE2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7264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616B7-D92F-460A-BCCC-35B201A99684}" type="datetimeFigureOut">
              <a:rPr lang="en-US" smtClean="0"/>
              <a:t>9/19/2013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73F6B-03C9-4A3A-B875-9B45AD2CE2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3030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616B7-D92F-460A-BCCC-35B201A99684}" type="datetimeFigureOut">
              <a:rPr lang="en-US" smtClean="0"/>
              <a:t>9/19/2013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73F6B-03C9-4A3A-B875-9B45AD2CE2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96944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616B7-D92F-460A-BCCC-35B201A99684}" type="datetimeFigureOut">
              <a:rPr lang="en-US" smtClean="0"/>
              <a:t>9/19/2013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73F6B-03C9-4A3A-B875-9B45AD2CE2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5921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616B7-D92F-460A-BCCC-35B201A99684}" type="datetimeFigureOut">
              <a:rPr lang="en-US" smtClean="0"/>
              <a:t>9/19/2013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73F6B-03C9-4A3A-B875-9B45AD2CE2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964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616B7-D92F-460A-BCCC-35B201A99684}" type="datetimeFigureOut">
              <a:rPr lang="en-US" smtClean="0"/>
              <a:t>9/19/2013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73F6B-03C9-4A3A-B875-9B45AD2CE2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215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B616B7-D92F-460A-BCCC-35B201A99684}" type="datetimeFigureOut">
              <a:rPr lang="en-US" smtClean="0"/>
              <a:t>9/19/2013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E73F6B-03C9-4A3A-B875-9B45AD2CE2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396492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t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"/><Relationship Id="rId2" Type="http://schemas.openxmlformats.org/officeDocument/2006/relationships/image" Target="../media/image19.ti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"/><Relationship Id="rId2" Type="http://schemas.openxmlformats.org/officeDocument/2006/relationships/image" Target="../media/image22.t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i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image" Target="../media/image26.ti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i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i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ti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iff"/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t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if"/><Relationship Id="rId2" Type="http://schemas.openxmlformats.org/officeDocument/2006/relationships/image" Target="../media/image35.ti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ti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ti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tiff"/><Relationship Id="rId2" Type="http://schemas.openxmlformats.org/officeDocument/2006/relationships/image" Target="../media/image39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tiff"/><Relationship Id="rId4" Type="http://schemas.openxmlformats.org/officeDocument/2006/relationships/image" Target="../media/image41.tiff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ti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http://alzbiotrack.hiim.hr/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"/><Relationship Id="rId2" Type="http://schemas.openxmlformats.org/officeDocument/2006/relationships/image" Target="../media/image10.t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ti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57197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"/>
            <a:ext cx="6732240" cy="1124744"/>
          </a:xfrm>
        </p:spPr>
        <p:txBody>
          <a:bodyPr>
            <a:normAutofit fontScale="90000"/>
          </a:bodyPr>
          <a:lstStyle/>
          <a:p>
            <a:pPr algn="l"/>
            <a:r>
              <a:rPr lang="hr-HR" dirty="0" err="1" smtClean="0">
                <a:solidFill>
                  <a:srgbClr val="FFFF00"/>
                </a:solidFill>
              </a:rPr>
              <a:t>Functional</a:t>
            </a:r>
            <a:r>
              <a:rPr lang="hr-HR" dirty="0" smtClean="0">
                <a:solidFill>
                  <a:srgbClr val="FFFF00"/>
                </a:solidFill>
              </a:rPr>
              <a:t> </a:t>
            </a:r>
            <a:r>
              <a:rPr lang="hr-HR" dirty="0" err="1" smtClean="0">
                <a:solidFill>
                  <a:srgbClr val="FFFF00"/>
                </a:solidFill>
              </a:rPr>
              <a:t>neuroanatomy</a:t>
            </a:r>
            <a:r>
              <a:rPr lang="hr-HR" dirty="0" smtClean="0">
                <a:solidFill>
                  <a:srgbClr val="FFFF00"/>
                </a:solidFill>
              </a:rPr>
              <a:t> </a:t>
            </a:r>
            <a:r>
              <a:rPr lang="hr-HR" dirty="0" err="1" smtClean="0">
                <a:solidFill>
                  <a:srgbClr val="FFFF00"/>
                </a:solidFill>
              </a:rPr>
              <a:t>of</a:t>
            </a:r>
            <a:r>
              <a:rPr lang="hr-HR" dirty="0" smtClean="0">
                <a:solidFill>
                  <a:srgbClr val="FFFF00"/>
                </a:solidFill>
              </a:rPr>
              <a:t> </a:t>
            </a:r>
            <a:r>
              <a:rPr lang="hr-HR" dirty="0" err="1" smtClean="0">
                <a:solidFill>
                  <a:srgbClr val="FFFF00"/>
                </a:solidFill>
              </a:rPr>
              <a:t>the</a:t>
            </a:r>
            <a:r>
              <a:rPr lang="hr-HR" dirty="0" smtClean="0">
                <a:solidFill>
                  <a:srgbClr val="FFFF00"/>
                </a:solidFill>
              </a:rPr>
              <a:t> </a:t>
            </a:r>
            <a:r>
              <a:rPr lang="hr-HR" dirty="0" err="1" smtClean="0">
                <a:solidFill>
                  <a:srgbClr val="FFFF00"/>
                </a:solidFill>
              </a:rPr>
              <a:t>dementia</a:t>
            </a:r>
            <a:r>
              <a:rPr lang="hr-HR" dirty="0" smtClean="0">
                <a:solidFill>
                  <a:srgbClr val="FFFF00"/>
                </a:solidFill>
              </a:rPr>
              <a:t> </a:t>
            </a:r>
            <a:r>
              <a:rPr lang="hr-HR" dirty="0" err="1" smtClean="0">
                <a:solidFill>
                  <a:srgbClr val="FFFF00"/>
                </a:solidFill>
              </a:rPr>
              <a:t>syndrome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1340768"/>
            <a:ext cx="5652120" cy="1224136"/>
          </a:xfrm>
        </p:spPr>
        <p:txBody>
          <a:bodyPr>
            <a:normAutofit fontScale="92500" lnSpcReduction="20000"/>
          </a:bodyPr>
          <a:lstStyle/>
          <a:p>
            <a:pPr algn="l"/>
            <a:r>
              <a:rPr lang="hr-HR" sz="2000" dirty="0" smtClean="0">
                <a:solidFill>
                  <a:schemeClr val="tx1"/>
                </a:solidFill>
                <a:latin typeface="+mj-lt"/>
              </a:rPr>
              <a:t>Goran Šimić</a:t>
            </a:r>
          </a:p>
          <a:p>
            <a:pPr algn="l"/>
            <a:r>
              <a:rPr lang="hr-HR" sz="2000" dirty="0" smtClean="0">
                <a:solidFill>
                  <a:schemeClr val="tx1">
                    <a:lumMod val="75000"/>
                  </a:schemeClr>
                </a:solidFill>
                <a:latin typeface="+mj-lt"/>
              </a:rPr>
              <a:t>Department </a:t>
            </a:r>
            <a:r>
              <a:rPr lang="hr-HR" sz="2000" dirty="0" err="1" smtClean="0">
                <a:solidFill>
                  <a:schemeClr val="tx1">
                    <a:lumMod val="75000"/>
                  </a:schemeClr>
                </a:solidFill>
                <a:latin typeface="+mj-lt"/>
              </a:rPr>
              <a:t>of</a:t>
            </a:r>
            <a:r>
              <a:rPr lang="hr-HR" sz="2000" dirty="0" smtClean="0">
                <a:solidFill>
                  <a:schemeClr val="tx1">
                    <a:lumMod val="75000"/>
                  </a:schemeClr>
                </a:solidFill>
                <a:latin typeface="+mj-lt"/>
              </a:rPr>
              <a:t> </a:t>
            </a:r>
            <a:r>
              <a:rPr lang="hr-HR" sz="2000" dirty="0" err="1" smtClean="0">
                <a:solidFill>
                  <a:schemeClr val="tx1">
                    <a:lumMod val="75000"/>
                  </a:schemeClr>
                </a:solidFill>
                <a:latin typeface="+mj-lt"/>
              </a:rPr>
              <a:t>Neuroscience</a:t>
            </a:r>
            <a:endParaRPr lang="hr-HR" sz="2000" dirty="0" smtClean="0">
              <a:solidFill>
                <a:schemeClr val="tx1">
                  <a:lumMod val="75000"/>
                </a:schemeClr>
              </a:solidFill>
              <a:latin typeface="+mj-lt"/>
            </a:endParaRPr>
          </a:p>
          <a:p>
            <a:pPr algn="l"/>
            <a:r>
              <a:rPr lang="hr-HR" sz="2000" dirty="0" err="1" smtClean="0">
                <a:solidFill>
                  <a:schemeClr val="tx1">
                    <a:lumMod val="75000"/>
                  </a:schemeClr>
                </a:solidFill>
                <a:latin typeface="+mj-lt"/>
              </a:rPr>
              <a:t>Croatian</a:t>
            </a:r>
            <a:r>
              <a:rPr lang="hr-HR" sz="2000" dirty="0" smtClean="0">
                <a:solidFill>
                  <a:schemeClr val="tx1">
                    <a:lumMod val="75000"/>
                  </a:schemeClr>
                </a:solidFill>
                <a:latin typeface="+mj-lt"/>
              </a:rPr>
              <a:t> Institute for </a:t>
            </a:r>
            <a:r>
              <a:rPr lang="hr-HR" sz="2000" dirty="0" err="1" smtClean="0">
                <a:solidFill>
                  <a:schemeClr val="tx1">
                    <a:lumMod val="75000"/>
                  </a:schemeClr>
                </a:solidFill>
                <a:latin typeface="+mj-lt"/>
              </a:rPr>
              <a:t>Brain</a:t>
            </a:r>
            <a:r>
              <a:rPr lang="hr-HR" sz="2000" dirty="0" smtClean="0">
                <a:solidFill>
                  <a:schemeClr val="tx1">
                    <a:lumMod val="75000"/>
                  </a:schemeClr>
                </a:solidFill>
                <a:latin typeface="+mj-lt"/>
              </a:rPr>
              <a:t> </a:t>
            </a:r>
            <a:r>
              <a:rPr lang="hr-HR" sz="2000" dirty="0" err="1" smtClean="0">
                <a:solidFill>
                  <a:schemeClr val="tx1">
                    <a:lumMod val="75000"/>
                  </a:schemeClr>
                </a:solidFill>
                <a:latin typeface="+mj-lt"/>
              </a:rPr>
              <a:t>Research</a:t>
            </a:r>
            <a:endParaRPr lang="hr-HR" sz="2000" dirty="0" smtClean="0">
              <a:solidFill>
                <a:schemeClr val="tx1">
                  <a:lumMod val="75000"/>
                </a:schemeClr>
              </a:solidFill>
              <a:latin typeface="+mj-lt"/>
            </a:endParaRPr>
          </a:p>
          <a:p>
            <a:pPr algn="l"/>
            <a:r>
              <a:rPr lang="hr-HR" sz="2000" dirty="0" err="1" smtClean="0">
                <a:solidFill>
                  <a:schemeClr val="tx1">
                    <a:lumMod val="75000"/>
                  </a:schemeClr>
                </a:solidFill>
                <a:latin typeface="+mj-lt"/>
              </a:rPr>
              <a:t>University</a:t>
            </a:r>
            <a:r>
              <a:rPr lang="hr-HR" sz="2000" dirty="0" smtClean="0">
                <a:solidFill>
                  <a:schemeClr val="tx1">
                    <a:lumMod val="75000"/>
                  </a:schemeClr>
                </a:solidFill>
                <a:latin typeface="+mj-lt"/>
              </a:rPr>
              <a:t> </a:t>
            </a:r>
            <a:r>
              <a:rPr lang="hr-HR" sz="2000" dirty="0" err="1" smtClean="0">
                <a:solidFill>
                  <a:schemeClr val="tx1">
                    <a:lumMod val="75000"/>
                  </a:schemeClr>
                </a:solidFill>
                <a:latin typeface="+mj-lt"/>
              </a:rPr>
              <a:t>of</a:t>
            </a:r>
            <a:r>
              <a:rPr lang="hr-HR" sz="2000" dirty="0" smtClean="0">
                <a:solidFill>
                  <a:schemeClr val="tx1">
                    <a:lumMod val="75000"/>
                  </a:schemeClr>
                </a:solidFill>
                <a:latin typeface="+mj-lt"/>
              </a:rPr>
              <a:t> Zagreb </a:t>
            </a:r>
            <a:r>
              <a:rPr lang="hr-HR" sz="2000" dirty="0" err="1" smtClean="0">
                <a:solidFill>
                  <a:schemeClr val="tx1">
                    <a:lumMod val="75000"/>
                  </a:schemeClr>
                </a:solidFill>
                <a:latin typeface="+mj-lt"/>
              </a:rPr>
              <a:t>Medical</a:t>
            </a:r>
            <a:r>
              <a:rPr lang="hr-HR" sz="2000" dirty="0" smtClean="0">
                <a:solidFill>
                  <a:schemeClr val="tx1">
                    <a:lumMod val="75000"/>
                  </a:schemeClr>
                </a:solidFill>
                <a:latin typeface="+mj-lt"/>
              </a:rPr>
              <a:t> </a:t>
            </a:r>
            <a:r>
              <a:rPr lang="hr-HR" sz="2000" dirty="0" err="1" smtClean="0">
                <a:solidFill>
                  <a:schemeClr val="tx1">
                    <a:lumMod val="75000"/>
                  </a:schemeClr>
                </a:solidFill>
                <a:latin typeface="+mj-lt"/>
              </a:rPr>
              <a:t>School</a:t>
            </a:r>
            <a:endParaRPr lang="en-US" sz="2000" dirty="0">
              <a:solidFill>
                <a:schemeClr val="tx1">
                  <a:lumMod val="75000"/>
                </a:schemeClr>
              </a:solidFill>
              <a:latin typeface="+mj-lt"/>
            </a:endParaRPr>
          </a:p>
        </p:txBody>
      </p:sp>
      <p:pic>
        <p:nvPicPr>
          <p:cNvPr id="7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6261" y="2362984"/>
            <a:ext cx="810947" cy="705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25"/>
          <p:cNvSpPr txBox="1">
            <a:spLocks noChangeArrowheads="1"/>
          </p:cNvSpPr>
          <p:nvPr/>
        </p:nvSpPr>
        <p:spPr bwMode="auto">
          <a:xfrm>
            <a:off x="5086539" y="1748716"/>
            <a:ext cx="997629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8600">
                <a:solidFill>
                  <a:schemeClr val="tx1"/>
                </a:solidFill>
                <a:latin typeface="Arial" charset="0"/>
                <a:ea typeface="ＭＳ Ｐゴシック" pitchFamily="24" charset="-128"/>
              </a:defRPr>
            </a:lvl1pPr>
            <a:lvl2pPr marL="742950" indent="-285750" eaLnBrk="0" hangingPunct="0">
              <a:defRPr sz="8600">
                <a:solidFill>
                  <a:schemeClr val="tx1"/>
                </a:solidFill>
                <a:latin typeface="Arial" charset="0"/>
                <a:ea typeface="ＭＳ Ｐゴシック" pitchFamily="24" charset="-128"/>
              </a:defRPr>
            </a:lvl2pPr>
            <a:lvl3pPr marL="1143000" indent="-228600" eaLnBrk="0" hangingPunct="0">
              <a:defRPr sz="8600">
                <a:solidFill>
                  <a:schemeClr val="tx1"/>
                </a:solidFill>
                <a:latin typeface="Arial" charset="0"/>
                <a:ea typeface="ＭＳ Ｐゴシック" pitchFamily="24" charset="-128"/>
              </a:defRPr>
            </a:lvl3pPr>
            <a:lvl4pPr marL="1600200" indent="-228600" eaLnBrk="0" hangingPunct="0">
              <a:defRPr sz="8600">
                <a:solidFill>
                  <a:schemeClr val="tx1"/>
                </a:solidFill>
                <a:latin typeface="Arial" charset="0"/>
                <a:ea typeface="ＭＳ Ｐゴシック" pitchFamily="24" charset="-128"/>
              </a:defRPr>
            </a:lvl4pPr>
            <a:lvl5pPr marL="2057400" indent="-228600" eaLnBrk="0" hangingPunct="0">
              <a:defRPr sz="8600">
                <a:solidFill>
                  <a:schemeClr val="tx1"/>
                </a:solidFill>
                <a:latin typeface="Arial" charset="0"/>
                <a:ea typeface="ＭＳ Ｐゴシック" pitchFamily="2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Arial" charset="0"/>
                <a:ea typeface="ＭＳ Ｐゴシック" pitchFamily="2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Arial" charset="0"/>
                <a:ea typeface="ＭＳ Ｐゴシック" pitchFamily="2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Arial" charset="0"/>
                <a:ea typeface="ＭＳ Ｐゴシック" pitchFamily="2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Arial" charset="0"/>
                <a:ea typeface="ＭＳ Ｐゴシック" pitchFamily="24" charset="-128"/>
              </a:defRPr>
            </a:lvl9pPr>
          </a:lstStyle>
          <a:p>
            <a:pPr eaLnBrk="1" hangingPunct="1"/>
            <a:r>
              <a:rPr lang="hr-HR" sz="1100" dirty="0" err="1">
                <a:solidFill>
                  <a:schemeClr val="tx1">
                    <a:lumMod val="75000"/>
                  </a:schemeClr>
                </a:solidFill>
                <a:cs typeface="Arial" charset="0"/>
              </a:rPr>
              <a:t>Croatian</a:t>
            </a:r>
            <a:r>
              <a:rPr lang="hr-HR" sz="1100" dirty="0">
                <a:solidFill>
                  <a:schemeClr val="tx1">
                    <a:lumMod val="75000"/>
                  </a:schemeClr>
                </a:solidFill>
                <a:cs typeface="Arial" charset="0"/>
              </a:rPr>
              <a:t> </a:t>
            </a:r>
            <a:r>
              <a:rPr lang="hr-HR" sz="1100" dirty="0" err="1">
                <a:solidFill>
                  <a:schemeClr val="tx1">
                    <a:lumMod val="75000"/>
                  </a:schemeClr>
                </a:solidFill>
                <a:cs typeface="Arial" charset="0"/>
              </a:rPr>
              <a:t>Science</a:t>
            </a:r>
            <a:r>
              <a:rPr lang="hr-HR" sz="1100" dirty="0">
                <a:solidFill>
                  <a:schemeClr val="tx1">
                    <a:lumMod val="75000"/>
                  </a:schemeClr>
                </a:solidFill>
                <a:cs typeface="Arial" charset="0"/>
              </a:rPr>
              <a:t> </a:t>
            </a:r>
            <a:r>
              <a:rPr lang="hr-HR" sz="1100" dirty="0" err="1">
                <a:solidFill>
                  <a:schemeClr val="tx1">
                    <a:lumMod val="75000"/>
                  </a:schemeClr>
                </a:solidFill>
                <a:cs typeface="Arial" charset="0"/>
              </a:rPr>
              <a:t>Foundation</a:t>
            </a:r>
            <a:endParaRPr lang="hr-HR" sz="1100" dirty="0">
              <a:solidFill>
                <a:schemeClr val="tx1">
                  <a:lumMod val="75000"/>
                </a:schemeClr>
              </a:solidFill>
              <a:cs typeface="Arial" charset="0"/>
            </a:endParaRPr>
          </a:p>
        </p:txBody>
      </p:sp>
      <p:pic>
        <p:nvPicPr>
          <p:cNvPr id="13" name="Picture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3532712"/>
            <a:ext cx="811332" cy="976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4" descr="C:\Users\Goran Simic\Desktop\Mef-logo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852896"/>
            <a:ext cx="792088" cy="808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2"/>
          <p:cNvSpPr>
            <a:spLocks noChangeArrowheads="1"/>
          </p:cNvSpPr>
          <p:nvPr/>
        </p:nvSpPr>
        <p:spPr bwMode="auto">
          <a:xfrm>
            <a:off x="2233509" y="3540831"/>
            <a:ext cx="693577" cy="720080"/>
          </a:xfrm>
          <a:prstGeom prst="rect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defTabSz="4389438"/>
            <a:endParaRPr lang="en-US"/>
          </a:p>
        </p:txBody>
      </p:sp>
      <p:pic>
        <p:nvPicPr>
          <p:cNvPr id="16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9740" y="3573016"/>
            <a:ext cx="666076" cy="664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D:\G\STICKS\yellow stick 10X2012\TN\TN logo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636912"/>
            <a:ext cx="2005937" cy="9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2408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3861048"/>
            <a:ext cx="9108504" cy="4248472"/>
          </a:xfrm>
        </p:spPr>
        <p:txBody>
          <a:bodyPr>
            <a:normAutofit/>
          </a:bodyPr>
          <a:lstStyle/>
          <a:p>
            <a:r>
              <a:rPr lang="en-US" sz="1800" dirty="0"/>
              <a:t>It seems that DMN connectivity </a:t>
            </a:r>
            <a:r>
              <a:rPr lang="en-US" sz="1800" dirty="0">
                <a:solidFill>
                  <a:srgbClr val="FFFF00"/>
                </a:solidFill>
              </a:rPr>
              <a:t>reflects the level of consciousness </a:t>
            </a:r>
            <a:r>
              <a:rPr lang="en-US" sz="1800" dirty="0" smtClean="0"/>
              <a:t>(</a:t>
            </a:r>
            <a:r>
              <a:rPr lang="hr-HR" sz="1800" dirty="0" err="1" smtClean="0">
                <a:solidFill>
                  <a:srgbClr val="FFC000"/>
                </a:solidFill>
              </a:rPr>
              <a:t>Greicius</a:t>
            </a:r>
            <a:r>
              <a:rPr lang="hr-HR" sz="1800" dirty="0" smtClean="0">
                <a:solidFill>
                  <a:srgbClr val="FFC000"/>
                </a:solidFill>
              </a:rPr>
              <a:t> et al., Hum. </a:t>
            </a:r>
            <a:r>
              <a:rPr lang="hr-HR" sz="1800" dirty="0" err="1" smtClean="0">
                <a:solidFill>
                  <a:srgbClr val="FFC000"/>
                </a:solidFill>
              </a:rPr>
              <a:t>Brain</a:t>
            </a:r>
            <a:r>
              <a:rPr lang="hr-HR" sz="1800" dirty="0" smtClean="0">
                <a:solidFill>
                  <a:srgbClr val="FFC000"/>
                </a:solidFill>
              </a:rPr>
              <a:t> </a:t>
            </a:r>
            <a:r>
              <a:rPr lang="hr-HR" sz="1800" dirty="0" err="1" smtClean="0">
                <a:solidFill>
                  <a:srgbClr val="FFC000"/>
                </a:solidFill>
              </a:rPr>
              <a:t>Mapp</a:t>
            </a:r>
            <a:r>
              <a:rPr lang="hr-HR" sz="1800" dirty="0" smtClean="0">
                <a:solidFill>
                  <a:srgbClr val="FFC000"/>
                </a:solidFill>
              </a:rPr>
              <a:t>., 2008</a:t>
            </a:r>
            <a:r>
              <a:rPr lang="hr-HR" sz="1800" dirty="0" smtClean="0"/>
              <a:t>; </a:t>
            </a:r>
            <a:r>
              <a:rPr lang="en-US" sz="1800" dirty="0" err="1" smtClean="0">
                <a:solidFill>
                  <a:srgbClr val="FFC000"/>
                </a:solidFill>
              </a:rPr>
              <a:t>Vanhaudenhuyse</a:t>
            </a:r>
            <a:r>
              <a:rPr lang="en-US" sz="1800" dirty="0" smtClean="0">
                <a:solidFill>
                  <a:srgbClr val="FFC000"/>
                </a:solidFill>
              </a:rPr>
              <a:t> </a:t>
            </a:r>
            <a:r>
              <a:rPr lang="en-US" sz="1800" dirty="0">
                <a:solidFill>
                  <a:srgbClr val="FFC000"/>
                </a:solidFill>
              </a:rPr>
              <a:t>et al., Brain, 2010</a:t>
            </a:r>
            <a:r>
              <a:rPr lang="en-US" sz="1800" dirty="0"/>
              <a:t>), generates </a:t>
            </a:r>
            <a:r>
              <a:rPr lang="en-US" sz="1800" u="sng" dirty="0"/>
              <a:t>spontaneous thoughts, and preferentially activates when individuals engage in internal tasks such as daydreaming, envisioning the future, and retrieving memories</a:t>
            </a:r>
            <a:r>
              <a:rPr lang="en-US" sz="1800" dirty="0"/>
              <a:t>, while it is </a:t>
            </a:r>
            <a:r>
              <a:rPr lang="en-US" sz="1800" dirty="0">
                <a:solidFill>
                  <a:srgbClr val="FFFF00"/>
                </a:solidFill>
              </a:rPr>
              <a:t>negatively correlated with brain systems that focus on external visual </a:t>
            </a:r>
            <a:r>
              <a:rPr lang="en-US" sz="1800" dirty="0" smtClean="0">
                <a:solidFill>
                  <a:srgbClr val="FFFF00"/>
                </a:solidFill>
              </a:rPr>
              <a:t>signals</a:t>
            </a:r>
            <a:endParaRPr lang="hr-HR" sz="1800" dirty="0" smtClean="0">
              <a:solidFill>
                <a:srgbClr val="FFFF00"/>
              </a:solidFill>
            </a:endParaRPr>
          </a:p>
          <a:p>
            <a:r>
              <a:rPr lang="en-US" sz="1800" dirty="0"/>
              <a:t>In a subject resting quietly for 8 min during an </a:t>
            </a:r>
            <a:r>
              <a:rPr lang="en-US" sz="1800" dirty="0" smtClean="0"/>
              <a:t>fMRI</a:t>
            </a:r>
            <a:r>
              <a:rPr lang="hr-HR" sz="1800" dirty="0" smtClean="0"/>
              <a:t> </a:t>
            </a:r>
            <a:r>
              <a:rPr lang="en-US" sz="1800" dirty="0" smtClean="0"/>
              <a:t>scan</a:t>
            </a:r>
            <a:r>
              <a:rPr lang="en-US" sz="1800" dirty="0"/>
              <a:t>, </a:t>
            </a:r>
            <a:r>
              <a:rPr lang="en-US" sz="1800" dirty="0" smtClean="0">
                <a:solidFill>
                  <a:srgbClr val="FFFF00"/>
                </a:solidFill>
              </a:rPr>
              <a:t>BOLD</a:t>
            </a:r>
            <a:r>
              <a:rPr lang="hr-HR" sz="1800" dirty="0" smtClean="0">
                <a:solidFill>
                  <a:srgbClr val="FFFF00"/>
                </a:solidFill>
              </a:rPr>
              <a:t> </a:t>
            </a:r>
            <a:r>
              <a:rPr lang="en-US" sz="1800" dirty="0" smtClean="0">
                <a:solidFill>
                  <a:srgbClr val="FFFF00"/>
                </a:solidFill>
              </a:rPr>
              <a:t>signal </a:t>
            </a:r>
            <a:r>
              <a:rPr lang="en-US" sz="1800" dirty="0">
                <a:solidFill>
                  <a:srgbClr val="FFFF00"/>
                </a:solidFill>
              </a:rPr>
              <a:t>will fluctuate up and down at a very </a:t>
            </a:r>
            <a:r>
              <a:rPr lang="en-US" sz="1800" dirty="0" smtClean="0">
                <a:solidFill>
                  <a:srgbClr val="FFFF00"/>
                </a:solidFill>
              </a:rPr>
              <a:t>low</a:t>
            </a:r>
            <a:r>
              <a:rPr lang="hr-HR" sz="1800" dirty="0" smtClean="0">
                <a:solidFill>
                  <a:srgbClr val="FFFF00"/>
                </a:solidFill>
              </a:rPr>
              <a:t> </a:t>
            </a:r>
            <a:r>
              <a:rPr lang="en-US" sz="1800" dirty="0" smtClean="0">
                <a:solidFill>
                  <a:srgbClr val="FFFF00"/>
                </a:solidFill>
              </a:rPr>
              <a:t>frequency </a:t>
            </a:r>
            <a:r>
              <a:rPr lang="en-US" sz="1800" dirty="0">
                <a:solidFill>
                  <a:srgbClr val="FFFF00"/>
                </a:solidFill>
              </a:rPr>
              <a:t>(</a:t>
            </a:r>
            <a:r>
              <a:rPr lang="en-US" sz="1800" i="1" dirty="0">
                <a:solidFill>
                  <a:srgbClr val="FFFF00"/>
                </a:solidFill>
              </a:rPr>
              <a:t>&lt;</a:t>
            </a:r>
            <a:r>
              <a:rPr lang="en-US" sz="1800" dirty="0">
                <a:solidFill>
                  <a:srgbClr val="FFFF00"/>
                </a:solidFill>
              </a:rPr>
              <a:t>0.1 Hz</a:t>
            </a:r>
            <a:r>
              <a:rPr lang="en-US" sz="1800" dirty="0" smtClean="0">
                <a:solidFill>
                  <a:srgbClr val="FFFF00"/>
                </a:solidFill>
              </a:rPr>
              <a:t>)</a:t>
            </a:r>
            <a:r>
              <a:rPr lang="hr-HR" sz="1800" dirty="0" smtClean="0">
                <a:solidFill>
                  <a:srgbClr val="FFFF00"/>
                </a:solidFill>
              </a:rPr>
              <a:t> </a:t>
            </a:r>
            <a:r>
              <a:rPr lang="hr-HR" sz="1800" dirty="0" smtClean="0"/>
              <a:t>-</a:t>
            </a:r>
            <a:r>
              <a:rPr lang="en-US" sz="1800" dirty="0" smtClean="0"/>
              <a:t> </a:t>
            </a:r>
            <a:r>
              <a:rPr lang="hr-HR" sz="1800" dirty="0"/>
              <a:t>t</a:t>
            </a:r>
            <a:r>
              <a:rPr lang="en-US" sz="1800" dirty="0" err="1" smtClean="0"/>
              <a:t>hese</a:t>
            </a:r>
            <a:r>
              <a:rPr lang="en-US" sz="1800" dirty="0" smtClean="0"/>
              <a:t> </a:t>
            </a:r>
            <a:r>
              <a:rPr lang="en-US" sz="1800" dirty="0"/>
              <a:t>low-frequency </a:t>
            </a:r>
            <a:r>
              <a:rPr lang="en-US" sz="1800" dirty="0" smtClean="0"/>
              <a:t>BOLD</a:t>
            </a:r>
            <a:r>
              <a:rPr lang="hr-HR" sz="1800" dirty="0" smtClean="0"/>
              <a:t> </a:t>
            </a:r>
            <a:r>
              <a:rPr lang="en-US" sz="1800" dirty="0" smtClean="0"/>
              <a:t>signal </a:t>
            </a:r>
            <a:r>
              <a:rPr lang="en-US" sz="1800" dirty="0"/>
              <a:t>fluctuations are strongly correlated in </a:t>
            </a:r>
            <a:r>
              <a:rPr lang="en-US" sz="1800" dirty="0" smtClean="0"/>
              <a:t>time</a:t>
            </a:r>
            <a:r>
              <a:rPr lang="hr-HR" sz="1800" dirty="0" smtClean="0"/>
              <a:t> </a:t>
            </a:r>
            <a:r>
              <a:rPr lang="en-US" sz="1800" dirty="0" smtClean="0"/>
              <a:t>across </a:t>
            </a:r>
            <a:r>
              <a:rPr lang="en-US" sz="1800" dirty="0"/>
              <a:t>regions that are known to be </a:t>
            </a:r>
            <a:r>
              <a:rPr lang="en-US" sz="1800" dirty="0" smtClean="0"/>
              <a:t>functionally</a:t>
            </a:r>
            <a:r>
              <a:rPr lang="hr-HR" sz="1800" dirty="0" smtClean="0"/>
              <a:t> </a:t>
            </a:r>
            <a:r>
              <a:rPr lang="hr-HR" sz="1800" dirty="0" err="1" smtClean="0"/>
              <a:t>connected</a:t>
            </a:r>
            <a:endParaRPr lang="hr-HR" sz="1800" dirty="0" smtClean="0"/>
          </a:p>
          <a:p>
            <a:r>
              <a:rPr lang="en-US" sz="1800" dirty="0" smtClean="0"/>
              <a:t>DMN </a:t>
            </a:r>
            <a:r>
              <a:rPr lang="en-US" sz="1800" dirty="0"/>
              <a:t>undergoes developmental changes and </a:t>
            </a:r>
            <a:r>
              <a:rPr lang="en-US" sz="1800" dirty="0" smtClean="0"/>
              <a:t>coherent </a:t>
            </a:r>
            <a:r>
              <a:rPr lang="en-US" sz="1800" dirty="0"/>
              <a:t>neuronal oscillations at a rate lower than 0.1 Hz </a:t>
            </a:r>
            <a:r>
              <a:rPr lang="en-US" sz="1800" dirty="0" smtClean="0">
                <a:solidFill>
                  <a:srgbClr val="FFFF00"/>
                </a:solidFill>
              </a:rPr>
              <a:t>become </a:t>
            </a:r>
            <a:r>
              <a:rPr lang="en-US" sz="1800" dirty="0">
                <a:solidFill>
                  <a:srgbClr val="FFFF00"/>
                </a:solidFill>
              </a:rPr>
              <a:t>more consistent in children aged 9-12 years </a:t>
            </a:r>
            <a:r>
              <a:rPr lang="en-US" sz="1800" dirty="0"/>
              <a:t>and in older </a:t>
            </a:r>
            <a:r>
              <a:rPr lang="en-US" sz="1800" dirty="0" smtClean="0"/>
              <a:t>subjects</a:t>
            </a:r>
            <a:endParaRPr lang="en-US" sz="1800" dirty="0"/>
          </a:p>
        </p:txBody>
      </p:sp>
      <p:sp>
        <p:nvSpPr>
          <p:cNvPr id="5" name="TextBox 4"/>
          <p:cNvSpPr txBox="1"/>
          <p:nvPr/>
        </p:nvSpPr>
        <p:spPr>
          <a:xfrm>
            <a:off x="7452320" y="908720"/>
            <a:ext cx="151216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The DMN </a:t>
            </a:r>
            <a:r>
              <a:rPr lang="en-US" sz="1400" dirty="0" smtClean="0"/>
              <a:t>includes</a:t>
            </a:r>
            <a:r>
              <a:rPr lang="hr-HR" sz="1400" dirty="0" smtClean="0"/>
              <a:t>:</a:t>
            </a:r>
          </a:p>
          <a:p>
            <a:r>
              <a:rPr lang="en-US" sz="1400" u="sng" dirty="0" err="1" smtClean="0">
                <a:solidFill>
                  <a:srgbClr val="FFFF00"/>
                </a:solidFill>
              </a:rPr>
              <a:t>mPFC</a:t>
            </a:r>
            <a:r>
              <a:rPr lang="en-US" sz="1400" dirty="0" smtClean="0"/>
              <a:t>,</a:t>
            </a:r>
            <a:endParaRPr lang="hr-HR" sz="1400" dirty="0" smtClean="0"/>
          </a:p>
          <a:p>
            <a:r>
              <a:rPr lang="en-US" sz="1400" u="sng" dirty="0" smtClean="0">
                <a:solidFill>
                  <a:srgbClr val="FFFF00"/>
                </a:solidFill>
              </a:rPr>
              <a:t>PCC</a:t>
            </a:r>
            <a:r>
              <a:rPr lang="en-US" sz="1400" dirty="0"/>
              <a:t>,</a:t>
            </a:r>
          </a:p>
          <a:p>
            <a:r>
              <a:rPr lang="en-US" sz="1400" u="sng" dirty="0" err="1">
                <a:solidFill>
                  <a:srgbClr val="FFFF00"/>
                </a:solidFill>
              </a:rPr>
              <a:t>precuneus</a:t>
            </a:r>
            <a:r>
              <a:rPr lang="en-US" sz="1400" dirty="0" smtClean="0"/>
              <a:t>,</a:t>
            </a:r>
            <a:endParaRPr lang="hr-HR" sz="1400" dirty="0" smtClean="0"/>
          </a:p>
          <a:p>
            <a:r>
              <a:rPr lang="en-US" sz="1400" u="sng" dirty="0" smtClean="0">
                <a:solidFill>
                  <a:srgbClr val="FFFF00"/>
                </a:solidFill>
              </a:rPr>
              <a:t>ACC</a:t>
            </a:r>
            <a:r>
              <a:rPr lang="en-US" sz="1400" dirty="0"/>
              <a:t>, </a:t>
            </a:r>
            <a:endParaRPr lang="hr-HR" sz="1400" dirty="0" smtClean="0"/>
          </a:p>
          <a:p>
            <a:r>
              <a:rPr lang="en-US" sz="1400" u="sng" dirty="0" smtClean="0">
                <a:solidFill>
                  <a:srgbClr val="FFFF00"/>
                </a:solidFill>
              </a:rPr>
              <a:t>parietal </a:t>
            </a:r>
            <a:r>
              <a:rPr lang="en-US" sz="1400" u="sng" dirty="0">
                <a:solidFill>
                  <a:srgbClr val="FFFF00"/>
                </a:solidFill>
              </a:rPr>
              <a:t>cortex</a:t>
            </a:r>
            <a:r>
              <a:rPr lang="en-US" sz="1400" dirty="0"/>
              <a:t> and in a minority of studies also the </a:t>
            </a:r>
            <a:r>
              <a:rPr lang="en-US" sz="1400" u="sng" dirty="0" smtClean="0">
                <a:solidFill>
                  <a:srgbClr val="FFFF00"/>
                </a:solidFill>
              </a:rPr>
              <a:t>hippocampus</a:t>
            </a:r>
            <a:endParaRPr lang="hr-HR" sz="1400" u="sng" dirty="0">
              <a:solidFill>
                <a:srgbClr val="FFFF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5" y="908720"/>
            <a:ext cx="6912767" cy="2642257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90872" y="-9939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hr-HR" dirty="0" err="1" smtClean="0">
                <a:solidFill>
                  <a:srgbClr val="FFFF00"/>
                </a:solidFill>
              </a:rPr>
              <a:t>fMRI</a:t>
            </a:r>
            <a:r>
              <a:rPr lang="hr-HR" dirty="0" smtClean="0">
                <a:solidFill>
                  <a:srgbClr val="FFFF00"/>
                </a:solidFill>
              </a:rPr>
              <a:t> - </a:t>
            </a:r>
            <a:r>
              <a:rPr lang="hr-HR" dirty="0" err="1" smtClean="0">
                <a:solidFill>
                  <a:srgbClr val="FFFF00"/>
                </a:solidFill>
              </a:rPr>
              <a:t>default</a:t>
            </a:r>
            <a:r>
              <a:rPr lang="hr-HR" dirty="0" smtClean="0">
                <a:solidFill>
                  <a:srgbClr val="FFFF00"/>
                </a:solidFill>
              </a:rPr>
              <a:t> mode </a:t>
            </a:r>
            <a:r>
              <a:rPr lang="hr-HR" dirty="0" err="1" smtClean="0">
                <a:solidFill>
                  <a:srgbClr val="FFFF00"/>
                </a:solidFill>
              </a:rPr>
              <a:t>network</a:t>
            </a:r>
            <a:r>
              <a:rPr lang="hr-HR" dirty="0" smtClean="0">
                <a:solidFill>
                  <a:srgbClr val="FFFF00"/>
                </a:solidFill>
              </a:rPr>
              <a:t> (DMN)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699792" y="3501008"/>
            <a:ext cx="51125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 dirty="0" err="1" smtClean="0">
                <a:solidFill>
                  <a:srgbClr val="FFC000"/>
                </a:solidFill>
              </a:rPr>
              <a:t>Hafkemeijer</a:t>
            </a:r>
            <a:r>
              <a:rPr lang="hr-HR" sz="1400" dirty="0" smtClean="0">
                <a:solidFill>
                  <a:srgbClr val="FFC000"/>
                </a:solidFill>
              </a:rPr>
              <a:t> et al.,  </a:t>
            </a:r>
            <a:r>
              <a:rPr lang="hr-HR" sz="1400" dirty="0" err="1" smtClean="0">
                <a:solidFill>
                  <a:srgbClr val="FFC000"/>
                </a:solidFill>
              </a:rPr>
              <a:t>Biochim</a:t>
            </a:r>
            <a:r>
              <a:rPr lang="hr-HR" sz="1400" dirty="0" smtClean="0">
                <a:solidFill>
                  <a:srgbClr val="FFC000"/>
                </a:solidFill>
              </a:rPr>
              <a:t>. </a:t>
            </a:r>
            <a:r>
              <a:rPr lang="hr-HR" sz="1400" dirty="0" err="1" smtClean="0">
                <a:solidFill>
                  <a:srgbClr val="FFC000"/>
                </a:solidFill>
              </a:rPr>
              <a:t>Biophys</a:t>
            </a:r>
            <a:r>
              <a:rPr lang="hr-HR" sz="1400" dirty="0" smtClean="0">
                <a:solidFill>
                  <a:srgbClr val="FFC000"/>
                </a:solidFill>
              </a:rPr>
              <a:t>. Acta, 2012, 1822, 431-441</a:t>
            </a:r>
            <a:endParaRPr lang="hr-HR" sz="14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8155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3200" dirty="0" smtClean="0">
                <a:solidFill>
                  <a:srgbClr val="FFFF00"/>
                </a:solidFill>
              </a:rPr>
              <a:t>DMN FC </a:t>
            </a:r>
            <a:r>
              <a:rPr lang="hr-HR" sz="3200" dirty="0" err="1" smtClean="0">
                <a:solidFill>
                  <a:srgbClr val="FFFF00"/>
                </a:solidFill>
              </a:rPr>
              <a:t>correlates</a:t>
            </a:r>
            <a:r>
              <a:rPr lang="hr-HR" sz="3200" dirty="0" smtClean="0">
                <a:solidFill>
                  <a:srgbClr val="FFFF00"/>
                </a:solidFill>
              </a:rPr>
              <a:t> </a:t>
            </a:r>
            <a:r>
              <a:rPr lang="hr-HR" sz="3200" dirty="0" err="1" smtClean="0">
                <a:solidFill>
                  <a:srgbClr val="FFFF00"/>
                </a:solidFill>
              </a:rPr>
              <a:t>with</a:t>
            </a:r>
            <a:r>
              <a:rPr lang="hr-HR" sz="3200" dirty="0" smtClean="0">
                <a:solidFill>
                  <a:srgbClr val="FFFF00"/>
                </a:solidFill>
              </a:rPr>
              <a:t> </a:t>
            </a:r>
            <a:r>
              <a:rPr lang="hr-HR" sz="3200" dirty="0" err="1" smtClean="0">
                <a:solidFill>
                  <a:srgbClr val="FFFF00"/>
                </a:solidFill>
              </a:rPr>
              <a:t>the</a:t>
            </a:r>
            <a:r>
              <a:rPr lang="hr-HR" sz="3200" dirty="0" smtClean="0">
                <a:solidFill>
                  <a:srgbClr val="FFFF00"/>
                </a:solidFill>
              </a:rPr>
              <a:t> </a:t>
            </a:r>
            <a:r>
              <a:rPr lang="hr-HR" sz="3200" dirty="0" err="1" smtClean="0">
                <a:solidFill>
                  <a:srgbClr val="FFFF00"/>
                </a:solidFill>
              </a:rPr>
              <a:t>level</a:t>
            </a:r>
            <a:r>
              <a:rPr lang="hr-HR" sz="3200" dirty="0" smtClean="0">
                <a:solidFill>
                  <a:srgbClr val="FFFF00"/>
                </a:solidFill>
              </a:rPr>
              <a:t> </a:t>
            </a:r>
            <a:r>
              <a:rPr lang="hr-HR" sz="3200" dirty="0" err="1" smtClean="0">
                <a:solidFill>
                  <a:srgbClr val="FFFF00"/>
                </a:solidFill>
              </a:rPr>
              <a:t>of</a:t>
            </a:r>
            <a:r>
              <a:rPr lang="hr-HR" sz="3200" dirty="0" smtClean="0">
                <a:solidFill>
                  <a:srgbClr val="FFFF00"/>
                </a:solidFill>
              </a:rPr>
              <a:t> </a:t>
            </a:r>
            <a:r>
              <a:rPr lang="hr-HR" sz="3200" dirty="0" err="1" smtClean="0">
                <a:solidFill>
                  <a:srgbClr val="FFFF00"/>
                </a:solidFill>
              </a:rPr>
              <a:t>consciousness</a:t>
            </a:r>
            <a:endParaRPr lang="en-US" sz="3200" dirty="0">
              <a:solidFill>
                <a:srgbClr val="FFFF0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01" y="1772816"/>
            <a:ext cx="8423464" cy="3816424"/>
          </a:xfrm>
        </p:spPr>
      </p:pic>
      <p:sp>
        <p:nvSpPr>
          <p:cNvPr id="5" name="TextBox 4"/>
          <p:cNvSpPr txBox="1"/>
          <p:nvPr/>
        </p:nvSpPr>
        <p:spPr>
          <a:xfrm>
            <a:off x="4211960" y="6453336"/>
            <a:ext cx="5184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err="1" smtClean="0">
                <a:solidFill>
                  <a:srgbClr val="FFC000"/>
                </a:solidFill>
              </a:rPr>
              <a:t>Vanhaudenhuyse</a:t>
            </a:r>
            <a:r>
              <a:rPr lang="hr-HR" dirty="0" smtClean="0">
                <a:solidFill>
                  <a:srgbClr val="FFC000"/>
                </a:solidFill>
              </a:rPr>
              <a:t> </a:t>
            </a:r>
            <a:r>
              <a:rPr lang="hr-HR" dirty="0" smtClean="0">
                <a:solidFill>
                  <a:srgbClr val="FFC000"/>
                </a:solidFill>
              </a:rPr>
              <a:t>et al., </a:t>
            </a:r>
            <a:r>
              <a:rPr lang="hr-HR" dirty="0" err="1" smtClean="0">
                <a:solidFill>
                  <a:srgbClr val="FFC000"/>
                </a:solidFill>
              </a:rPr>
              <a:t>Brain</a:t>
            </a:r>
            <a:r>
              <a:rPr lang="hr-HR" dirty="0" smtClean="0">
                <a:solidFill>
                  <a:srgbClr val="FFC000"/>
                </a:solidFill>
              </a:rPr>
              <a:t>, 2010, 133, 161-171</a:t>
            </a:r>
            <a:endParaRPr lang="en-US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56664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496" y="-99392"/>
            <a:ext cx="9108504" cy="936104"/>
          </a:xfrm>
        </p:spPr>
        <p:txBody>
          <a:bodyPr>
            <a:noAutofit/>
          </a:bodyPr>
          <a:lstStyle/>
          <a:p>
            <a:r>
              <a:rPr lang="hr-HR" sz="3600" dirty="0" smtClean="0">
                <a:solidFill>
                  <a:srgbClr val="FFFF00"/>
                </a:solidFill>
              </a:rPr>
              <a:t>DMN </a:t>
            </a:r>
            <a:r>
              <a:rPr lang="hr-HR" sz="3600" dirty="0" err="1" smtClean="0">
                <a:solidFill>
                  <a:srgbClr val="FFFF00"/>
                </a:solidFill>
              </a:rPr>
              <a:t>activity</a:t>
            </a:r>
            <a:r>
              <a:rPr lang="hr-HR" sz="3600" dirty="0" smtClean="0">
                <a:solidFill>
                  <a:srgbClr val="FFFF00"/>
                </a:solidFill>
              </a:rPr>
              <a:t> is </a:t>
            </a:r>
            <a:r>
              <a:rPr lang="hr-HR" sz="3600" dirty="0" err="1" smtClean="0">
                <a:solidFill>
                  <a:srgbClr val="FFFF00"/>
                </a:solidFill>
              </a:rPr>
              <a:t>weaker</a:t>
            </a:r>
            <a:r>
              <a:rPr lang="hr-HR" sz="3600" dirty="0" smtClean="0">
                <a:solidFill>
                  <a:srgbClr val="FFFF00"/>
                </a:solidFill>
              </a:rPr>
              <a:t> </a:t>
            </a:r>
            <a:r>
              <a:rPr lang="hr-HR" sz="3600" dirty="0" err="1" smtClean="0">
                <a:solidFill>
                  <a:srgbClr val="FFFF00"/>
                </a:solidFill>
              </a:rPr>
              <a:t>in</a:t>
            </a:r>
            <a:r>
              <a:rPr lang="hr-HR" sz="3600" dirty="0" smtClean="0">
                <a:solidFill>
                  <a:srgbClr val="FFFF00"/>
                </a:solidFill>
              </a:rPr>
              <a:t> </a:t>
            </a:r>
            <a:r>
              <a:rPr lang="hr-HR" sz="3600" dirty="0" err="1" smtClean="0">
                <a:solidFill>
                  <a:srgbClr val="FFFF00"/>
                </a:solidFill>
              </a:rPr>
              <a:t>children</a:t>
            </a:r>
            <a:r>
              <a:rPr lang="hr-HR" sz="3600" dirty="0" smtClean="0">
                <a:solidFill>
                  <a:srgbClr val="FFFF00"/>
                </a:solidFill>
              </a:rPr>
              <a:t> (</a:t>
            </a:r>
            <a:r>
              <a:rPr lang="hr-HR" sz="3600" dirty="0" err="1" smtClean="0">
                <a:solidFill>
                  <a:srgbClr val="FFFF00"/>
                </a:solidFill>
              </a:rPr>
              <a:t>in</a:t>
            </a:r>
            <a:r>
              <a:rPr lang="hr-HR" sz="3600" dirty="0" smtClean="0">
                <a:solidFill>
                  <a:srgbClr val="FFFF00"/>
                </a:solidFill>
              </a:rPr>
              <a:t> </a:t>
            </a:r>
            <a:r>
              <a:rPr lang="hr-HR" sz="3600" dirty="0" err="1" smtClean="0">
                <a:solidFill>
                  <a:srgbClr val="FFFF00"/>
                </a:solidFill>
              </a:rPr>
              <a:t>mPFC</a:t>
            </a:r>
            <a:r>
              <a:rPr lang="hr-HR" sz="3600" dirty="0" smtClean="0">
                <a:solidFill>
                  <a:srgbClr val="FFFF00"/>
                </a:solidFill>
              </a:rPr>
              <a:t>)</a:t>
            </a:r>
            <a:endParaRPr lang="en-US" sz="3600" dirty="0">
              <a:solidFill>
                <a:srgbClr val="FFFF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692696"/>
            <a:ext cx="5397065" cy="571749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2000" y="6516052"/>
            <a:ext cx="4824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err="1" smtClean="0">
                <a:solidFill>
                  <a:srgbClr val="FFC000"/>
                </a:solidFill>
              </a:rPr>
              <a:t>Supekar</a:t>
            </a:r>
            <a:r>
              <a:rPr lang="hr-HR" dirty="0" smtClean="0">
                <a:solidFill>
                  <a:srgbClr val="FFC000"/>
                </a:solidFill>
              </a:rPr>
              <a:t> et al., </a:t>
            </a:r>
            <a:r>
              <a:rPr lang="hr-HR" dirty="0" err="1" smtClean="0">
                <a:solidFill>
                  <a:srgbClr val="FFC000"/>
                </a:solidFill>
              </a:rPr>
              <a:t>NeuroImage</a:t>
            </a:r>
            <a:r>
              <a:rPr lang="hr-HR" dirty="0" smtClean="0">
                <a:solidFill>
                  <a:srgbClr val="FFC000"/>
                </a:solidFill>
              </a:rPr>
              <a:t>, 2010, 52, 290-301</a:t>
            </a:r>
            <a:endParaRPr lang="en-US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2910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err="1" smtClean="0">
                <a:solidFill>
                  <a:srgbClr val="FFFF00"/>
                </a:solidFill>
              </a:rPr>
              <a:t>Diffusion</a:t>
            </a:r>
            <a:r>
              <a:rPr lang="hr-HR" dirty="0" smtClean="0">
                <a:solidFill>
                  <a:srgbClr val="FFFF00"/>
                </a:solidFill>
              </a:rPr>
              <a:t> </a:t>
            </a:r>
            <a:r>
              <a:rPr lang="hr-HR" dirty="0" err="1" smtClean="0">
                <a:solidFill>
                  <a:srgbClr val="FFFF00"/>
                </a:solidFill>
              </a:rPr>
              <a:t>tensor</a:t>
            </a:r>
            <a:r>
              <a:rPr lang="hr-HR" dirty="0" smtClean="0">
                <a:solidFill>
                  <a:srgbClr val="FFFF00"/>
                </a:solidFill>
              </a:rPr>
              <a:t> </a:t>
            </a:r>
            <a:r>
              <a:rPr lang="hr-HR" dirty="0" err="1" smtClean="0">
                <a:solidFill>
                  <a:srgbClr val="FFFF00"/>
                </a:solidFill>
              </a:rPr>
              <a:t>imaging</a:t>
            </a:r>
            <a:r>
              <a:rPr lang="hr-HR" dirty="0" smtClean="0">
                <a:solidFill>
                  <a:srgbClr val="FFFF00"/>
                </a:solidFill>
              </a:rPr>
              <a:t> (DTI)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DTI </a:t>
            </a:r>
            <a:r>
              <a:rPr lang="en-US" dirty="0" smtClean="0">
                <a:solidFill>
                  <a:srgbClr val="FFFF00"/>
                </a:solidFill>
              </a:rPr>
              <a:t>measures</a:t>
            </a:r>
            <a:r>
              <a:rPr lang="hr-HR" dirty="0">
                <a:solidFill>
                  <a:srgbClr val="FFFF00"/>
                </a:solidFill>
              </a:rPr>
              <a:t> </a:t>
            </a:r>
            <a:r>
              <a:rPr lang="en-US" dirty="0" smtClean="0">
                <a:solidFill>
                  <a:srgbClr val="FFFF00"/>
                </a:solidFill>
              </a:rPr>
              <a:t>the </a:t>
            </a:r>
            <a:r>
              <a:rPr lang="en-US" dirty="0">
                <a:solidFill>
                  <a:srgbClr val="FFFF00"/>
                </a:solidFill>
              </a:rPr>
              <a:t>diffusion of water molecules</a:t>
            </a:r>
            <a:r>
              <a:rPr lang="en-US" dirty="0"/>
              <a:t> in the brain (Le </a:t>
            </a:r>
            <a:r>
              <a:rPr lang="en-US" dirty="0" err="1" smtClean="0"/>
              <a:t>Bihan</a:t>
            </a:r>
            <a:r>
              <a:rPr lang="hr-HR" dirty="0" smtClean="0"/>
              <a:t> </a:t>
            </a:r>
            <a:r>
              <a:rPr lang="en-US" dirty="0" smtClean="0"/>
              <a:t>2003</a:t>
            </a:r>
            <a:r>
              <a:rPr lang="en-US" dirty="0"/>
              <a:t>; Moseley et al</a:t>
            </a:r>
            <a:r>
              <a:rPr lang="en-US" dirty="0" smtClean="0"/>
              <a:t>.</a:t>
            </a:r>
            <a:r>
              <a:rPr lang="hr-HR" dirty="0" smtClean="0"/>
              <a:t>,</a:t>
            </a:r>
            <a:r>
              <a:rPr lang="en-US" dirty="0" smtClean="0"/>
              <a:t> </a:t>
            </a:r>
            <a:r>
              <a:rPr lang="en-US" dirty="0"/>
              <a:t>1990</a:t>
            </a:r>
            <a:r>
              <a:rPr lang="en-US" dirty="0" smtClean="0"/>
              <a:t>)</a:t>
            </a:r>
            <a:endParaRPr lang="hr-HR" dirty="0" smtClean="0"/>
          </a:p>
          <a:p>
            <a:r>
              <a:rPr lang="en-US" dirty="0" smtClean="0"/>
              <a:t>In </a:t>
            </a:r>
            <a:r>
              <a:rPr lang="en-US" dirty="0"/>
              <a:t>an unrestricted </a:t>
            </a:r>
            <a:r>
              <a:rPr lang="en-US" dirty="0" smtClean="0"/>
              <a:t>environment,</a:t>
            </a:r>
            <a:r>
              <a:rPr lang="hr-HR" dirty="0" smtClean="0"/>
              <a:t> </a:t>
            </a:r>
            <a:r>
              <a:rPr lang="en-US" dirty="0" smtClean="0"/>
              <a:t>water </a:t>
            </a:r>
            <a:r>
              <a:rPr lang="en-US" dirty="0"/>
              <a:t>molecules diffuse freely in any direction. In the </a:t>
            </a:r>
            <a:r>
              <a:rPr lang="en-US" dirty="0" smtClean="0"/>
              <a:t>brain</a:t>
            </a:r>
            <a:r>
              <a:rPr lang="hr-HR" dirty="0" smtClean="0"/>
              <a:t> </a:t>
            </a:r>
            <a:r>
              <a:rPr lang="en-US" dirty="0" smtClean="0"/>
              <a:t>however</a:t>
            </a:r>
            <a:r>
              <a:rPr lang="en-US" dirty="0"/>
              <a:t>, diffusivity is restricted by the brain’s </a:t>
            </a:r>
            <a:r>
              <a:rPr lang="en-US" dirty="0" smtClean="0"/>
              <a:t>architecture</a:t>
            </a:r>
            <a:r>
              <a:rPr lang="hr-HR" dirty="0" smtClean="0"/>
              <a:t> </a:t>
            </a:r>
            <a:r>
              <a:rPr lang="en-US" dirty="0" smtClean="0"/>
              <a:t>such </a:t>
            </a:r>
            <a:r>
              <a:rPr lang="en-US" dirty="0"/>
              <a:t>that water </a:t>
            </a:r>
            <a:r>
              <a:rPr lang="en-US" dirty="0">
                <a:solidFill>
                  <a:srgbClr val="FFFF00"/>
                </a:solidFill>
              </a:rPr>
              <a:t>diffuses more readily along axons </a:t>
            </a:r>
            <a:r>
              <a:rPr lang="en-US" dirty="0" smtClean="0">
                <a:solidFill>
                  <a:srgbClr val="FFFF00"/>
                </a:solidFill>
              </a:rPr>
              <a:t>rather</a:t>
            </a:r>
            <a:r>
              <a:rPr lang="hr-HR" dirty="0" smtClean="0">
                <a:solidFill>
                  <a:srgbClr val="FFFF00"/>
                </a:solidFill>
              </a:rPr>
              <a:t> </a:t>
            </a:r>
            <a:r>
              <a:rPr lang="en-US" dirty="0" smtClean="0">
                <a:solidFill>
                  <a:srgbClr val="FFFF00"/>
                </a:solidFill>
              </a:rPr>
              <a:t>than </a:t>
            </a:r>
            <a:r>
              <a:rPr lang="en-US" dirty="0">
                <a:solidFill>
                  <a:srgbClr val="FFFF00"/>
                </a:solidFill>
              </a:rPr>
              <a:t>across </a:t>
            </a:r>
            <a:r>
              <a:rPr lang="en-US" dirty="0" smtClean="0">
                <a:solidFill>
                  <a:srgbClr val="FFFF00"/>
                </a:solidFill>
              </a:rPr>
              <a:t>them</a:t>
            </a:r>
            <a:r>
              <a:rPr lang="hr-HR" dirty="0" smtClean="0"/>
              <a:t>; m</a:t>
            </a:r>
            <a:r>
              <a:rPr lang="en-US" dirty="0" err="1" smtClean="0"/>
              <a:t>easuring</a:t>
            </a:r>
            <a:r>
              <a:rPr lang="en-US" dirty="0" smtClean="0"/>
              <a:t> </a:t>
            </a:r>
            <a:r>
              <a:rPr lang="en-US" dirty="0"/>
              <a:t>the direction of diffusivity </a:t>
            </a:r>
            <a:r>
              <a:rPr lang="en-US" dirty="0" smtClean="0"/>
              <a:t>can</a:t>
            </a:r>
            <a:r>
              <a:rPr lang="hr-HR" dirty="0" smtClean="0"/>
              <a:t> </a:t>
            </a:r>
            <a:r>
              <a:rPr lang="en-US" dirty="0" smtClean="0"/>
              <a:t>be </a:t>
            </a:r>
            <a:r>
              <a:rPr lang="en-US" dirty="0"/>
              <a:t>used, therefore, to infer the orientation of white </a:t>
            </a:r>
            <a:r>
              <a:rPr lang="en-US" dirty="0" smtClean="0"/>
              <a:t>matter</a:t>
            </a:r>
            <a:r>
              <a:rPr lang="hr-HR" dirty="0" smtClean="0"/>
              <a:t> </a:t>
            </a:r>
            <a:r>
              <a:rPr lang="en-US" dirty="0" smtClean="0"/>
              <a:t>tracts </a:t>
            </a:r>
            <a:r>
              <a:rPr lang="en-US" dirty="0"/>
              <a:t>in the </a:t>
            </a:r>
            <a:r>
              <a:rPr lang="en-US" dirty="0" smtClean="0"/>
              <a:t>brain</a:t>
            </a:r>
            <a:endParaRPr lang="hr-HR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0342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-27384"/>
            <a:ext cx="8229600" cy="1143000"/>
          </a:xfrm>
        </p:spPr>
        <p:txBody>
          <a:bodyPr/>
          <a:lstStyle/>
          <a:p>
            <a:r>
              <a:rPr lang="hr-HR" dirty="0" smtClean="0">
                <a:solidFill>
                  <a:srgbClr val="FFFF00"/>
                </a:solidFill>
              </a:rPr>
              <a:t>DTI (2)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80728"/>
            <a:ext cx="8964488" cy="5877272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Several measures are used to </a:t>
            </a:r>
            <a:r>
              <a:rPr lang="en-US" dirty="0" smtClean="0"/>
              <a:t>quantify</a:t>
            </a:r>
            <a:r>
              <a:rPr lang="hr-HR" dirty="0" smtClean="0"/>
              <a:t> WM</a:t>
            </a:r>
            <a:r>
              <a:rPr lang="en-US" dirty="0" smtClean="0"/>
              <a:t> </a:t>
            </a:r>
            <a:r>
              <a:rPr lang="en-US" dirty="0"/>
              <a:t>integrity using DTI, the most common </a:t>
            </a:r>
            <a:r>
              <a:rPr lang="en-US" dirty="0" smtClean="0"/>
              <a:t>being</a:t>
            </a:r>
            <a:r>
              <a:rPr lang="hr-HR" dirty="0" smtClean="0"/>
              <a:t> </a:t>
            </a:r>
            <a:r>
              <a:rPr lang="en-US" dirty="0" smtClean="0">
                <a:solidFill>
                  <a:srgbClr val="FFFF00"/>
                </a:solidFill>
              </a:rPr>
              <a:t>fractional </a:t>
            </a:r>
            <a:r>
              <a:rPr lang="en-US" dirty="0">
                <a:solidFill>
                  <a:srgbClr val="FFFF00"/>
                </a:solidFill>
              </a:rPr>
              <a:t>anisotropy (FA)</a:t>
            </a:r>
            <a:r>
              <a:rPr lang="en-US" dirty="0"/>
              <a:t>, </a:t>
            </a:r>
            <a:r>
              <a:rPr lang="en-US" dirty="0">
                <a:solidFill>
                  <a:srgbClr val="FFFF00"/>
                </a:solidFill>
              </a:rPr>
              <a:t>mean diffusivity (MD)</a:t>
            </a:r>
            <a:r>
              <a:rPr lang="en-US" dirty="0"/>
              <a:t>, </a:t>
            </a:r>
            <a:r>
              <a:rPr lang="en-US" dirty="0" smtClean="0">
                <a:solidFill>
                  <a:srgbClr val="FFFF00"/>
                </a:solidFill>
              </a:rPr>
              <a:t>fiber</a:t>
            </a:r>
            <a:r>
              <a:rPr lang="hr-HR" dirty="0" smtClean="0">
                <a:solidFill>
                  <a:srgbClr val="FFFF00"/>
                </a:solidFill>
              </a:rPr>
              <a:t> </a:t>
            </a:r>
            <a:r>
              <a:rPr lang="en-US" dirty="0" smtClean="0">
                <a:solidFill>
                  <a:srgbClr val="FFFF00"/>
                </a:solidFill>
              </a:rPr>
              <a:t>count</a:t>
            </a:r>
            <a:r>
              <a:rPr lang="hr-HR" dirty="0" smtClean="0">
                <a:solidFill>
                  <a:srgbClr val="FFFF00"/>
                </a:solidFill>
              </a:rPr>
              <a:t> (FC)</a:t>
            </a:r>
            <a:r>
              <a:rPr lang="en-US" dirty="0" smtClean="0"/>
              <a:t> </a:t>
            </a:r>
            <a:r>
              <a:rPr lang="en-US" dirty="0"/>
              <a:t>and </a:t>
            </a:r>
            <a:r>
              <a:rPr lang="en-US" dirty="0">
                <a:solidFill>
                  <a:srgbClr val="FFFF00"/>
                </a:solidFill>
              </a:rPr>
              <a:t>probabilistic </a:t>
            </a:r>
            <a:r>
              <a:rPr lang="en-US" dirty="0" err="1" smtClean="0">
                <a:solidFill>
                  <a:srgbClr val="FFFF00"/>
                </a:solidFill>
              </a:rPr>
              <a:t>tractography</a:t>
            </a:r>
            <a:r>
              <a:rPr lang="hr-HR" dirty="0" smtClean="0">
                <a:solidFill>
                  <a:srgbClr val="FFFF00"/>
                </a:solidFill>
              </a:rPr>
              <a:t> (PT)</a:t>
            </a:r>
            <a:r>
              <a:rPr lang="en-US" dirty="0" smtClean="0"/>
              <a:t>.</a:t>
            </a:r>
            <a:endParaRPr lang="hr-HR" dirty="0" smtClean="0"/>
          </a:p>
          <a:p>
            <a:r>
              <a:rPr lang="en-US" dirty="0" smtClean="0"/>
              <a:t>FA </a:t>
            </a:r>
            <a:r>
              <a:rPr lang="en-US" dirty="0"/>
              <a:t>is a scalar </a:t>
            </a:r>
            <a:r>
              <a:rPr lang="en-US" dirty="0" smtClean="0"/>
              <a:t>measure</a:t>
            </a:r>
            <a:r>
              <a:rPr lang="hr-HR" dirty="0" smtClean="0"/>
              <a:t> </a:t>
            </a:r>
            <a:r>
              <a:rPr lang="en-US" dirty="0" smtClean="0"/>
              <a:t>of </a:t>
            </a:r>
            <a:r>
              <a:rPr lang="en-US" dirty="0"/>
              <a:t>the degree of anisotropy (direction </a:t>
            </a:r>
            <a:r>
              <a:rPr lang="en-US" dirty="0" smtClean="0"/>
              <a:t>selectivity</a:t>
            </a:r>
            <a:r>
              <a:rPr lang="hr-HR" dirty="0" smtClean="0"/>
              <a:t>; </a:t>
            </a:r>
            <a:r>
              <a:rPr lang="en-US" dirty="0" smtClean="0">
                <a:solidFill>
                  <a:srgbClr val="FFFF00"/>
                </a:solidFill>
              </a:rPr>
              <a:t>higher </a:t>
            </a:r>
            <a:r>
              <a:rPr lang="en-US" dirty="0">
                <a:solidFill>
                  <a:srgbClr val="FFFF00"/>
                </a:solidFill>
              </a:rPr>
              <a:t>FA values are </a:t>
            </a:r>
            <a:r>
              <a:rPr lang="hr-HR" dirty="0" err="1" smtClean="0">
                <a:solidFill>
                  <a:srgbClr val="FFFF00"/>
                </a:solidFill>
              </a:rPr>
              <a:t>also</a:t>
            </a:r>
            <a:r>
              <a:rPr lang="hr-HR" dirty="0" smtClean="0">
                <a:solidFill>
                  <a:srgbClr val="FFFF00"/>
                </a:solidFill>
              </a:rPr>
              <a:t> </a:t>
            </a:r>
            <a:r>
              <a:rPr lang="en-US" dirty="0" smtClean="0">
                <a:solidFill>
                  <a:srgbClr val="FFFF00"/>
                </a:solidFill>
              </a:rPr>
              <a:t>generally </a:t>
            </a:r>
            <a:r>
              <a:rPr lang="en-US" dirty="0">
                <a:solidFill>
                  <a:srgbClr val="FFFF00"/>
                </a:solidFill>
              </a:rPr>
              <a:t>interpreted </a:t>
            </a:r>
            <a:r>
              <a:rPr lang="en-US" dirty="0" smtClean="0">
                <a:solidFill>
                  <a:srgbClr val="FFFF00"/>
                </a:solidFill>
              </a:rPr>
              <a:t>as</a:t>
            </a:r>
            <a:r>
              <a:rPr lang="hr-HR" dirty="0" smtClean="0">
                <a:solidFill>
                  <a:srgbClr val="FFFF00"/>
                </a:solidFill>
              </a:rPr>
              <a:t> </a:t>
            </a:r>
            <a:r>
              <a:rPr lang="en-US" dirty="0" smtClean="0">
                <a:solidFill>
                  <a:srgbClr val="FFFF00"/>
                </a:solidFill>
              </a:rPr>
              <a:t>reflecting </a:t>
            </a:r>
            <a:r>
              <a:rPr lang="en-US" dirty="0">
                <a:solidFill>
                  <a:srgbClr val="FFFF00"/>
                </a:solidFill>
              </a:rPr>
              <a:t>healthier </a:t>
            </a:r>
            <a:r>
              <a:rPr lang="hr-HR" dirty="0" smtClean="0">
                <a:solidFill>
                  <a:srgbClr val="FFFF00"/>
                </a:solidFill>
              </a:rPr>
              <a:t>WM</a:t>
            </a:r>
            <a:r>
              <a:rPr lang="hr-HR" dirty="0" smtClean="0"/>
              <a:t>)</a:t>
            </a:r>
            <a:r>
              <a:rPr lang="en-US" dirty="0" smtClean="0"/>
              <a:t> and</a:t>
            </a:r>
            <a:r>
              <a:rPr lang="hr-HR" dirty="0" smtClean="0"/>
              <a:t> </a:t>
            </a:r>
            <a:r>
              <a:rPr lang="en-US" dirty="0" smtClean="0"/>
              <a:t>MD </a:t>
            </a:r>
            <a:r>
              <a:rPr lang="en-US" dirty="0"/>
              <a:t>is a scalar measure of the total </a:t>
            </a:r>
            <a:r>
              <a:rPr lang="en-US" dirty="0" smtClean="0"/>
              <a:t>diffusivity</a:t>
            </a:r>
            <a:r>
              <a:rPr lang="hr-HR" dirty="0" smtClean="0"/>
              <a:t> (t</a:t>
            </a:r>
            <a:r>
              <a:rPr lang="en-US" dirty="0" err="1" smtClean="0"/>
              <a:t>hese</a:t>
            </a:r>
            <a:r>
              <a:rPr lang="en-US" dirty="0" smtClean="0"/>
              <a:t> two</a:t>
            </a:r>
            <a:r>
              <a:rPr lang="hr-HR" dirty="0" smtClean="0"/>
              <a:t> </a:t>
            </a:r>
            <a:r>
              <a:rPr lang="en-US" dirty="0" smtClean="0"/>
              <a:t>measures </a:t>
            </a:r>
            <a:r>
              <a:rPr lang="en-US" dirty="0"/>
              <a:t>are calculated within a </a:t>
            </a:r>
            <a:r>
              <a:rPr lang="en-US" dirty="0" smtClean="0"/>
              <a:t>voxel</a:t>
            </a:r>
            <a:r>
              <a:rPr lang="hr-HR" dirty="0" smtClean="0"/>
              <a:t>)</a:t>
            </a:r>
          </a:p>
          <a:p>
            <a:r>
              <a:rPr lang="hr-HR" dirty="0" smtClean="0"/>
              <a:t>FC</a:t>
            </a:r>
            <a:r>
              <a:rPr lang="en-US" dirty="0" smtClean="0"/>
              <a:t> </a:t>
            </a:r>
            <a:r>
              <a:rPr lang="en-US" dirty="0"/>
              <a:t>and </a:t>
            </a:r>
            <a:r>
              <a:rPr lang="hr-HR" dirty="0" smtClean="0"/>
              <a:t>PT</a:t>
            </a:r>
            <a:r>
              <a:rPr lang="en-US" dirty="0" smtClean="0"/>
              <a:t> result</a:t>
            </a:r>
            <a:r>
              <a:rPr lang="hr-HR" dirty="0" smtClean="0"/>
              <a:t> </a:t>
            </a:r>
            <a:r>
              <a:rPr lang="en-US" dirty="0" smtClean="0"/>
              <a:t>from </a:t>
            </a:r>
            <a:r>
              <a:rPr lang="en-US" dirty="0"/>
              <a:t>tracking the principle diffusion direction of </a:t>
            </a:r>
            <a:r>
              <a:rPr lang="en-US" dirty="0" smtClean="0"/>
              <a:t>every</a:t>
            </a:r>
            <a:r>
              <a:rPr lang="hr-HR" dirty="0" smtClean="0"/>
              <a:t> </a:t>
            </a:r>
            <a:r>
              <a:rPr lang="en-US" dirty="0" smtClean="0"/>
              <a:t>voxel </a:t>
            </a:r>
            <a:r>
              <a:rPr lang="en-US" dirty="0"/>
              <a:t>between </a:t>
            </a:r>
            <a:r>
              <a:rPr lang="en-US" dirty="0" smtClean="0"/>
              <a:t>ROIs</a:t>
            </a:r>
            <a:endParaRPr lang="hr-HR" dirty="0" smtClean="0"/>
          </a:p>
          <a:p>
            <a:r>
              <a:rPr lang="en-US" dirty="0" smtClean="0"/>
              <a:t>F</a:t>
            </a:r>
            <a:r>
              <a:rPr lang="hr-HR" dirty="0" smtClean="0"/>
              <a:t>C </a:t>
            </a:r>
            <a:r>
              <a:rPr lang="en-US" dirty="0" smtClean="0"/>
              <a:t>results </a:t>
            </a:r>
            <a:r>
              <a:rPr lang="en-US" dirty="0"/>
              <a:t>in a total </a:t>
            </a:r>
            <a:r>
              <a:rPr lang="en-US" dirty="0" smtClean="0"/>
              <a:t>number</a:t>
            </a:r>
            <a:r>
              <a:rPr lang="hr-HR" dirty="0" smtClean="0"/>
              <a:t> </a:t>
            </a:r>
            <a:r>
              <a:rPr lang="en-US" dirty="0" smtClean="0"/>
              <a:t>of </a:t>
            </a:r>
            <a:r>
              <a:rPr lang="en-US" dirty="0"/>
              <a:t>fibers connecting a seed region with a target region </a:t>
            </a:r>
            <a:r>
              <a:rPr lang="en-US" dirty="0" smtClean="0"/>
              <a:t>and</a:t>
            </a:r>
            <a:r>
              <a:rPr lang="hr-HR" dirty="0" smtClean="0"/>
              <a:t> PT</a:t>
            </a:r>
            <a:r>
              <a:rPr lang="en-US" dirty="0" smtClean="0"/>
              <a:t> </a:t>
            </a:r>
            <a:r>
              <a:rPr lang="en-US" dirty="0"/>
              <a:t>produces a measure of the </a:t>
            </a:r>
            <a:r>
              <a:rPr lang="en-US" dirty="0" smtClean="0"/>
              <a:t>likelihood</a:t>
            </a:r>
            <a:r>
              <a:rPr lang="hr-HR" dirty="0" smtClean="0"/>
              <a:t> </a:t>
            </a:r>
            <a:r>
              <a:rPr lang="en-US" dirty="0" smtClean="0"/>
              <a:t>that </a:t>
            </a:r>
            <a:r>
              <a:rPr lang="en-US" dirty="0"/>
              <a:t>two regions are </a:t>
            </a:r>
            <a:r>
              <a:rPr lang="en-US" dirty="0" smtClean="0"/>
              <a:t>connected</a:t>
            </a:r>
            <a:endParaRPr lang="hr-HR" dirty="0" smtClean="0"/>
          </a:p>
          <a:p>
            <a:r>
              <a:rPr lang="hr-HR" dirty="0" err="1" smtClean="0"/>
              <a:t>Main</a:t>
            </a:r>
            <a:r>
              <a:rPr lang="hr-HR" dirty="0" smtClean="0"/>
              <a:t> </a:t>
            </a:r>
            <a:r>
              <a:rPr lang="hr-HR" dirty="0" err="1" smtClean="0"/>
              <a:t>limitations</a:t>
            </a:r>
            <a:r>
              <a:rPr lang="hr-HR" dirty="0" smtClean="0"/>
              <a:t>: signal </a:t>
            </a:r>
            <a:r>
              <a:rPr lang="hr-HR" dirty="0" err="1" smtClean="0"/>
              <a:t>loss</a:t>
            </a:r>
            <a:r>
              <a:rPr lang="hr-HR" dirty="0" smtClean="0"/>
              <a:t> </a:t>
            </a:r>
            <a:r>
              <a:rPr lang="hr-HR" dirty="0" err="1" smtClean="0"/>
              <a:t>and</a:t>
            </a:r>
            <a:r>
              <a:rPr lang="hr-HR" dirty="0" smtClean="0"/>
              <a:t> </a:t>
            </a:r>
            <a:r>
              <a:rPr lang="en-US" dirty="0">
                <a:solidFill>
                  <a:srgbClr val="FFFF00"/>
                </a:solidFill>
              </a:rPr>
              <a:t>difficulty resolving small tracts as they cross </a:t>
            </a:r>
            <a:r>
              <a:rPr lang="en-US" dirty="0" smtClean="0">
                <a:solidFill>
                  <a:srgbClr val="FFFF00"/>
                </a:solidFill>
              </a:rPr>
              <a:t>large</a:t>
            </a:r>
            <a:r>
              <a:rPr lang="hr-HR" dirty="0" smtClean="0">
                <a:solidFill>
                  <a:srgbClr val="FFFF00"/>
                </a:solidFill>
              </a:rPr>
              <a:t> </a:t>
            </a:r>
            <a:r>
              <a:rPr lang="en-US" dirty="0" smtClean="0">
                <a:solidFill>
                  <a:srgbClr val="FFFF00"/>
                </a:solidFill>
              </a:rPr>
              <a:t>tracts</a:t>
            </a:r>
            <a:r>
              <a:rPr lang="hr-HR" dirty="0" smtClean="0"/>
              <a:t> (</a:t>
            </a:r>
            <a:r>
              <a:rPr lang="hr-HR" dirty="0"/>
              <a:t>a</a:t>
            </a:r>
            <a:r>
              <a:rPr lang="en-US" dirty="0" smtClean="0"/>
              <a:t> </a:t>
            </a:r>
            <a:r>
              <a:rPr lang="en-US" dirty="0"/>
              <a:t>given voxel can contain several small fiber </a:t>
            </a:r>
            <a:r>
              <a:rPr lang="en-US" dirty="0" smtClean="0"/>
              <a:t>tracts</a:t>
            </a:r>
            <a:r>
              <a:rPr lang="hr-HR" dirty="0"/>
              <a:t> </a:t>
            </a:r>
            <a:r>
              <a:rPr lang="hr-HR" dirty="0" smtClean="0"/>
              <a:t>c</a:t>
            </a:r>
            <a:r>
              <a:rPr lang="en-US" dirty="0" err="1" smtClean="0"/>
              <a:t>oursing</a:t>
            </a:r>
            <a:r>
              <a:rPr lang="en-US" dirty="0" smtClean="0"/>
              <a:t> </a:t>
            </a:r>
            <a:r>
              <a:rPr lang="en-US" dirty="0"/>
              <a:t>in multiple </a:t>
            </a:r>
            <a:r>
              <a:rPr lang="en-US" dirty="0" smtClean="0"/>
              <a:t>directions</a:t>
            </a:r>
            <a:r>
              <a:rPr lang="hr-HR" dirty="0" smtClean="0"/>
              <a:t>:</a:t>
            </a:r>
            <a:r>
              <a:rPr lang="en-US" dirty="0" smtClean="0"/>
              <a:t> </a:t>
            </a:r>
            <a:r>
              <a:rPr lang="hr-HR" dirty="0"/>
              <a:t>t</a:t>
            </a:r>
            <a:r>
              <a:rPr lang="en-US" dirty="0" smtClean="0"/>
              <a:t>his </a:t>
            </a:r>
            <a:r>
              <a:rPr lang="en-US" dirty="0"/>
              <a:t>can lead to an </a:t>
            </a:r>
            <a:r>
              <a:rPr lang="en-US" dirty="0" smtClean="0"/>
              <a:t>incorrect</a:t>
            </a:r>
            <a:r>
              <a:rPr lang="hr-HR" dirty="0" smtClean="0"/>
              <a:t> </a:t>
            </a:r>
            <a:r>
              <a:rPr lang="en-US" dirty="0" smtClean="0"/>
              <a:t>measure </a:t>
            </a:r>
            <a:r>
              <a:rPr lang="en-US" dirty="0"/>
              <a:t>of the principal diffusion direction for </a:t>
            </a:r>
            <a:r>
              <a:rPr lang="en-US" dirty="0" smtClean="0"/>
              <a:t>a</a:t>
            </a:r>
            <a:r>
              <a:rPr lang="hr-HR" dirty="0" smtClean="0"/>
              <a:t> </a:t>
            </a:r>
            <a:r>
              <a:rPr lang="en-US" dirty="0" smtClean="0"/>
              <a:t>particular </a:t>
            </a:r>
            <a:r>
              <a:rPr lang="en-US" dirty="0"/>
              <a:t>tract, </a:t>
            </a:r>
            <a:r>
              <a:rPr lang="en-US" u="sng" dirty="0" smtClean="0"/>
              <a:t>resulting </a:t>
            </a:r>
            <a:r>
              <a:rPr lang="en-US" u="sng" dirty="0"/>
              <a:t>in both false positives and </a:t>
            </a:r>
            <a:r>
              <a:rPr lang="en-US" u="sng" dirty="0" smtClean="0"/>
              <a:t>false</a:t>
            </a:r>
            <a:r>
              <a:rPr lang="hr-HR" u="sng" dirty="0" smtClean="0"/>
              <a:t> </a:t>
            </a:r>
            <a:r>
              <a:rPr lang="en-US" u="sng" dirty="0" smtClean="0"/>
              <a:t>negatives</a:t>
            </a:r>
            <a:r>
              <a:rPr lang="en-US" dirty="0"/>
              <a:t>, making it difficult to discern crossing or ‘‘kissing</a:t>
            </a:r>
            <a:r>
              <a:rPr lang="en-US" dirty="0" smtClean="0"/>
              <a:t>’’</a:t>
            </a:r>
            <a:r>
              <a:rPr lang="hr-HR" dirty="0" smtClean="0"/>
              <a:t> </a:t>
            </a:r>
            <a:r>
              <a:rPr lang="en-US" dirty="0" smtClean="0"/>
              <a:t>fibers</a:t>
            </a:r>
            <a:r>
              <a:rPr lang="hr-HR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493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-17867"/>
            <a:ext cx="8579296" cy="936104"/>
          </a:xfrm>
        </p:spPr>
        <p:txBody>
          <a:bodyPr>
            <a:noAutofit/>
          </a:bodyPr>
          <a:lstStyle/>
          <a:p>
            <a:r>
              <a:rPr lang="hr-HR" sz="3200" dirty="0" err="1" smtClean="0">
                <a:solidFill>
                  <a:srgbClr val="FFFF00"/>
                </a:solidFill>
              </a:rPr>
              <a:t>Genetic</a:t>
            </a:r>
            <a:r>
              <a:rPr lang="hr-HR" sz="3200" dirty="0" smtClean="0">
                <a:solidFill>
                  <a:srgbClr val="FFFF00"/>
                </a:solidFill>
              </a:rPr>
              <a:t> influence on </a:t>
            </a:r>
            <a:r>
              <a:rPr lang="hr-HR" sz="3200" dirty="0" err="1" smtClean="0">
                <a:solidFill>
                  <a:srgbClr val="FFFF00"/>
                </a:solidFill>
              </a:rPr>
              <a:t>white</a:t>
            </a:r>
            <a:r>
              <a:rPr lang="hr-HR" sz="3200" dirty="0" smtClean="0">
                <a:solidFill>
                  <a:srgbClr val="FFFF00"/>
                </a:solidFill>
              </a:rPr>
              <a:t> </a:t>
            </a:r>
            <a:r>
              <a:rPr lang="hr-HR" sz="3200" dirty="0" err="1" smtClean="0">
                <a:solidFill>
                  <a:srgbClr val="FFFF00"/>
                </a:solidFill>
              </a:rPr>
              <a:t>matter</a:t>
            </a:r>
            <a:r>
              <a:rPr lang="hr-HR" sz="3200" dirty="0" smtClean="0">
                <a:solidFill>
                  <a:srgbClr val="FFFF00"/>
                </a:solidFill>
              </a:rPr>
              <a:t> </a:t>
            </a:r>
            <a:r>
              <a:rPr lang="hr-HR" sz="3200" dirty="0" err="1" smtClean="0">
                <a:solidFill>
                  <a:srgbClr val="FFFF00"/>
                </a:solidFill>
              </a:rPr>
              <a:t>integrity</a:t>
            </a:r>
            <a:r>
              <a:rPr lang="hr-HR" sz="3200" dirty="0" smtClean="0">
                <a:solidFill>
                  <a:srgbClr val="FFFF00"/>
                </a:solidFill>
              </a:rPr>
              <a:t> (FA)</a:t>
            </a:r>
            <a:endParaRPr lang="en-US" sz="3200" dirty="0">
              <a:solidFill>
                <a:srgbClr val="FFFF00"/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7" y="836712"/>
            <a:ext cx="7632849" cy="4848272"/>
          </a:xfrm>
        </p:spPr>
      </p:pic>
      <p:sp>
        <p:nvSpPr>
          <p:cNvPr id="4" name="TextBox 3"/>
          <p:cNvSpPr txBox="1"/>
          <p:nvPr/>
        </p:nvSpPr>
        <p:spPr>
          <a:xfrm>
            <a:off x="4572000" y="6516052"/>
            <a:ext cx="4824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err="1" smtClean="0">
                <a:solidFill>
                  <a:srgbClr val="FFC000"/>
                </a:solidFill>
              </a:rPr>
              <a:t>Chiang</a:t>
            </a:r>
            <a:r>
              <a:rPr lang="hr-HR" dirty="0" smtClean="0">
                <a:solidFill>
                  <a:srgbClr val="FFC000"/>
                </a:solidFill>
              </a:rPr>
              <a:t> et al., J. </a:t>
            </a:r>
            <a:r>
              <a:rPr lang="hr-HR" dirty="0" err="1" smtClean="0">
                <a:solidFill>
                  <a:srgbClr val="FFC000"/>
                </a:solidFill>
              </a:rPr>
              <a:t>Neurosci</a:t>
            </a:r>
            <a:r>
              <a:rPr lang="hr-HR" dirty="0" smtClean="0">
                <a:solidFill>
                  <a:srgbClr val="FFC000"/>
                </a:solidFill>
              </a:rPr>
              <a:t>., 2009, 29, 2212-2224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9552" y="5661248"/>
            <a:ext cx="813690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 dirty="0" smtClean="0"/>
              <a:t>23 </a:t>
            </a:r>
            <a:r>
              <a:rPr lang="hr-HR" sz="1400" dirty="0" err="1" smtClean="0"/>
              <a:t>pairs</a:t>
            </a:r>
            <a:r>
              <a:rPr lang="hr-HR" sz="1400" dirty="0" smtClean="0"/>
              <a:t> </a:t>
            </a:r>
            <a:r>
              <a:rPr lang="hr-HR" sz="1400" dirty="0" err="1" smtClean="0"/>
              <a:t>of</a:t>
            </a:r>
            <a:r>
              <a:rPr lang="hr-HR" sz="1400" dirty="0" smtClean="0"/>
              <a:t> MZ </a:t>
            </a:r>
            <a:r>
              <a:rPr lang="hr-HR" sz="1400" dirty="0" err="1" smtClean="0"/>
              <a:t>twins</a:t>
            </a:r>
            <a:r>
              <a:rPr lang="hr-HR" sz="1400" dirty="0" smtClean="0"/>
              <a:t> </a:t>
            </a:r>
            <a:r>
              <a:rPr lang="hr-HR" sz="1400" dirty="0" err="1" smtClean="0"/>
              <a:t>and</a:t>
            </a:r>
            <a:r>
              <a:rPr lang="hr-HR" sz="1400" dirty="0" smtClean="0"/>
              <a:t> 23 </a:t>
            </a:r>
            <a:r>
              <a:rPr lang="hr-HR" sz="1400" dirty="0" err="1" smtClean="0"/>
              <a:t>pairs</a:t>
            </a:r>
            <a:r>
              <a:rPr lang="hr-HR" sz="1400" dirty="0" smtClean="0"/>
              <a:t> </a:t>
            </a:r>
            <a:r>
              <a:rPr lang="hr-HR" sz="1400" dirty="0" err="1" smtClean="0"/>
              <a:t>of</a:t>
            </a:r>
            <a:r>
              <a:rPr lang="hr-HR" sz="1400" dirty="0" smtClean="0"/>
              <a:t> DZ </a:t>
            </a:r>
            <a:r>
              <a:rPr lang="hr-HR" sz="1400" dirty="0" err="1" smtClean="0"/>
              <a:t>twins</a:t>
            </a:r>
            <a:r>
              <a:rPr lang="hr-HR" sz="1400" dirty="0" smtClean="0"/>
              <a:t> </a:t>
            </a:r>
            <a:r>
              <a:rPr lang="hr-HR" sz="1400" dirty="0" err="1" smtClean="0"/>
              <a:t>were</a:t>
            </a:r>
            <a:r>
              <a:rPr lang="hr-HR" sz="1400" dirty="0" smtClean="0"/>
              <a:t> </a:t>
            </a:r>
            <a:r>
              <a:rPr lang="hr-HR" sz="1400" dirty="0" err="1" smtClean="0"/>
              <a:t>analyzed</a:t>
            </a:r>
            <a:r>
              <a:rPr lang="hr-HR" sz="1400" dirty="0" smtClean="0"/>
              <a:t>; i</a:t>
            </a:r>
            <a:r>
              <a:rPr lang="en-US" sz="1400" dirty="0" smtClean="0"/>
              <a:t>f </a:t>
            </a:r>
            <a:r>
              <a:rPr lang="en-US" sz="1400" dirty="0"/>
              <a:t>the </a:t>
            </a:r>
            <a:r>
              <a:rPr lang="en-US" sz="1400" dirty="0" smtClean="0"/>
              <a:t>correlation</a:t>
            </a:r>
            <a:r>
              <a:rPr lang="hr-HR" sz="1400" dirty="0" smtClean="0"/>
              <a:t> </a:t>
            </a:r>
            <a:r>
              <a:rPr lang="en-US" sz="1400" dirty="0" smtClean="0"/>
              <a:t>between </a:t>
            </a:r>
            <a:r>
              <a:rPr lang="en-US" sz="1400" dirty="0"/>
              <a:t>the voxel value of FA in one twin and the level of IQ in the </a:t>
            </a:r>
            <a:r>
              <a:rPr lang="en-US" sz="1400" dirty="0" smtClean="0"/>
              <a:t>other</a:t>
            </a:r>
            <a:r>
              <a:rPr lang="hr-HR" sz="1400" dirty="0" smtClean="0"/>
              <a:t> </a:t>
            </a:r>
            <a:r>
              <a:rPr lang="en-US" sz="1400" dirty="0" smtClean="0"/>
              <a:t>twin </a:t>
            </a:r>
            <a:r>
              <a:rPr lang="en-US" sz="1400" dirty="0"/>
              <a:t>(“cross-trait” and “cross-twin”) is greater in MZ pairs than in </a:t>
            </a:r>
            <a:r>
              <a:rPr lang="en-US" sz="1400" dirty="0" smtClean="0"/>
              <a:t>DZ</a:t>
            </a:r>
            <a:r>
              <a:rPr lang="hr-HR" sz="1400" dirty="0" smtClean="0"/>
              <a:t> </a:t>
            </a:r>
            <a:r>
              <a:rPr lang="en-US" sz="1400" dirty="0" smtClean="0"/>
              <a:t>pairs</a:t>
            </a:r>
            <a:r>
              <a:rPr lang="en-US" sz="1400" dirty="0"/>
              <a:t>, the excess in the MZ correlation over the DZ correlation is </a:t>
            </a:r>
            <a:r>
              <a:rPr lang="en-US" sz="1400" dirty="0" smtClean="0"/>
              <a:t>then</a:t>
            </a:r>
            <a:r>
              <a:rPr lang="hr-HR" sz="1400" dirty="0" smtClean="0"/>
              <a:t> </a:t>
            </a:r>
            <a:r>
              <a:rPr lang="en-US" sz="1400" dirty="0" smtClean="0"/>
              <a:t>assumed </a:t>
            </a:r>
            <a:r>
              <a:rPr lang="en-US" sz="1400" dirty="0"/>
              <a:t>to be attributable to common genetic factors that mediate </a:t>
            </a:r>
            <a:r>
              <a:rPr lang="en-US" sz="1400" dirty="0" smtClean="0"/>
              <a:t>both</a:t>
            </a:r>
            <a:r>
              <a:rPr lang="hr-HR" sz="1400" dirty="0" smtClean="0"/>
              <a:t> WM</a:t>
            </a:r>
            <a:r>
              <a:rPr lang="en-US" sz="1400" dirty="0" smtClean="0"/>
              <a:t> </a:t>
            </a:r>
            <a:r>
              <a:rPr lang="en-US" sz="1400" dirty="0"/>
              <a:t>integrity and </a:t>
            </a:r>
            <a:r>
              <a:rPr lang="en-US" sz="1400" dirty="0" smtClean="0"/>
              <a:t>intelligence</a:t>
            </a:r>
            <a:r>
              <a:rPr lang="hr-HR" sz="1400" dirty="0" smtClean="0"/>
              <a:t>, </a:t>
            </a:r>
            <a:r>
              <a:rPr lang="hr-HR" sz="1400" dirty="0" err="1" smtClean="0"/>
              <a:t>which</a:t>
            </a:r>
            <a:r>
              <a:rPr lang="hr-HR" sz="1400" dirty="0" smtClean="0"/>
              <a:t> </a:t>
            </a:r>
            <a:r>
              <a:rPr lang="hr-HR" sz="1400" dirty="0" err="1" smtClean="0"/>
              <a:t>was</a:t>
            </a:r>
            <a:r>
              <a:rPr lang="hr-HR" sz="1400" dirty="0" smtClean="0"/>
              <a:t> </a:t>
            </a:r>
            <a:r>
              <a:rPr lang="hr-HR" sz="1400" dirty="0" err="1" smtClean="0"/>
              <a:t>confirmed</a:t>
            </a:r>
            <a:r>
              <a:rPr lang="hr-HR" sz="1400" dirty="0" smtClean="0"/>
              <a:t> for WM </a:t>
            </a:r>
            <a:r>
              <a:rPr lang="hr-HR" sz="1400" dirty="0" err="1" smtClean="0"/>
              <a:t>in</a:t>
            </a:r>
            <a:r>
              <a:rPr lang="hr-HR" sz="1400" dirty="0" smtClean="0"/>
              <a:t> </a:t>
            </a:r>
            <a:r>
              <a:rPr lang="hr-HR" sz="1400" dirty="0" err="1" smtClean="0"/>
              <a:t>both</a:t>
            </a:r>
            <a:r>
              <a:rPr lang="hr-HR" sz="1400" dirty="0" smtClean="0"/>
              <a:t> </a:t>
            </a:r>
            <a:r>
              <a:rPr lang="hr-HR" sz="1400" dirty="0" err="1" smtClean="0"/>
              <a:t>frontal</a:t>
            </a:r>
            <a:r>
              <a:rPr lang="hr-HR" sz="1400" dirty="0"/>
              <a:t> </a:t>
            </a:r>
            <a:r>
              <a:rPr lang="hr-HR" sz="1400" dirty="0" err="1" smtClean="0"/>
              <a:t>and</a:t>
            </a:r>
            <a:r>
              <a:rPr lang="hr-HR" sz="1400" dirty="0" smtClean="0"/>
              <a:t> </a:t>
            </a:r>
            <a:r>
              <a:rPr lang="hr-HR" sz="1400" dirty="0" err="1" smtClean="0"/>
              <a:t>parietal</a:t>
            </a:r>
            <a:r>
              <a:rPr lang="hr-HR" sz="1400" dirty="0" smtClean="0"/>
              <a:t> </a:t>
            </a:r>
            <a:r>
              <a:rPr lang="hr-HR" sz="1400" dirty="0" err="1" smtClean="0"/>
              <a:t>lobes</a:t>
            </a:r>
            <a:r>
              <a:rPr lang="hr-HR" sz="1400" dirty="0" smtClean="0"/>
              <a:t> </a:t>
            </a:r>
            <a:r>
              <a:rPr lang="hr-HR" sz="1400" dirty="0" err="1" smtClean="0"/>
              <a:t>and</a:t>
            </a:r>
            <a:r>
              <a:rPr lang="hr-HR" sz="1400" dirty="0" smtClean="0"/>
              <a:t> </a:t>
            </a:r>
            <a:r>
              <a:rPr lang="hr-HR" sz="1400" dirty="0" err="1" smtClean="0"/>
              <a:t>left</a:t>
            </a:r>
            <a:r>
              <a:rPr lang="hr-HR" sz="1400" dirty="0" smtClean="0"/>
              <a:t> </a:t>
            </a:r>
            <a:r>
              <a:rPr lang="hr-HR" sz="1400" dirty="0" err="1" smtClean="0"/>
              <a:t>occipital</a:t>
            </a:r>
            <a:r>
              <a:rPr lang="hr-HR" sz="1400" dirty="0" smtClean="0"/>
              <a:t> lobe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1441279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823529"/>
            <a:ext cx="7416824" cy="530068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6292753"/>
            <a:ext cx="6336704" cy="448615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-99392"/>
            <a:ext cx="9144000" cy="1143000"/>
          </a:xfrm>
        </p:spPr>
        <p:txBody>
          <a:bodyPr>
            <a:normAutofit/>
          </a:bodyPr>
          <a:lstStyle/>
          <a:p>
            <a:r>
              <a:rPr lang="hr-HR" sz="3200" dirty="0" smtClean="0">
                <a:solidFill>
                  <a:srgbClr val="FFFF00"/>
                </a:solidFill>
              </a:rPr>
              <a:t>DTI: a </a:t>
            </a:r>
            <a:r>
              <a:rPr lang="hr-HR" sz="3200" dirty="0" err="1" smtClean="0">
                <a:solidFill>
                  <a:srgbClr val="FFFF00"/>
                </a:solidFill>
              </a:rPr>
              <a:t>whole</a:t>
            </a:r>
            <a:r>
              <a:rPr lang="hr-HR" sz="3200" dirty="0" smtClean="0">
                <a:solidFill>
                  <a:srgbClr val="FFFF00"/>
                </a:solidFill>
              </a:rPr>
              <a:t> </a:t>
            </a:r>
            <a:r>
              <a:rPr lang="hr-HR" sz="3200" dirty="0" err="1" smtClean="0">
                <a:solidFill>
                  <a:srgbClr val="FFFF00"/>
                </a:solidFill>
              </a:rPr>
              <a:t>brain</a:t>
            </a:r>
            <a:r>
              <a:rPr lang="hr-HR" sz="3200" dirty="0" smtClean="0">
                <a:solidFill>
                  <a:srgbClr val="FFFF00"/>
                </a:solidFill>
              </a:rPr>
              <a:t> </a:t>
            </a:r>
            <a:r>
              <a:rPr lang="hr-HR" sz="3200" dirty="0" err="1" smtClean="0">
                <a:solidFill>
                  <a:srgbClr val="FFFF00"/>
                </a:solidFill>
              </a:rPr>
              <a:t>connectivity</a:t>
            </a:r>
            <a:r>
              <a:rPr lang="hr-HR" sz="3200" dirty="0" smtClean="0">
                <a:solidFill>
                  <a:srgbClr val="FFFF00"/>
                </a:solidFill>
              </a:rPr>
              <a:t> </a:t>
            </a:r>
            <a:r>
              <a:rPr lang="hr-HR" sz="3200" dirty="0" err="1" smtClean="0">
                <a:solidFill>
                  <a:srgbClr val="FFFF00"/>
                </a:solidFill>
              </a:rPr>
              <a:t>map</a:t>
            </a:r>
            <a:r>
              <a:rPr lang="hr-HR" sz="3200" dirty="0" smtClean="0">
                <a:solidFill>
                  <a:srgbClr val="FFFF00"/>
                </a:solidFill>
              </a:rPr>
              <a:t> (998 </a:t>
            </a:r>
            <a:r>
              <a:rPr lang="hr-HR" sz="3200" dirty="0" err="1" smtClean="0">
                <a:solidFill>
                  <a:srgbClr val="FFFF00"/>
                </a:solidFill>
              </a:rPr>
              <a:t>ROIs</a:t>
            </a:r>
            <a:r>
              <a:rPr lang="hr-HR" sz="3200" dirty="0" smtClean="0">
                <a:solidFill>
                  <a:srgbClr val="FFFF00"/>
                </a:solidFill>
              </a:rPr>
              <a:t>)</a:t>
            </a:r>
            <a:endParaRPr lang="en-US" sz="3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0330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53752"/>
            <a:ext cx="8229600" cy="1143000"/>
          </a:xfrm>
        </p:spPr>
        <p:txBody>
          <a:bodyPr/>
          <a:lstStyle/>
          <a:p>
            <a:r>
              <a:rPr lang="hr-HR" dirty="0" err="1" smtClean="0">
                <a:solidFill>
                  <a:srgbClr val="FFFF00"/>
                </a:solidFill>
              </a:rPr>
              <a:t>Connectomic</a:t>
            </a:r>
            <a:r>
              <a:rPr lang="hr-HR" dirty="0" smtClean="0">
                <a:solidFill>
                  <a:srgbClr val="FFFF00"/>
                </a:solidFill>
              </a:rPr>
              <a:t> </a:t>
            </a:r>
            <a:r>
              <a:rPr lang="hr-HR" dirty="0" err="1" smtClean="0">
                <a:solidFill>
                  <a:srgbClr val="FFFF00"/>
                </a:solidFill>
              </a:rPr>
              <a:t>mapping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332" y="1412775"/>
            <a:ext cx="8244408" cy="4845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155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752"/>
            <a:ext cx="8229600" cy="1143000"/>
          </a:xfrm>
        </p:spPr>
        <p:txBody>
          <a:bodyPr/>
          <a:lstStyle/>
          <a:p>
            <a:r>
              <a:rPr lang="hr-HR" dirty="0" err="1" smtClean="0">
                <a:solidFill>
                  <a:srgbClr val="FFFF00"/>
                </a:solidFill>
              </a:rPr>
              <a:t>Connectomic</a:t>
            </a:r>
            <a:r>
              <a:rPr lang="hr-HR" dirty="0" smtClean="0">
                <a:solidFill>
                  <a:srgbClr val="FFFF00"/>
                </a:solidFill>
              </a:rPr>
              <a:t> </a:t>
            </a:r>
            <a:r>
              <a:rPr lang="hr-HR" dirty="0" err="1" smtClean="0">
                <a:solidFill>
                  <a:srgbClr val="FFFF00"/>
                </a:solidFill>
              </a:rPr>
              <a:t>mapping</a:t>
            </a:r>
            <a:r>
              <a:rPr lang="hr-HR" dirty="0" smtClean="0">
                <a:solidFill>
                  <a:srgbClr val="FFFF00"/>
                </a:solidFill>
              </a:rPr>
              <a:t> (2)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818928"/>
            <a:ext cx="6738154" cy="492782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187624" y="1196752"/>
            <a:ext cx="6738154" cy="64807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1513346"/>
            <a:ext cx="1008112" cy="61951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419872" y="1338052"/>
            <a:ext cx="12961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FRONTAL</a:t>
            </a:r>
            <a:endParaRPr lang="en-US" sz="1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0342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53752"/>
            <a:ext cx="8229600" cy="1143000"/>
          </a:xfrm>
        </p:spPr>
        <p:txBody>
          <a:bodyPr>
            <a:normAutofit/>
          </a:bodyPr>
          <a:lstStyle/>
          <a:p>
            <a:r>
              <a:rPr lang="hr-HR" dirty="0" err="1" smtClean="0">
                <a:solidFill>
                  <a:srgbClr val="FFFF00"/>
                </a:solidFill>
              </a:rPr>
              <a:t>Connectogram</a:t>
            </a:r>
            <a:r>
              <a:rPr lang="hr-HR" dirty="0" smtClean="0">
                <a:solidFill>
                  <a:srgbClr val="FFFF00"/>
                </a:solidFill>
              </a:rPr>
              <a:t> </a:t>
            </a:r>
            <a:r>
              <a:rPr lang="hr-HR" dirty="0" err="1" smtClean="0">
                <a:solidFill>
                  <a:srgbClr val="FFFF00"/>
                </a:solidFill>
              </a:rPr>
              <a:t>interpretation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920" y="1052736"/>
            <a:ext cx="7884368" cy="540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155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4572000" y="0"/>
            <a:ext cx="0" cy="685800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344808"/>
            <a:ext cx="3096344" cy="76470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0376" y="377992"/>
            <a:ext cx="2286000" cy="73152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23528" y="1700808"/>
            <a:ext cx="4032448" cy="4524315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hr-HR" dirty="0" smtClean="0"/>
              <a:t>NIH  (+ NIMH)</a:t>
            </a:r>
          </a:p>
          <a:p>
            <a:endParaRPr lang="hr-HR" dirty="0"/>
          </a:p>
          <a:p>
            <a:r>
              <a:rPr lang="hr-HR" dirty="0" err="1" smtClean="0"/>
              <a:t>July</a:t>
            </a:r>
            <a:r>
              <a:rPr lang="hr-HR" dirty="0" smtClean="0"/>
              <a:t> </a:t>
            </a:r>
            <a:r>
              <a:rPr lang="hr-HR" dirty="0"/>
              <a:t>2009 – </a:t>
            </a:r>
            <a:r>
              <a:rPr lang="hr-HR" dirty="0" err="1"/>
              <a:t>July</a:t>
            </a:r>
            <a:r>
              <a:rPr lang="hr-HR" dirty="0"/>
              <a:t> 2014</a:t>
            </a:r>
          </a:p>
          <a:p>
            <a:endParaRPr lang="en-US" dirty="0"/>
          </a:p>
          <a:p>
            <a:r>
              <a:rPr lang="hr-HR" dirty="0" smtClean="0">
                <a:solidFill>
                  <a:srgbClr val="FFC000"/>
                </a:solidFill>
              </a:rPr>
              <a:t>1st </a:t>
            </a:r>
            <a:r>
              <a:rPr lang="hr-HR" dirty="0" err="1" smtClean="0">
                <a:solidFill>
                  <a:srgbClr val="FFC000"/>
                </a:solidFill>
              </a:rPr>
              <a:t>Consortium</a:t>
            </a:r>
            <a:r>
              <a:rPr lang="hr-HR" dirty="0" smtClean="0"/>
              <a:t> (</a:t>
            </a:r>
            <a:r>
              <a:rPr lang="hr-HR" dirty="0"/>
              <a:t>30 mil. </a:t>
            </a:r>
            <a:r>
              <a:rPr lang="hr-HR" dirty="0" smtClean="0"/>
              <a:t>US$) = </a:t>
            </a:r>
            <a:r>
              <a:rPr lang="hr-HR" dirty="0" err="1" smtClean="0"/>
              <a:t>WashU</a:t>
            </a:r>
            <a:r>
              <a:rPr lang="hr-HR" dirty="0" smtClean="0"/>
              <a:t> (David </a:t>
            </a:r>
            <a:r>
              <a:rPr lang="hr-HR" dirty="0"/>
              <a:t>Van Essen) </a:t>
            </a:r>
            <a:r>
              <a:rPr lang="hr-HR" dirty="0" smtClean="0"/>
              <a:t>+ U </a:t>
            </a:r>
            <a:r>
              <a:rPr lang="hr-HR" dirty="0" err="1" smtClean="0"/>
              <a:t>Minnesota</a:t>
            </a:r>
            <a:endParaRPr lang="hr-HR" dirty="0"/>
          </a:p>
          <a:p>
            <a:r>
              <a:rPr lang="hr-HR" dirty="0" err="1" smtClean="0">
                <a:solidFill>
                  <a:srgbClr val="FFFF00"/>
                </a:solidFill>
              </a:rPr>
              <a:t>fMRI</a:t>
            </a:r>
            <a:endParaRPr lang="hr-HR" dirty="0">
              <a:solidFill>
                <a:srgbClr val="FFFF00"/>
              </a:solidFill>
            </a:endParaRPr>
          </a:p>
          <a:p>
            <a:r>
              <a:rPr lang="hr-HR" dirty="0" smtClean="0"/>
              <a:t>(</a:t>
            </a:r>
            <a:r>
              <a:rPr lang="hr-HR" dirty="0" err="1" smtClean="0"/>
              <a:t>resting</a:t>
            </a:r>
            <a:r>
              <a:rPr lang="hr-HR" dirty="0" smtClean="0"/>
              <a:t>-</a:t>
            </a:r>
            <a:r>
              <a:rPr lang="hr-HR" dirty="0" err="1" smtClean="0"/>
              <a:t>state</a:t>
            </a:r>
            <a:r>
              <a:rPr lang="hr-HR" dirty="0" smtClean="0"/>
              <a:t> &amp; </a:t>
            </a:r>
            <a:r>
              <a:rPr lang="hr-HR" dirty="0" err="1" smtClean="0"/>
              <a:t>task</a:t>
            </a:r>
            <a:r>
              <a:rPr lang="hr-HR" dirty="0" smtClean="0"/>
              <a:t>-</a:t>
            </a:r>
            <a:r>
              <a:rPr lang="hr-HR" dirty="0" err="1" smtClean="0"/>
              <a:t>based</a:t>
            </a:r>
            <a:r>
              <a:rPr lang="hr-HR" dirty="0" smtClean="0"/>
              <a:t>)</a:t>
            </a:r>
          </a:p>
          <a:p>
            <a:endParaRPr lang="hr-HR" dirty="0" smtClean="0"/>
          </a:p>
          <a:p>
            <a:r>
              <a:rPr lang="hr-HR" dirty="0" smtClean="0">
                <a:solidFill>
                  <a:srgbClr val="FFC000"/>
                </a:solidFill>
              </a:rPr>
              <a:t>2nd </a:t>
            </a:r>
            <a:r>
              <a:rPr lang="hr-HR" dirty="0" err="1" smtClean="0">
                <a:solidFill>
                  <a:srgbClr val="FFC000"/>
                </a:solidFill>
              </a:rPr>
              <a:t>Consortium</a:t>
            </a:r>
            <a:r>
              <a:rPr lang="hr-HR" dirty="0" smtClean="0"/>
              <a:t> (</a:t>
            </a:r>
            <a:r>
              <a:rPr lang="hr-HR" dirty="0"/>
              <a:t>8.5 mil. </a:t>
            </a:r>
            <a:r>
              <a:rPr lang="hr-HR" dirty="0" smtClean="0"/>
              <a:t>US$) = UCLA (Arthur Toga, </a:t>
            </a:r>
            <a:r>
              <a:rPr lang="hr-HR" dirty="0" err="1" smtClean="0"/>
              <a:t>Jack</a:t>
            </a:r>
            <a:r>
              <a:rPr lang="hr-HR" dirty="0" smtClean="0"/>
              <a:t> </a:t>
            </a:r>
            <a:r>
              <a:rPr lang="hr-HR" dirty="0"/>
              <a:t>Van </a:t>
            </a:r>
            <a:r>
              <a:rPr lang="hr-HR" dirty="0" smtClean="0"/>
              <a:t>Horn, Paul </a:t>
            </a:r>
            <a:r>
              <a:rPr lang="hr-HR" dirty="0"/>
              <a:t>Thompson) </a:t>
            </a:r>
            <a:r>
              <a:rPr lang="hr-HR" dirty="0" smtClean="0"/>
              <a:t>+ MGH</a:t>
            </a:r>
            <a:endParaRPr lang="hr-HR" dirty="0"/>
          </a:p>
          <a:p>
            <a:r>
              <a:rPr lang="hr-HR" dirty="0"/>
              <a:t>(</a:t>
            </a:r>
            <a:r>
              <a:rPr lang="hr-HR" dirty="0" err="1"/>
              <a:t>Randy</a:t>
            </a:r>
            <a:r>
              <a:rPr lang="hr-HR" dirty="0"/>
              <a:t> </a:t>
            </a:r>
            <a:r>
              <a:rPr lang="hr-HR" dirty="0" err="1" smtClean="0"/>
              <a:t>Buckner</a:t>
            </a:r>
            <a:r>
              <a:rPr lang="hr-HR" dirty="0" smtClean="0"/>
              <a:t>, Jean Augustinack)</a:t>
            </a:r>
          </a:p>
          <a:p>
            <a:r>
              <a:rPr lang="hr-HR" dirty="0" err="1" smtClean="0"/>
              <a:t>structural</a:t>
            </a:r>
            <a:r>
              <a:rPr lang="hr-HR" dirty="0" smtClean="0"/>
              <a:t> </a:t>
            </a:r>
            <a:r>
              <a:rPr lang="hr-HR" dirty="0" err="1"/>
              <a:t>imaging</a:t>
            </a:r>
            <a:r>
              <a:rPr lang="hr-HR" dirty="0"/>
              <a:t> (</a:t>
            </a:r>
            <a:r>
              <a:rPr lang="hr-HR" dirty="0">
                <a:solidFill>
                  <a:srgbClr val="FFFF00"/>
                </a:solidFill>
              </a:rPr>
              <a:t>DTI</a:t>
            </a:r>
            <a:r>
              <a:rPr lang="hr-HR" dirty="0"/>
              <a:t> </a:t>
            </a:r>
            <a:r>
              <a:rPr lang="hr-HR" dirty="0" smtClean="0"/>
              <a:t>– </a:t>
            </a:r>
            <a:r>
              <a:rPr lang="hr-HR" dirty="0" err="1" smtClean="0"/>
              <a:t>tractography</a:t>
            </a:r>
            <a:r>
              <a:rPr lang="hr-HR" dirty="0" smtClean="0"/>
              <a:t>)</a:t>
            </a:r>
            <a:endParaRPr lang="hr-HR" dirty="0"/>
          </a:p>
          <a:p>
            <a:endParaRPr lang="hr-HR" dirty="0" smtClean="0"/>
          </a:p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873144" y="1679774"/>
            <a:ext cx="4248472" cy="5355312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hr-HR" dirty="0" smtClean="0"/>
              <a:t>EU FP7</a:t>
            </a:r>
          </a:p>
          <a:p>
            <a:r>
              <a:rPr lang="hr-HR" dirty="0" smtClean="0"/>
              <a:t>2013 - 2023</a:t>
            </a:r>
            <a:endParaRPr lang="hr-HR" dirty="0"/>
          </a:p>
          <a:p>
            <a:endParaRPr lang="hr-HR" dirty="0" smtClean="0"/>
          </a:p>
          <a:p>
            <a:r>
              <a:rPr lang="hr-HR" dirty="0" smtClean="0">
                <a:solidFill>
                  <a:srgbClr val="FFC000"/>
                </a:solidFill>
              </a:rPr>
              <a:t>86 </a:t>
            </a:r>
            <a:r>
              <a:rPr lang="hr-HR" dirty="0" err="1" smtClean="0">
                <a:solidFill>
                  <a:srgbClr val="FFC000"/>
                </a:solidFill>
              </a:rPr>
              <a:t>institutions</a:t>
            </a:r>
            <a:r>
              <a:rPr lang="hr-HR" dirty="0" smtClean="0">
                <a:solidFill>
                  <a:srgbClr val="FFC000"/>
                </a:solidFill>
              </a:rPr>
              <a:t>:</a:t>
            </a:r>
          </a:p>
          <a:p>
            <a:r>
              <a:rPr lang="hr-HR" dirty="0" err="1" smtClean="0"/>
              <a:t>École</a:t>
            </a:r>
            <a:r>
              <a:rPr lang="hr-HR" dirty="0" smtClean="0"/>
              <a:t> </a:t>
            </a:r>
            <a:r>
              <a:rPr lang="hr-HR" dirty="0" err="1"/>
              <a:t>polytechnique</a:t>
            </a:r>
            <a:r>
              <a:rPr lang="hr-HR" dirty="0"/>
              <a:t> de </a:t>
            </a:r>
            <a:r>
              <a:rPr lang="hr-HR" dirty="0" err="1"/>
              <a:t>Lausanne</a:t>
            </a:r>
            <a:r>
              <a:rPr lang="en-US" dirty="0"/>
              <a:t> </a:t>
            </a:r>
            <a:r>
              <a:rPr lang="hr-HR" dirty="0" smtClean="0"/>
              <a:t>(</a:t>
            </a:r>
            <a:r>
              <a:rPr lang="hr-HR" dirty="0" err="1" smtClean="0"/>
              <a:t>Henry</a:t>
            </a:r>
            <a:r>
              <a:rPr lang="hr-HR" dirty="0" smtClean="0"/>
              <a:t> </a:t>
            </a:r>
            <a:r>
              <a:rPr lang="hr-HR" dirty="0" err="1" smtClean="0"/>
              <a:t>Markram</a:t>
            </a:r>
            <a:r>
              <a:rPr lang="hr-HR" dirty="0" smtClean="0"/>
              <a:t>)</a:t>
            </a:r>
          </a:p>
          <a:p>
            <a:r>
              <a:rPr lang="hr-HR" dirty="0" err="1" smtClean="0"/>
              <a:t>Univ</a:t>
            </a:r>
            <a:r>
              <a:rPr lang="hr-HR" dirty="0" smtClean="0"/>
              <a:t>. </a:t>
            </a:r>
            <a:r>
              <a:rPr lang="hr-HR" dirty="0" err="1" smtClean="0"/>
              <a:t>Vaudois</a:t>
            </a:r>
            <a:r>
              <a:rPr lang="hr-HR" dirty="0" smtClean="0"/>
              <a:t> (Richard </a:t>
            </a:r>
            <a:r>
              <a:rPr lang="hr-HR" dirty="0" err="1" smtClean="0"/>
              <a:t>Frackowiak</a:t>
            </a:r>
            <a:r>
              <a:rPr lang="hr-HR" dirty="0" smtClean="0"/>
              <a:t>)</a:t>
            </a:r>
          </a:p>
          <a:p>
            <a:r>
              <a:rPr lang="hr-HR" dirty="0" smtClean="0"/>
              <a:t>Institut Pasteur (Jean-</a:t>
            </a:r>
            <a:r>
              <a:rPr lang="hr-HR" dirty="0" err="1" smtClean="0"/>
              <a:t>Pierre</a:t>
            </a:r>
            <a:r>
              <a:rPr lang="hr-HR" dirty="0" smtClean="0"/>
              <a:t> </a:t>
            </a:r>
            <a:r>
              <a:rPr lang="hr-HR" dirty="0" err="1" smtClean="0"/>
              <a:t>Changeux</a:t>
            </a:r>
            <a:r>
              <a:rPr lang="hr-HR" dirty="0" smtClean="0"/>
              <a:t>)</a:t>
            </a:r>
          </a:p>
          <a:p>
            <a:r>
              <a:rPr lang="hr-HR" dirty="0" err="1" smtClean="0"/>
              <a:t>Karolinska</a:t>
            </a:r>
            <a:r>
              <a:rPr lang="hr-HR" dirty="0" smtClean="0"/>
              <a:t>  </a:t>
            </a:r>
            <a:r>
              <a:rPr lang="hr-HR" dirty="0" err="1"/>
              <a:t>I</a:t>
            </a:r>
            <a:r>
              <a:rPr lang="hr-HR" dirty="0" err="1" smtClean="0"/>
              <a:t>nstitutet</a:t>
            </a:r>
            <a:r>
              <a:rPr lang="hr-HR" dirty="0" smtClean="0"/>
              <a:t> (</a:t>
            </a:r>
            <a:r>
              <a:rPr lang="hr-HR" dirty="0" err="1" smtClean="0"/>
              <a:t>Sten</a:t>
            </a:r>
            <a:r>
              <a:rPr lang="hr-HR" dirty="0" smtClean="0"/>
              <a:t> </a:t>
            </a:r>
            <a:r>
              <a:rPr lang="hr-HR" dirty="0" err="1" smtClean="0"/>
              <a:t>Grillner</a:t>
            </a:r>
            <a:r>
              <a:rPr lang="hr-HR" dirty="0" smtClean="0"/>
              <a:t>)</a:t>
            </a:r>
          </a:p>
          <a:p>
            <a:r>
              <a:rPr lang="hr-HR" dirty="0" err="1" smtClean="0"/>
              <a:t>Univ</a:t>
            </a:r>
            <a:r>
              <a:rPr lang="hr-HR" dirty="0" smtClean="0"/>
              <a:t>. Madrid (</a:t>
            </a:r>
            <a:r>
              <a:rPr lang="hr-HR" dirty="0" err="1" smtClean="0"/>
              <a:t>Javier</a:t>
            </a:r>
            <a:r>
              <a:rPr lang="hr-HR" dirty="0" smtClean="0"/>
              <a:t> </a:t>
            </a:r>
            <a:r>
              <a:rPr lang="hr-HR" dirty="0" err="1" smtClean="0"/>
              <a:t>DeFelipe</a:t>
            </a:r>
            <a:r>
              <a:rPr lang="hr-HR" dirty="0" smtClean="0"/>
              <a:t>)</a:t>
            </a:r>
          </a:p>
          <a:p>
            <a:r>
              <a:rPr lang="hr-HR" dirty="0" err="1" smtClean="0"/>
              <a:t>Jülich</a:t>
            </a:r>
            <a:r>
              <a:rPr lang="hr-HR" dirty="0" smtClean="0"/>
              <a:t> </a:t>
            </a:r>
            <a:r>
              <a:rPr lang="hr-HR" dirty="0" err="1" smtClean="0"/>
              <a:t>Univ</a:t>
            </a:r>
            <a:r>
              <a:rPr lang="hr-HR" dirty="0" smtClean="0"/>
              <a:t>. (</a:t>
            </a:r>
            <a:r>
              <a:rPr lang="hr-HR" dirty="0" err="1" smtClean="0"/>
              <a:t>Katrin</a:t>
            </a:r>
            <a:r>
              <a:rPr lang="hr-HR" dirty="0" smtClean="0"/>
              <a:t> </a:t>
            </a:r>
            <a:r>
              <a:rPr lang="hr-HR" dirty="0" err="1" smtClean="0"/>
              <a:t>Amunts</a:t>
            </a:r>
            <a:r>
              <a:rPr lang="hr-HR" dirty="0" smtClean="0"/>
              <a:t>) </a:t>
            </a:r>
            <a:r>
              <a:rPr lang="hr-HR" dirty="0" err="1" smtClean="0"/>
              <a:t>etc</a:t>
            </a:r>
            <a:r>
              <a:rPr lang="hr-HR" dirty="0" smtClean="0"/>
              <a:t>. </a:t>
            </a:r>
            <a:r>
              <a:rPr lang="hr-HR" dirty="0" err="1" smtClean="0"/>
              <a:t>etc</a:t>
            </a:r>
            <a:r>
              <a:rPr lang="hr-HR" dirty="0" smtClean="0"/>
              <a:t>. </a:t>
            </a:r>
          </a:p>
          <a:p>
            <a:endParaRPr lang="hr-HR" dirty="0" smtClean="0"/>
          </a:p>
          <a:p>
            <a:r>
              <a:rPr lang="en-US" dirty="0" smtClean="0"/>
              <a:t>1</a:t>
            </a:r>
            <a:r>
              <a:rPr lang="hr-HR" dirty="0" smtClean="0"/>
              <a:t>.</a:t>
            </a:r>
            <a:r>
              <a:rPr lang="en-US" dirty="0" smtClean="0"/>
              <a:t>19</a:t>
            </a:r>
            <a:r>
              <a:rPr lang="hr-HR" dirty="0" smtClean="0"/>
              <a:t> </a:t>
            </a:r>
            <a:r>
              <a:rPr lang="hr-HR" dirty="0" err="1" smtClean="0"/>
              <a:t>billion</a:t>
            </a:r>
            <a:r>
              <a:rPr lang="en-US" dirty="0" smtClean="0"/>
              <a:t> €</a:t>
            </a:r>
            <a:r>
              <a:rPr lang="hr-HR" dirty="0" smtClean="0"/>
              <a:t> (</a:t>
            </a:r>
            <a:r>
              <a:rPr lang="en-US" dirty="0" smtClean="0"/>
              <a:t>555 million</a:t>
            </a:r>
            <a:r>
              <a:rPr lang="hr-HR" dirty="0" smtClean="0"/>
              <a:t> </a:t>
            </a:r>
            <a:r>
              <a:rPr lang="en-US" dirty="0"/>
              <a:t>€ </a:t>
            </a:r>
            <a:r>
              <a:rPr lang="hr-HR" dirty="0" smtClean="0"/>
              <a:t>to</a:t>
            </a:r>
            <a:r>
              <a:rPr lang="en-US" dirty="0" smtClean="0"/>
              <a:t> personnel</a:t>
            </a:r>
            <a:r>
              <a:rPr lang="hr-HR" dirty="0" smtClean="0"/>
              <a:t>)</a:t>
            </a:r>
          </a:p>
          <a:p>
            <a:endParaRPr lang="hr-HR" dirty="0"/>
          </a:p>
          <a:p>
            <a:r>
              <a:rPr lang="hr-HR" dirty="0" smtClean="0"/>
              <a:t>„</a:t>
            </a:r>
            <a:r>
              <a:rPr lang="en-US" dirty="0" smtClean="0"/>
              <a:t>Gaining </a:t>
            </a:r>
            <a:r>
              <a:rPr lang="en-US" dirty="0"/>
              <a:t>profound insight into what makes us human, developing new treatments for brain diseases and building revolutionary new computing technologies</a:t>
            </a:r>
            <a:r>
              <a:rPr lang="en-US" dirty="0" smtClean="0"/>
              <a:t>.</a:t>
            </a:r>
            <a:r>
              <a:rPr lang="hr-HR" dirty="0" smtClean="0"/>
              <a:t>”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0342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53752"/>
            <a:ext cx="8229600" cy="1143000"/>
          </a:xfrm>
        </p:spPr>
        <p:txBody>
          <a:bodyPr/>
          <a:lstStyle/>
          <a:p>
            <a:r>
              <a:rPr lang="hr-HR" dirty="0" err="1" smtClean="0">
                <a:solidFill>
                  <a:srgbClr val="FFFF00"/>
                </a:solidFill>
              </a:rPr>
              <a:t>Population</a:t>
            </a:r>
            <a:r>
              <a:rPr lang="hr-HR" dirty="0" smtClean="0">
                <a:solidFill>
                  <a:srgbClr val="FFFF00"/>
                </a:solidFill>
              </a:rPr>
              <a:t> </a:t>
            </a:r>
            <a:r>
              <a:rPr lang="hr-HR" dirty="0" err="1" smtClean="0">
                <a:solidFill>
                  <a:srgbClr val="FFFF00"/>
                </a:solidFill>
              </a:rPr>
              <a:t>averaging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124744"/>
            <a:ext cx="8047052" cy="5570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155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5375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hr-HR" dirty="0" err="1" smtClean="0">
                <a:solidFill>
                  <a:srgbClr val="FFFF00"/>
                </a:solidFill>
              </a:rPr>
              <a:t>Connectomic</a:t>
            </a:r>
            <a:r>
              <a:rPr lang="hr-HR" dirty="0" smtClean="0">
                <a:solidFill>
                  <a:srgbClr val="FFFF00"/>
                </a:solidFill>
              </a:rPr>
              <a:t> </a:t>
            </a:r>
            <a:r>
              <a:rPr lang="hr-HR" dirty="0" err="1" smtClean="0">
                <a:solidFill>
                  <a:srgbClr val="FFFF00"/>
                </a:solidFill>
              </a:rPr>
              <a:t>profiling</a:t>
            </a:r>
            <a:r>
              <a:rPr lang="hr-HR" dirty="0" smtClean="0">
                <a:solidFill>
                  <a:srgbClr val="FFFF00"/>
                </a:solidFill>
              </a:rPr>
              <a:t> </a:t>
            </a:r>
            <a:r>
              <a:rPr lang="hr-HR" dirty="0" err="1" smtClean="0">
                <a:solidFill>
                  <a:srgbClr val="FFFF00"/>
                </a:solidFill>
              </a:rPr>
              <a:t>and</a:t>
            </a:r>
            <a:r>
              <a:rPr lang="hr-HR" dirty="0" smtClean="0">
                <a:solidFill>
                  <a:srgbClr val="FFFF00"/>
                </a:solidFill>
              </a:rPr>
              <a:t> </a:t>
            </a:r>
            <a:r>
              <a:rPr lang="hr-HR" dirty="0" err="1" smtClean="0">
                <a:solidFill>
                  <a:srgbClr val="FFFF00"/>
                </a:solidFill>
              </a:rPr>
              <a:t>modeling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1077384"/>
            <a:ext cx="4722088" cy="559958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1556792"/>
            <a:ext cx="1444589" cy="144037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076056" y="1064275"/>
            <a:ext cx="12024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1400" dirty="0" smtClean="0">
                <a:solidFill>
                  <a:schemeClr val="bg1"/>
                </a:solidFill>
              </a:rPr>
              <a:t>„</a:t>
            </a:r>
            <a:r>
              <a:rPr lang="hr-HR" sz="1400" dirty="0" err="1" smtClean="0">
                <a:solidFill>
                  <a:schemeClr val="bg1"/>
                </a:solidFill>
              </a:rPr>
              <a:t>Finger</a:t>
            </a:r>
            <a:r>
              <a:rPr lang="hr-HR" sz="1400" dirty="0" smtClean="0">
                <a:solidFill>
                  <a:schemeClr val="bg1"/>
                </a:solidFill>
              </a:rPr>
              <a:t>-</a:t>
            </a:r>
            <a:r>
              <a:rPr lang="hr-HR" sz="1400" dirty="0" err="1" smtClean="0">
                <a:solidFill>
                  <a:schemeClr val="bg1"/>
                </a:solidFill>
              </a:rPr>
              <a:t>print</a:t>
            </a:r>
            <a:r>
              <a:rPr lang="hr-HR" sz="1400" dirty="0" smtClean="0">
                <a:solidFill>
                  <a:schemeClr val="bg1"/>
                </a:solidFill>
              </a:rPr>
              <a:t>”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0342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/>
          <a:lstStyle/>
          <a:p>
            <a:r>
              <a:rPr lang="hr-HR" dirty="0" smtClean="0">
                <a:solidFill>
                  <a:srgbClr val="FFFF00"/>
                </a:solidFill>
              </a:rPr>
              <a:t>F-nal </a:t>
            </a:r>
            <a:r>
              <a:rPr lang="hr-HR" dirty="0" err="1" smtClean="0">
                <a:solidFill>
                  <a:srgbClr val="FFFF00"/>
                </a:solidFill>
              </a:rPr>
              <a:t>vs</a:t>
            </a:r>
            <a:r>
              <a:rPr lang="hr-HR" dirty="0" smtClean="0">
                <a:solidFill>
                  <a:srgbClr val="FFFF00"/>
                </a:solidFill>
              </a:rPr>
              <a:t>. </a:t>
            </a:r>
            <a:r>
              <a:rPr lang="hr-HR" dirty="0" err="1" smtClean="0">
                <a:solidFill>
                  <a:srgbClr val="FFFF00"/>
                </a:solidFill>
              </a:rPr>
              <a:t>structural</a:t>
            </a:r>
            <a:r>
              <a:rPr lang="hr-HR" dirty="0" smtClean="0">
                <a:solidFill>
                  <a:srgbClr val="FFFF00"/>
                </a:solidFill>
              </a:rPr>
              <a:t> </a:t>
            </a:r>
            <a:r>
              <a:rPr lang="hr-HR" dirty="0" err="1" smtClean="0">
                <a:solidFill>
                  <a:srgbClr val="FFFF00"/>
                </a:solidFill>
              </a:rPr>
              <a:t>connectivity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340768"/>
            <a:ext cx="8784976" cy="5112568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It is commonly </a:t>
            </a:r>
            <a:r>
              <a:rPr lang="en-US" dirty="0">
                <a:solidFill>
                  <a:srgbClr val="FFFF00"/>
                </a:solidFill>
              </a:rPr>
              <a:t>assumed that functional </a:t>
            </a:r>
            <a:r>
              <a:rPr lang="en-US" dirty="0" smtClean="0">
                <a:solidFill>
                  <a:srgbClr val="FFFF00"/>
                </a:solidFill>
              </a:rPr>
              <a:t>brain</a:t>
            </a:r>
            <a:r>
              <a:rPr lang="hr-HR" dirty="0" smtClean="0">
                <a:solidFill>
                  <a:srgbClr val="FFFF00"/>
                </a:solidFill>
              </a:rPr>
              <a:t> </a:t>
            </a:r>
            <a:r>
              <a:rPr lang="en-US" dirty="0" smtClean="0">
                <a:solidFill>
                  <a:srgbClr val="FFFF00"/>
                </a:solidFill>
              </a:rPr>
              <a:t>connectivity </a:t>
            </a:r>
            <a:r>
              <a:rPr lang="en-US" dirty="0">
                <a:solidFill>
                  <a:srgbClr val="FFFF00"/>
                </a:solidFill>
              </a:rPr>
              <a:t>reflects structural </a:t>
            </a:r>
            <a:r>
              <a:rPr lang="hr-HR" dirty="0" smtClean="0">
                <a:solidFill>
                  <a:srgbClr val="FFFF00"/>
                </a:solidFill>
              </a:rPr>
              <a:t>(</a:t>
            </a:r>
            <a:r>
              <a:rPr lang="hr-HR" dirty="0" err="1" smtClean="0">
                <a:solidFill>
                  <a:srgbClr val="FFFF00"/>
                </a:solidFill>
              </a:rPr>
              <a:t>anatomical</a:t>
            </a:r>
            <a:r>
              <a:rPr lang="hr-HR" dirty="0" smtClean="0">
                <a:solidFill>
                  <a:srgbClr val="FFFF00"/>
                </a:solidFill>
              </a:rPr>
              <a:t>) </a:t>
            </a:r>
            <a:r>
              <a:rPr lang="en-US" dirty="0" smtClean="0">
                <a:solidFill>
                  <a:srgbClr val="FFFF00"/>
                </a:solidFill>
              </a:rPr>
              <a:t>brain connectivity</a:t>
            </a:r>
            <a:endParaRPr lang="hr-HR" dirty="0" smtClean="0">
              <a:solidFill>
                <a:srgbClr val="FFFF00"/>
              </a:solidFill>
            </a:endParaRPr>
          </a:p>
          <a:p>
            <a:r>
              <a:rPr lang="en-US" dirty="0" smtClean="0"/>
              <a:t>The</a:t>
            </a:r>
            <a:r>
              <a:rPr lang="hr-HR" dirty="0" smtClean="0"/>
              <a:t> </a:t>
            </a:r>
            <a:r>
              <a:rPr lang="en-US" dirty="0" smtClean="0"/>
              <a:t>exact </a:t>
            </a:r>
            <a:r>
              <a:rPr lang="en-US" dirty="0"/>
              <a:t>relationship between structure and function, </a:t>
            </a:r>
            <a:r>
              <a:rPr lang="en-US" dirty="0" smtClean="0"/>
              <a:t>however,</a:t>
            </a:r>
            <a:r>
              <a:rPr lang="hr-HR" dirty="0" smtClean="0"/>
              <a:t> </a:t>
            </a:r>
            <a:r>
              <a:rPr lang="en-US" dirty="0" smtClean="0"/>
              <a:t>might </a:t>
            </a:r>
            <a:r>
              <a:rPr lang="en-US" u="sng" dirty="0"/>
              <a:t>not be </a:t>
            </a:r>
            <a:r>
              <a:rPr lang="en-US" u="sng" dirty="0" smtClean="0"/>
              <a:t>straightforward</a:t>
            </a:r>
            <a:endParaRPr lang="hr-HR" u="sng" dirty="0" smtClean="0"/>
          </a:p>
          <a:p>
            <a:r>
              <a:rPr lang="hr-HR" dirty="0" err="1" smtClean="0"/>
              <a:t>If</a:t>
            </a:r>
            <a:r>
              <a:rPr lang="hr-HR" dirty="0" smtClean="0"/>
              <a:t> </a:t>
            </a:r>
            <a:r>
              <a:rPr lang="hr-HR" dirty="0" err="1" smtClean="0"/>
              <a:t>two</a:t>
            </a:r>
            <a:r>
              <a:rPr lang="hr-HR" dirty="0" smtClean="0"/>
              <a:t> </a:t>
            </a:r>
            <a:r>
              <a:rPr lang="hr-HR" dirty="0" err="1" smtClean="0"/>
              <a:t>regions</a:t>
            </a:r>
            <a:r>
              <a:rPr lang="hr-HR" dirty="0" smtClean="0"/>
              <a:t> </a:t>
            </a:r>
            <a:r>
              <a:rPr lang="hr-HR" dirty="0" err="1" smtClean="0"/>
              <a:t>were</a:t>
            </a:r>
            <a:r>
              <a:rPr lang="hr-HR" dirty="0" smtClean="0"/>
              <a:t> </a:t>
            </a:r>
            <a:r>
              <a:rPr lang="hr-HR" dirty="0" err="1" smtClean="0"/>
              <a:t>found</a:t>
            </a:r>
            <a:r>
              <a:rPr lang="hr-HR" dirty="0" smtClean="0"/>
              <a:t> to </a:t>
            </a:r>
            <a:r>
              <a:rPr lang="hr-HR" dirty="0" err="1" smtClean="0"/>
              <a:t>be</a:t>
            </a:r>
            <a:r>
              <a:rPr lang="hr-HR" dirty="0" smtClean="0"/>
              <a:t> </a:t>
            </a:r>
            <a:r>
              <a:rPr lang="en-US" dirty="0" smtClean="0"/>
              <a:t>functionally connected</a:t>
            </a:r>
            <a:r>
              <a:rPr lang="hr-HR" dirty="0" smtClean="0"/>
              <a:t> </a:t>
            </a:r>
            <a:r>
              <a:rPr lang="hr-HR" dirty="0" err="1" smtClean="0"/>
              <a:t>and</a:t>
            </a:r>
            <a:r>
              <a:rPr lang="hr-HR" dirty="0" smtClean="0"/>
              <a:t> </a:t>
            </a:r>
            <a:r>
              <a:rPr lang="hr-HR" dirty="0" err="1" smtClean="0"/>
              <a:t>it</a:t>
            </a:r>
            <a:r>
              <a:rPr lang="hr-HR" dirty="0" smtClean="0"/>
              <a:t> is </a:t>
            </a:r>
            <a:r>
              <a:rPr lang="hr-HR" dirty="0" err="1" smtClean="0">
                <a:solidFill>
                  <a:srgbClr val="FFFF00"/>
                </a:solidFill>
              </a:rPr>
              <a:t>impossible</a:t>
            </a:r>
            <a:r>
              <a:rPr lang="hr-HR" dirty="0" smtClean="0">
                <a:solidFill>
                  <a:srgbClr val="FFFF00"/>
                </a:solidFill>
              </a:rPr>
              <a:t> to</a:t>
            </a:r>
            <a:r>
              <a:rPr lang="en-US" dirty="0" smtClean="0">
                <a:solidFill>
                  <a:srgbClr val="FFFF00"/>
                </a:solidFill>
              </a:rPr>
              <a:t> detect</a:t>
            </a:r>
            <a:r>
              <a:rPr lang="hr-HR" dirty="0" smtClean="0"/>
              <a:t> </a:t>
            </a:r>
            <a:r>
              <a:rPr lang="en-US" dirty="0" smtClean="0"/>
              <a:t>any </a:t>
            </a:r>
            <a:r>
              <a:rPr lang="en-US" dirty="0"/>
              <a:t>white matter tracts connecting these two </a:t>
            </a:r>
            <a:r>
              <a:rPr lang="en-US" dirty="0" smtClean="0"/>
              <a:t>regions</a:t>
            </a:r>
            <a:r>
              <a:rPr lang="hr-HR" dirty="0" smtClean="0"/>
              <a:t> </a:t>
            </a:r>
            <a:r>
              <a:rPr lang="en-US" dirty="0" smtClean="0"/>
              <a:t>structurally</a:t>
            </a:r>
            <a:r>
              <a:rPr lang="hr-HR" dirty="0" smtClean="0"/>
              <a:t>, t</a:t>
            </a:r>
            <a:r>
              <a:rPr lang="en-US" dirty="0" smtClean="0"/>
              <a:t>his </a:t>
            </a:r>
            <a:r>
              <a:rPr lang="en-US" dirty="0"/>
              <a:t>suggests either </a:t>
            </a:r>
            <a:r>
              <a:rPr lang="en-US" dirty="0" smtClean="0"/>
              <a:t>that</a:t>
            </a:r>
            <a:r>
              <a:rPr lang="hr-HR" dirty="0" smtClean="0"/>
              <a:t>:</a:t>
            </a:r>
          </a:p>
          <a:p>
            <a:pPr marL="0" indent="0">
              <a:buNone/>
            </a:pPr>
            <a:endParaRPr lang="hr-HR" dirty="0" smtClean="0"/>
          </a:p>
          <a:p>
            <a:pPr marL="0" indent="0">
              <a:buNone/>
            </a:pPr>
            <a:r>
              <a:rPr lang="en-US" dirty="0" smtClean="0"/>
              <a:t>(a) these </a:t>
            </a:r>
            <a:r>
              <a:rPr lang="en-US" dirty="0"/>
              <a:t>two </a:t>
            </a:r>
            <a:r>
              <a:rPr lang="en-US" dirty="0" smtClean="0"/>
              <a:t>regions</a:t>
            </a:r>
            <a:r>
              <a:rPr lang="hr-HR" dirty="0" smtClean="0"/>
              <a:t> </a:t>
            </a:r>
            <a:r>
              <a:rPr lang="en-US" dirty="0" smtClean="0"/>
              <a:t>do </a:t>
            </a:r>
            <a:r>
              <a:rPr lang="en-US" dirty="0"/>
              <a:t>not share a direct structural connection and so </a:t>
            </a:r>
            <a:r>
              <a:rPr lang="en-US" dirty="0" smtClean="0"/>
              <a:t>functional</a:t>
            </a:r>
            <a:r>
              <a:rPr lang="hr-HR" dirty="0" smtClean="0"/>
              <a:t> </a:t>
            </a:r>
            <a:r>
              <a:rPr lang="en-US" dirty="0" smtClean="0"/>
              <a:t>connectivity </a:t>
            </a:r>
            <a:r>
              <a:rPr lang="en-US" dirty="0"/>
              <a:t>must be mediated through a third </a:t>
            </a:r>
            <a:r>
              <a:rPr lang="hr-HR" dirty="0" err="1" smtClean="0"/>
              <a:t>region</a:t>
            </a:r>
            <a:r>
              <a:rPr lang="en-US" dirty="0" smtClean="0"/>
              <a:t> </a:t>
            </a:r>
            <a:r>
              <a:rPr lang="hr-HR" dirty="0" smtClean="0"/>
              <a:t>(</a:t>
            </a:r>
            <a:r>
              <a:rPr lang="hr-HR" dirty="0" err="1" smtClean="0"/>
              <a:t>usually</a:t>
            </a:r>
            <a:r>
              <a:rPr lang="hr-HR" dirty="0" smtClean="0"/>
              <a:t> a ‘</a:t>
            </a:r>
            <a:r>
              <a:rPr lang="hr-HR" dirty="0" err="1" smtClean="0"/>
              <a:t>hub</a:t>
            </a:r>
            <a:r>
              <a:rPr lang="hr-HR" dirty="0" smtClean="0"/>
              <a:t>’ </a:t>
            </a:r>
            <a:r>
              <a:rPr lang="hr-HR" dirty="0" err="1" smtClean="0"/>
              <a:t>region</a:t>
            </a:r>
            <a:r>
              <a:rPr lang="hr-HR" dirty="0" smtClean="0"/>
              <a:t>) </a:t>
            </a:r>
            <a:r>
              <a:rPr lang="en-US" dirty="0" smtClean="0"/>
              <a:t>or</a:t>
            </a:r>
            <a:endParaRPr lang="hr-HR" dirty="0" smtClean="0"/>
          </a:p>
          <a:p>
            <a:pPr marL="0" indent="0">
              <a:buNone/>
            </a:pPr>
            <a:endParaRPr lang="hr-HR" dirty="0"/>
          </a:p>
          <a:p>
            <a:pPr marL="0" indent="0">
              <a:buNone/>
            </a:pPr>
            <a:r>
              <a:rPr lang="en-US" dirty="0" smtClean="0"/>
              <a:t>(</a:t>
            </a:r>
            <a:r>
              <a:rPr lang="en-US" dirty="0"/>
              <a:t>b) the absent structural connectivity reflects </a:t>
            </a:r>
            <a:r>
              <a:rPr lang="en-US" dirty="0" smtClean="0"/>
              <a:t>a</a:t>
            </a:r>
            <a:r>
              <a:rPr lang="hr-HR" dirty="0" smtClean="0"/>
              <a:t> </a:t>
            </a:r>
            <a:r>
              <a:rPr lang="en-US" dirty="0" smtClean="0"/>
              <a:t>false </a:t>
            </a:r>
            <a:r>
              <a:rPr lang="en-US" dirty="0"/>
              <a:t>negative result in the </a:t>
            </a:r>
            <a:r>
              <a:rPr lang="en-US" dirty="0" err="1"/>
              <a:t>tractography</a:t>
            </a:r>
            <a:r>
              <a:rPr lang="en-US" dirty="0"/>
              <a:t> </a:t>
            </a:r>
            <a:r>
              <a:rPr lang="en-US" dirty="0" smtClean="0"/>
              <a:t>analysis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590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872" y="-99392"/>
            <a:ext cx="8229600" cy="1143000"/>
          </a:xfrm>
        </p:spPr>
        <p:txBody>
          <a:bodyPr/>
          <a:lstStyle/>
          <a:p>
            <a:r>
              <a:rPr lang="hr-HR" dirty="0" err="1" smtClean="0">
                <a:solidFill>
                  <a:srgbClr val="FFFF00"/>
                </a:solidFill>
              </a:rPr>
              <a:t>Default</a:t>
            </a:r>
            <a:r>
              <a:rPr lang="hr-HR" dirty="0" smtClean="0">
                <a:solidFill>
                  <a:srgbClr val="FFFF00"/>
                </a:solidFill>
              </a:rPr>
              <a:t> mode </a:t>
            </a:r>
            <a:r>
              <a:rPr lang="hr-HR" dirty="0" err="1" smtClean="0">
                <a:solidFill>
                  <a:srgbClr val="FFFF00"/>
                </a:solidFill>
              </a:rPr>
              <a:t>network</a:t>
            </a:r>
            <a:r>
              <a:rPr lang="hr-HR" dirty="0" smtClean="0">
                <a:solidFill>
                  <a:srgbClr val="FFFF00"/>
                </a:solidFill>
              </a:rPr>
              <a:t> (DMN)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836712"/>
            <a:ext cx="5256584" cy="570902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491880" y="6516052"/>
            <a:ext cx="59046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FFC000"/>
                </a:solidFill>
              </a:rPr>
              <a:t>Damoiseaux</a:t>
            </a:r>
            <a:r>
              <a:rPr lang="hr-HR" dirty="0" smtClean="0">
                <a:solidFill>
                  <a:srgbClr val="FFC000"/>
                </a:solidFill>
              </a:rPr>
              <a:t> et al.,</a:t>
            </a:r>
            <a:r>
              <a:rPr lang="hr-HR" dirty="0" smtClean="0"/>
              <a:t> </a:t>
            </a:r>
            <a:r>
              <a:rPr lang="hr-HR" dirty="0" err="1" smtClean="0">
                <a:solidFill>
                  <a:srgbClr val="FFC000"/>
                </a:solidFill>
              </a:rPr>
              <a:t>Brain</a:t>
            </a:r>
            <a:r>
              <a:rPr lang="hr-HR" dirty="0" smtClean="0">
                <a:solidFill>
                  <a:srgbClr val="FFC000"/>
                </a:solidFill>
              </a:rPr>
              <a:t> </a:t>
            </a:r>
            <a:r>
              <a:rPr lang="hr-HR" dirty="0" err="1" smtClean="0">
                <a:solidFill>
                  <a:srgbClr val="FFC000"/>
                </a:solidFill>
              </a:rPr>
              <a:t>Struct</a:t>
            </a:r>
            <a:r>
              <a:rPr lang="hr-HR" dirty="0" smtClean="0">
                <a:solidFill>
                  <a:srgbClr val="FFC000"/>
                </a:solidFill>
              </a:rPr>
              <a:t>. </a:t>
            </a:r>
            <a:r>
              <a:rPr lang="hr-HR" dirty="0" err="1" smtClean="0">
                <a:solidFill>
                  <a:srgbClr val="FFC000"/>
                </a:solidFill>
              </a:rPr>
              <a:t>Funct</a:t>
            </a:r>
            <a:r>
              <a:rPr lang="hr-HR" dirty="0" smtClean="0">
                <a:solidFill>
                  <a:srgbClr val="FFC000"/>
                </a:solidFill>
              </a:rPr>
              <a:t>. 2009, 213, 525-533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-600848" y="1263881"/>
            <a:ext cx="2083376" cy="9361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hr-HR" sz="2800" dirty="0" err="1" smtClean="0">
                <a:solidFill>
                  <a:srgbClr val="FFFF00"/>
                </a:solidFill>
              </a:rPr>
              <a:t>fMRI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-612576" y="3362311"/>
            <a:ext cx="2083376" cy="9361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hr-HR" sz="2800" dirty="0" smtClean="0">
                <a:solidFill>
                  <a:srgbClr val="FFFF00"/>
                </a:solidFill>
              </a:rPr>
              <a:t>DTI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660232" y="1263881"/>
            <a:ext cx="23042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r-HR" dirty="0"/>
          </a:p>
          <a:p>
            <a:r>
              <a:rPr lang="hr-HR" dirty="0" smtClean="0"/>
              <a:t> 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444208" y="908720"/>
            <a:ext cx="2664296" cy="4525963"/>
          </a:xfrm>
        </p:spPr>
        <p:txBody>
          <a:bodyPr>
            <a:normAutofit/>
          </a:bodyPr>
          <a:lstStyle/>
          <a:p>
            <a:r>
              <a:rPr lang="en-US" sz="1800" dirty="0"/>
              <a:t>Most of baseline activity is mediated by neurons that are constantly active and participate in the default mode network (DMN, also known as </a:t>
            </a:r>
            <a:r>
              <a:rPr lang="hr-HR" sz="1800" dirty="0" smtClean="0"/>
              <a:t>„</a:t>
            </a:r>
            <a:r>
              <a:rPr lang="en-US" sz="1800" dirty="0" smtClean="0"/>
              <a:t>the </a:t>
            </a:r>
            <a:r>
              <a:rPr lang="en-US" sz="1800" dirty="0"/>
              <a:t>resting </a:t>
            </a:r>
            <a:r>
              <a:rPr lang="en-US" sz="1800" dirty="0" smtClean="0"/>
              <a:t>state</a:t>
            </a:r>
            <a:r>
              <a:rPr lang="hr-HR" sz="1800" dirty="0" smtClean="0"/>
              <a:t>”</a:t>
            </a:r>
            <a:r>
              <a:rPr lang="en-US" sz="1800" dirty="0" smtClean="0"/>
              <a:t> </a:t>
            </a:r>
            <a:r>
              <a:rPr lang="en-US" sz="1800" dirty="0"/>
              <a:t>or </a:t>
            </a:r>
            <a:r>
              <a:rPr lang="hr-HR" sz="1800" dirty="0" smtClean="0"/>
              <a:t>„</a:t>
            </a:r>
            <a:r>
              <a:rPr lang="en-US" sz="1800" dirty="0" smtClean="0"/>
              <a:t>task-negative</a:t>
            </a:r>
            <a:r>
              <a:rPr lang="hr-HR" sz="1800" dirty="0" smtClean="0"/>
              <a:t>”</a:t>
            </a:r>
            <a:r>
              <a:rPr lang="en-US" sz="1800" dirty="0" smtClean="0"/>
              <a:t> </a:t>
            </a:r>
            <a:r>
              <a:rPr lang="en-US" sz="1800" dirty="0"/>
              <a:t>network) (Deco et al., TINS, 2013</a:t>
            </a:r>
            <a:r>
              <a:rPr lang="en-US" sz="1800" dirty="0" smtClean="0"/>
              <a:t>).</a:t>
            </a:r>
            <a:endParaRPr lang="hr-HR" sz="1800" dirty="0" smtClean="0"/>
          </a:p>
          <a:p>
            <a:r>
              <a:rPr lang="hr-HR" sz="1800" dirty="0" smtClean="0"/>
              <a:t>8 </a:t>
            </a:r>
            <a:r>
              <a:rPr lang="hr-HR" sz="1800" dirty="0" err="1"/>
              <a:t>studies</a:t>
            </a:r>
            <a:r>
              <a:rPr lang="hr-HR" sz="1800" dirty="0"/>
              <a:t> </a:t>
            </a:r>
            <a:r>
              <a:rPr lang="hr-HR" sz="1800" dirty="0" err="1"/>
              <a:t>published</a:t>
            </a:r>
            <a:r>
              <a:rPr lang="hr-HR" sz="1800" dirty="0"/>
              <a:t> </a:t>
            </a:r>
            <a:r>
              <a:rPr lang="hr-HR" sz="1800" dirty="0" err="1"/>
              <a:t>so</a:t>
            </a:r>
            <a:r>
              <a:rPr lang="hr-HR" sz="1800" dirty="0"/>
              <a:t> far </a:t>
            </a:r>
            <a:r>
              <a:rPr lang="hr-HR" sz="1800" dirty="0" err="1" smtClean="0"/>
              <a:t>that</a:t>
            </a:r>
            <a:r>
              <a:rPr lang="hr-HR" sz="1800" dirty="0" smtClean="0"/>
              <a:t> </a:t>
            </a:r>
            <a:r>
              <a:rPr lang="hr-HR" sz="1800" dirty="0" err="1"/>
              <a:t>used</a:t>
            </a:r>
            <a:r>
              <a:rPr lang="hr-HR" sz="1800" dirty="0"/>
              <a:t> </a:t>
            </a:r>
            <a:r>
              <a:rPr lang="hr-HR" sz="1800" dirty="0" err="1" smtClean="0"/>
              <a:t>both</a:t>
            </a:r>
            <a:r>
              <a:rPr lang="hr-HR" sz="1800" dirty="0" smtClean="0"/>
              <a:t> </a:t>
            </a:r>
            <a:r>
              <a:rPr lang="hr-HR" sz="1800" dirty="0" err="1" smtClean="0"/>
              <a:t>resting</a:t>
            </a:r>
            <a:r>
              <a:rPr lang="hr-HR" sz="1800" dirty="0" smtClean="0"/>
              <a:t>-</a:t>
            </a:r>
            <a:r>
              <a:rPr lang="hr-HR" sz="1800" dirty="0" err="1" smtClean="0"/>
              <a:t>state</a:t>
            </a:r>
            <a:r>
              <a:rPr lang="hr-HR" sz="1800" dirty="0" smtClean="0"/>
              <a:t> </a:t>
            </a:r>
            <a:r>
              <a:rPr lang="hr-HR" sz="1800" dirty="0" err="1"/>
              <a:t>fMRI</a:t>
            </a:r>
            <a:r>
              <a:rPr lang="hr-HR" sz="1800" dirty="0"/>
              <a:t> </a:t>
            </a:r>
            <a:r>
              <a:rPr lang="hr-HR" sz="1800" dirty="0" err="1" smtClean="0"/>
              <a:t>and</a:t>
            </a:r>
            <a:r>
              <a:rPr lang="hr-HR" sz="1800" dirty="0" smtClean="0"/>
              <a:t> DTI to </a:t>
            </a:r>
            <a:r>
              <a:rPr lang="hr-HR" sz="1800" dirty="0" err="1" smtClean="0"/>
              <a:t>study</a:t>
            </a:r>
            <a:r>
              <a:rPr lang="hr-HR" sz="1800" dirty="0" smtClean="0"/>
              <a:t> DMN </a:t>
            </a:r>
          </a:p>
          <a:p>
            <a:endParaRPr lang="hr-HR" sz="1800" dirty="0"/>
          </a:p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330342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hr-HR" dirty="0" err="1" smtClean="0">
                <a:solidFill>
                  <a:srgbClr val="FFFF00"/>
                </a:solidFill>
              </a:rPr>
              <a:t>Why</a:t>
            </a:r>
            <a:r>
              <a:rPr lang="hr-HR" dirty="0" smtClean="0">
                <a:solidFill>
                  <a:srgbClr val="FFFF00"/>
                </a:solidFill>
              </a:rPr>
              <a:t> is DMN </a:t>
            </a:r>
            <a:r>
              <a:rPr lang="hr-HR" dirty="0" err="1" smtClean="0">
                <a:solidFill>
                  <a:srgbClr val="FFFF00"/>
                </a:solidFill>
              </a:rPr>
              <a:t>particularly</a:t>
            </a:r>
            <a:r>
              <a:rPr lang="hr-HR" dirty="0" smtClean="0">
                <a:solidFill>
                  <a:srgbClr val="FFFF00"/>
                </a:solidFill>
              </a:rPr>
              <a:t> </a:t>
            </a:r>
            <a:r>
              <a:rPr lang="hr-HR" dirty="0" err="1" smtClean="0">
                <a:solidFill>
                  <a:srgbClr val="FFFF00"/>
                </a:solidFill>
              </a:rPr>
              <a:t>relevant</a:t>
            </a:r>
            <a:r>
              <a:rPr lang="hr-HR" dirty="0" smtClean="0">
                <a:solidFill>
                  <a:srgbClr val="FFFF00"/>
                </a:solidFill>
              </a:rPr>
              <a:t> for </a:t>
            </a:r>
            <a:r>
              <a:rPr lang="hr-HR" dirty="0" err="1" smtClean="0">
                <a:solidFill>
                  <a:srgbClr val="FFFF00"/>
                </a:solidFill>
              </a:rPr>
              <a:t>studying</a:t>
            </a:r>
            <a:r>
              <a:rPr lang="hr-HR" dirty="0" smtClean="0">
                <a:solidFill>
                  <a:srgbClr val="FFFF00"/>
                </a:solidFill>
              </a:rPr>
              <a:t> </a:t>
            </a:r>
            <a:r>
              <a:rPr lang="hr-HR" dirty="0" err="1" smtClean="0">
                <a:solidFill>
                  <a:srgbClr val="FFFF00"/>
                </a:solidFill>
              </a:rPr>
              <a:t>aging</a:t>
            </a:r>
            <a:r>
              <a:rPr lang="hr-HR" dirty="0" smtClean="0">
                <a:solidFill>
                  <a:srgbClr val="FFFF00"/>
                </a:solidFill>
              </a:rPr>
              <a:t> </a:t>
            </a:r>
            <a:r>
              <a:rPr lang="hr-HR" dirty="0" err="1" smtClean="0">
                <a:solidFill>
                  <a:srgbClr val="FFFF00"/>
                </a:solidFill>
              </a:rPr>
              <a:t>and</a:t>
            </a:r>
            <a:r>
              <a:rPr lang="hr-HR" dirty="0" smtClean="0">
                <a:solidFill>
                  <a:srgbClr val="FFFF00"/>
                </a:solidFill>
              </a:rPr>
              <a:t> </a:t>
            </a:r>
            <a:r>
              <a:rPr lang="hr-HR" dirty="0" err="1" smtClean="0">
                <a:solidFill>
                  <a:srgbClr val="FFFF00"/>
                </a:solidFill>
              </a:rPr>
              <a:t>dementia</a:t>
            </a:r>
            <a:r>
              <a:rPr lang="hr-HR" dirty="0" smtClean="0">
                <a:solidFill>
                  <a:srgbClr val="FFFF00"/>
                </a:solidFill>
              </a:rPr>
              <a:t>?</a:t>
            </a:r>
            <a:endParaRPr lang="hr-HR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56792"/>
            <a:ext cx="9144000" cy="5184576"/>
          </a:xfrm>
        </p:spPr>
        <p:txBody>
          <a:bodyPr>
            <a:normAutofit fontScale="77500" lnSpcReduction="20000"/>
          </a:bodyPr>
          <a:lstStyle/>
          <a:p>
            <a:r>
              <a:rPr lang="hr-HR" dirty="0" smtClean="0"/>
              <a:t>DMN </a:t>
            </a:r>
            <a:r>
              <a:rPr lang="hr-HR" dirty="0" err="1" smtClean="0"/>
              <a:t>structures</a:t>
            </a:r>
            <a:r>
              <a:rPr lang="hr-HR" dirty="0" smtClean="0"/>
              <a:t> are </a:t>
            </a:r>
            <a:r>
              <a:rPr lang="hr-HR" dirty="0" err="1" smtClean="0">
                <a:solidFill>
                  <a:srgbClr val="FFFF00"/>
                </a:solidFill>
              </a:rPr>
              <a:t>vulnerable</a:t>
            </a:r>
            <a:r>
              <a:rPr lang="hr-HR" dirty="0" smtClean="0">
                <a:solidFill>
                  <a:srgbClr val="FFFF00"/>
                </a:solidFill>
              </a:rPr>
              <a:t> to </a:t>
            </a:r>
            <a:r>
              <a:rPr lang="hr-HR" dirty="0" err="1" smtClean="0">
                <a:solidFill>
                  <a:srgbClr val="FFFF00"/>
                </a:solidFill>
              </a:rPr>
              <a:t>atrophy</a:t>
            </a:r>
            <a:r>
              <a:rPr lang="hr-HR" dirty="0" smtClean="0"/>
              <a:t> (</a:t>
            </a:r>
            <a:r>
              <a:rPr lang="hr-HR" dirty="0" err="1" smtClean="0">
                <a:solidFill>
                  <a:srgbClr val="FFC000"/>
                </a:solidFill>
              </a:rPr>
              <a:t>Good</a:t>
            </a:r>
            <a:r>
              <a:rPr lang="hr-HR" dirty="0" smtClean="0">
                <a:solidFill>
                  <a:srgbClr val="FFC000"/>
                </a:solidFill>
              </a:rPr>
              <a:t> et al., </a:t>
            </a:r>
            <a:r>
              <a:rPr lang="hr-HR" dirty="0" err="1" smtClean="0">
                <a:solidFill>
                  <a:srgbClr val="FFC000"/>
                </a:solidFill>
              </a:rPr>
              <a:t>NeuroImage</a:t>
            </a:r>
            <a:r>
              <a:rPr lang="hr-HR" dirty="0" smtClean="0">
                <a:solidFill>
                  <a:srgbClr val="FFC000"/>
                </a:solidFill>
              </a:rPr>
              <a:t>, 2001</a:t>
            </a:r>
            <a:r>
              <a:rPr lang="hr-HR" dirty="0" smtClean="0"/>
              <a:t>)</a:t>
            </a:r>
          </a:p>
          <a:p>
            <a:pPr marL="0" indent="0">
              <a:buNone/>
            </a:pPr>
            <a:endParaRPr lang="hr-HR" dirty="0" smtClean="0"/>
          </a:p>
          <a:p>
            <a:r>
              <a:rPr lang="hr-HR" dirty="0" smtClean="0"/>
              <a:t>DMN </a:t>
            </a:r>
            <a:r>
              <a:rPr lang="hr-HR" dirty="0" err="1" smtClean="0"/>
              <a:t>structures</a:t>
            </a:r>
            <a:r>
              <a:rPr lang="hr-HR" dirty="0" smtClean="0"/>
              <a:t> are </a:t>
            </a:r>
            <a:r>
              <a:rPr lang="hr-HR" dirty="0" err="1" smtClean="0">
                <a:solidFill>
                  <a:srgbClr val="FFFF00"/>
                </a:solidFill>
              </a:rPr>
              <a:t>vulnerable</a:t>
            </a:r>
            <a:r>
              <a:rPr lang="hr-HR" dirty="0" smtClean="0">
                <a:solidFill>
                  <a:srgbClr val="FFFF00"/>
                </a:solidFill>
              </a:rPr>
              <a:t> to </a:t>
            </a:r>
            <a:r>
              <a:rPr lang="hr-HR" dirty="0" err="1" smtClean="0">
                <a:solidFill>
                  <a:srgbClr val="FFFF00"/>
                </a:solidFill>
              </a:rPr>
              <a:t>deposition</a:t>
            </a:r>
            <a:r>
              <a:rPr lang="hr-HR" dirty="0" smtClean="0">
                <a:solidFill>
                  <a:srgbClr val="FFFF00"/>
                </a:solidFill>
              </a:rPr>
              <a:t> </a:t>
            </a:r>
            <a:r>
              <a:rPr lang="hr-HR" dirty="0" err="1" smtClean="0">
                <a:solidFill>
                  <a:srgbClr val="FFFF00"/>
                </a:solidFill>
              </a:rPr>
              <a:t>of</a:t>
            </a:r>
            <a:r>
              <a:rPr lang="hr-HR" dirty="0" smtClean="0">
                <a:solidFill>
                  <a:srgbClr val="FFFF00"/>
                </a:solidFill>
              </a:rPr>
              <a:t> </a:t>
            </a:r>
            <a:r>
              <a:rPr lang="el-GR" dirty="0" smtClean="0">
                <a:solidFill>
                  <a:srgbClr val="FFFF00"/>
                </a:solidFill>
              </a:rPr>
              <a:t>β</a:t>
            </a:r>
            <a:r>
              <a:rPr lang="hr-HR" dirty="0" smtClean="0">
                <a:solidFill>
                  <a:srgbClr val="FFFF00"/>
                </a:solidFill>
              </a:rPr>
              <a:t>–</a:t>
            </a:r>
            <a:r>
              <a:rPr lang="hr-HR" dirty="0" err="1" smtClean="0">
                <a:solidFill>
                  <a:srgbClr val="FFFF00"/>
                </a:solidFill>
              </a:rPr>
              <a:t>amyloid</a:t>
            </a:r>
            <a:r>
              <a:rPr lang="hr-HR" dirty="0" smtClean="0"/>
              <a:t> (</a:t>
            </a:r>
            <a:r>
              <a:rPr lang="hr-HR" dirty="0" err="1" smtClean="0">
                <a:solidFill>
                  <a:srgbClr val="FFC000"/>
                </a:solidFill>
              </a:rPr>
              <a:t>Buckner</a:t>
            </a:r>
            <a:r>
              <a:rPr lang="hr-HR" dirty="0" smtClean="0">
                <a:solidFill>
                  <a:srgbClr val="FFC000"/>
                </a:solidFill>
              </a:rPr>
              <a:t> et al., J. </a:t>
            </a:r>
            <a:r>
              <a:rPr lang="hr-HR" dirty="0" err="1" smtClean="0">
                <a:solidFill>
                  <a:srgbClr val="FFC000"/>
                </a:solidFill>
              </a:rPr>
              <a:t>Neurosci</a:t>
            </a:r>
            <a:r>
              <a:rPr lang="hr-HR" dirty="0" smtClean="0">
                <a:solidFill>
                  <a:srgbClr val="FFC000"/>
                </a:solidFill>
              </a:rPr>
              <a:t>., 2009</a:t>
            </a:r>
            <a:r>
              <a:rPr lang="hr-HR" dirty="0" smtClean="0"/>
              <a:t>)</a:t>
            </a:r>
          </a:p>
          <a:p>
            <a:pPr marL="0" indent="0">
              <a:buNone/>
            </a:pPr>
            <a:endParaRPr lang="hr-HR" dirty="0" smtClean="0"/>
          </a:p>
          <a:p>
            <a:r>
              <a:rPr lang="hr-HR" dirty="0" smtClean="0"/>
              <a:t>DMN </a:t>
            </a:r>
            <a:r>
              <a:rPr lang="hr-HR" dirty="0" err="1" smtClean="0"/>
              <a:t>structures</a:t>
            </a:r>
            <a:r>
              <a:rPr lang="hr-HR" dirty="0" smtClean="0"/>
              <a:t> </a:t>
            </a:r>
            <a:r>
              <a:rPr lang="hr-HR" dirty="0" err="1" smtClean="0">
                <a:solidFill>
                  <a:srgbClr val="FFFF00"/>
                </a:solidFill>
              </a:rPr>
              <a:t>show</a:t>
            </a:r>
            <a:r>
              <a:rPr lang="hr-HR" dirty="0" smtClean="0">
                <a:solidFill>
                  <a:srgbClr val="FFFF00"/>
                </a:solidFill>
              </a:rPr>
              <a:t> a </a:t>
            </a:r>
            <a:r>
              <a:rPr lang="hr-HR" dirty="0" err="1" smtClean="0">
                <a:solidFill>
                  <a:srgbClr val="FFFF00"/>
                </a:solidFill>
              </a:rPr>
              <a:t>reduced</a:t>
            </a:r>
            <a:r>
              <a:rPr lang="hr-HR" dirty="0" smtClean="0">
                <a:solidFill>
                  <a:srgbClr val="FFFF00"/>
                </a:solidFill>
              </a:rPr>
              <a:t> </a:t>
            </a:r>
            <a:r>
              <a:rPr lang="hr-HR" dirty="0" err="1" smtClean="0">
                <a:solidFill>
                  <a:srgbClr val="FFFF00"/>
                </a:solidFill>
              </a:rPr>
              <a:t>glucose</a:t>
            </a:r>
            <a:r>
              <a:rPr lang="hr-HR" dirty="0" smtClean="0">
                <a:solidFill>
                  <a:srgbClr val="FFFF00"/>
                </a:solidFill>
              </a:rPr>
              <a:t> </a:t>
            </a:r>
            <a:r>
              <a:rPr lang="hr-HR" dirty="0" err="1" smtClean="0">
                <a:solidFill>
                  <a:srgbClr val="FFFF00"/>
                </a:solidFill>
              </a:rPr>
              <a:t>metabolism</a:t>
            </a:r>
            <a:r>
              <a:rPr lang="hr-HR" dirty="0" smtClean="0"/>
              <a:t> (</a:t>
            </a:r>
            <a:r>
              <a:rPr lang="hr-HR" dirty="0" err="1" smtClean="0">
                <a:solidFill>
                  <a:srgbClr val="FFC000"/>
                </a:solidFill>
              </a:rPr>
              <a:t>Minoshima</a:t>
            </a:r>
            <a:r>
              <a:rPr lang="hr-HR" dirty="0" smtClean="0">
                <a:solidFill>
                  <a:srgbClr val="FFC000"/>
                </a:solidFill>
              </a:rPr>
              <a:t> et al., </a:t>
            </a:r>
            <a:r>
              <a:rPr lang="hr-HR" dirty="0" err="1" smtClean="0">
                <a:solidFill>
                  <a:srgbClr val="FFC000"/>
                </a:solidFill>
              </a:rPr>
              <a:t>Ann</a:t>
            </a:r>
            <a:r>
              <a:rPr lang="hr-HR" dirty="0" smtClean="0">
                <a:solidFill>
                  <a:srgbClr val="FFC000"/>
                </a:solidFill>
              </a:rPr>
              <a:t>. </a:t>
            </a:r>
            <a:r>
              <a:rPr lang="hr-HR" dirty="0" err="1" smtClean="0">
                <a:solidFill>
                  <a:srgbClr val="FFC000"/>
                </a:solidFill>
              </a:rPr>
              <a:t>Neurol</a:t>
            </a:r>
            <a:r>
              <a:rPr lang="hr-HR" dirty="0" smtClean="0">
                <a:solidFill>
                  <a:srgbClr val="FFC000"/>
                </a:solidFill>
              </a:rPr>
              <a:t>. 1997</a:t>
            </a:r>
            <a:r>
              <a:rPr lang="hr-HR" dirty="0" smtClean="0"/>
              <a:t>)</a:t>
            </a:r>
          </a:p>
          <a:p>
            <a:endParaRPr lang="hr-HR" dirty="0"/>
          </a:p>
          <a:p>
            <a:r>
              <a:rPr lang="hr-HR" dirty="0" smtClean="0"/>
              <a:t>A</a:t>
            </a:r>
            <a:r>
              <a:rPr lang="en-US" dirty="0" err="1" smtClean="0"/>
              <a:t>bnormalities</a:t>
            </a:r>
            <a:r>
              <a:rPr lang="en-US" dirty="0" smtClean="0"/>
              <a:t> </a:t>
            </a:r>
            <a:r>
              <a:rPr lang="en-US" dirty="0"/>
              <a:t>in resting-state </a:t>
            </a:r>
            <a:r>
              <a:rPr lang="hr-HR" dirty="0" smtClean="0"/>
              <a:t>BOLD </a:t>
            </a:r>
            <a:r>
              <a:rPr lang="hr-HR" dirty="0" err="1" smtClean="0"/>
              <a:t>fMRI</a:t>
            </a:r>
            <a:r>
              <a:rPr lang="hr-HR" dirty="0" smtClean="0"/>
              <a:t> </a:t>
            </a:r>
            <a:r>
              <a:rPr lang="hr-HR" dirty="0" err="1" smtClean="0"/>
              <a:t>of</a:t>
            </a:r>
            <a:r>
              <a:rPr lang="hr-HR" dirty="0" smtClean="0"/>
              <a:t> DMN </a:t>
            </a:r>
            <a:r>
              <a:rPr lang="en-US" dirty="0" smtClean="0"/>
              <a:t>may </a:t>
            </a:r>
            <a:r>
              <a:rPr lang="en-US" dirty="0"/>
              <a:t>represent early </a:t>
            </a:r>
            <a:r>
              <a:rPr lang="en-US" dirty="0" smtClean="0"/>
              <a:t>functional</a:t>
            </a:r>
            <a:r>
              <a:rPr lang="hr-HR" dirty="0" smtClean="0"/>
              <a:t> </a:t>
            </a:r>
            <a:r>
              <a:rPr lang="en-US" dirty="0" smtClean="0"/>
              <a:t>impairment </a:t>
            </a:r>
            <a:r>
              <a:rPr lang="en-US" dirty="0"/>
              <a:t>associated with risk for </a:t>
            </a:r>
            <a:r>
              <a:rPr lang="en-US" dirty="0" smtClean="0"/>
              <a:t>AD</a:t>
            </a:r>
            <a:r>
              <a:rPr lang="hr-HR" dirty="0" smtClean="0"/>
              <a:t>, </a:t>
            </a:r>
            <a:r>
              <a:rPr lang="hr-HR" dirty="0" err="1" smtClean="0"/>
              <a:t>so</a:t>
            </a:r>
            <a:r>
              <a:rPr lang="hr-HR" dirty="0" smtClean="0"/>
              <a:t> </a:t>
            </a:r>
            <a:r>
              <a:rPr lang="hr-HR" dirty="0" err="1" smtClean="0"/>
              <a:t>it</a:t>
            </a:r>
            <a:r>
              <a:rPr lang="hr-HR" dirty="0" smtClean="0"/>
              <a:t> is a </a:t>
            </a:r>
            <a:r>
              <a:rPr lang="en-US" dirty="0" smtClean="0">
                <a:solidFill>
                  <a:srgbClr val="FFFF00"/>
                </a:solidFill>
              </a:rPr>
              <a:t>candidate </a:t>
            </a:r>
            <a:r>
              <a:rPr lang="en-US" dirty="0">
                <a:solidFill>
                  <a:srgbClr val="FFFF00"/>
                </a:solidFill>
              </a:rPr>
              <a:t>for a biomarker of preclinical dementia</a:t>
            </a:r>
            <a:r>
              <a:rPr lang="en-US" dirty="0"/>
              <a:t>, </a:t>
            </a:r>
            <a:r>
              <a:rPr lang="en-US" dirty="0" smtClean="0"/>
              <a:t>and</a:t>
            </a:r>
            <a:r>
              <a:rPr lang="hr-HR" dirty="0" smtClean="0"/>
              <a:t> </a:t>
            </a:r>
            <a:r>
              <a:rPr lang="en-US" dirty="0" smtClean="0"/>
              <a:t>potentially </a:t>
            </a:r>
            <a:r>
              <a:rPr lang="en-US" dirty="0"/>
              <a:t>a valuable tool in dementia prediction, prognosis, </a:t>
            </a:r>
            <a:r>
              <a:rPr lang="en-US" dirty="0" smtClean="0"/>
              <a:t>and</a:t>
            </a:r>
            <a:r>
              <a:rPr lang="hr-HR" dirty="0" smtClean="0"/>
              <a:t> </a:t>
            </a:r>
            <a:r>
              <a:rPr lang="en-US" dirty="0" smtClean="0"/>
              <a:t>preventive </a:t>
            </a:r>
            <a:r>
              <a:rPr lang="en-US" dirty="0"/>
              <a:t>treatment </a:t>
            </a:r>
            <a:r>
              <a:rPr lang="en-US" dirty="0" smtClean="0"/>
              <a:t>development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56910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/>
          </a:bodyPr>
          <a:lstStyle/>
          <a:p>
            <a:r>
              <a:rPr lang="hr-HR" sz="3600" dirty="0" err="1" smtClean="0">
                <a:solidFill>
                  <a:srgbClr val="FFFF00"/>
                </a:solidFill>
              </a:rPr>
              <a:t>Diminished</a:t>
            </a:r>
            <a:r>
              <a:rPr lang="hr-HR" sz="3600" dirty="0" smtClean="0">
                <a:solidFill>
                  <a:srgbClr val="FFFF00"/>
                </a:solidFill>
              </a:rPr>
              <a:t> DMN </a:t>
            </a:r>
            <a:r>
              <a:rPr lang="hr-HR" sz="3600" dirty="0" err="1" smtClean="0">
                <a:solidFill>
                  <a:srgbClr val="FFFF00"/>
                </a:solidFill>
              </a:rPr>
              <a:t>activity</a:t>
            </a:r>
            <a:r>
              <a:rPr lang="hr-HR" sz="3600" dirty="0" smtClean="0">
                <a:solidFill>
                  <a:srgbClr val="FFFF00"/>
                </a:solidFill>
              </a:rPr>
              <a:t> </a:t>
            </a:r>
            <a:r>
              <a:rPr lang="hr-HR" sz="3600" dirty="0" err="1" smtClean="0">
                <a:solidFill>
                  <a:srgbClr val="FFFF00"/>
                </a:solidFill>
              </a:rPr>
              <a:t>in</a:t>
            </a:r>
            <a:r>
              <a:rPr lang="hr-HR" sz="3600" dirty="0" smtClean="0">
                <a:solidFill>
                  <a:srgbClr val="FFFF00"/>
                </a:solidFill>
              </a:rPr>
              <a:t> </a:t>
            </a:r>
            <a:r>
              <a:rPr lang="hr-HR" sz="3600" dirty="0" err="1" smtClean="0">
                <a:solidFill>
                  <a:srgbClr val="FFFF00"/>
                </a:solidFill>
              </a:rPr>
              <a:t>normal</a:t>
            </a:r>
            <a:r>
              <a:rPr lang="hr-HR" sz="3600" dirty="0" smtClean="0">
                <a:solidFill>
                  <a:srgbClr val="FFFF00"/>
                </a:solidFill>
              </a:rPr>
              <a:t> </a:t>
            </a:r>
            <a:r>
              <a:rPr lang="hr-HR" sz="3600" dirty="0" err="1" smtClean="0">
                <a:solidFill>
                  <a:srgbClr val="FFFF00"/>
                </a:solidFill>
              </a:rPr>
              <a:t>aging</a:t>
            </a:r>
            <a:endParaRPr lang="en-US" sz="3600" dirty="0">
              <a:solidFill>
                <a:srgbClr val="FFFF0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991269"/>
            <a:ext cx="8600899" cy="4813995"/>
          </a:xfrm>
        </p:spPr>
      </p:pic>
      <p:sp>
        <p:nvSpPr>
          <p:cNvPr id="5" name="TextBox 4"/>
          <p:cNvSpPr txBox="1"/>
          <p:nvPr/>
        </p:nvSpPr>
        <p:spPr>
          <a:xfrm>
            <a:off x="4716016" y="6444044"/>
            <a:ext cx="4248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err="1" smtClean="0">
                <a:solidFill>
                  <a:srgbClr val="FFC000"/>
                </a:solidFill>
              </a:rPr>
              <a:t>Koch</a:t>
            </a:r>
            <a:r>
              <a:rPr lang="hr-HR" dirty="0" smtClean="0">
                <a:solidFill>
                  <a:srgbClr val="FFC000"/>
                </a:solidFill>
              </a:rPr>
              <a:t> et al., </a:t>
            </a:r>
            <a:r>
              <a:rPr lang="hr-HR" dirty="0" err="1" smtClean="0">
                <a:solidFill>
                  <a:srgbClr val="FFC000"/>
                </a:solidFill>
              </a:rPr>
              <a:t>NeuroImage</a:t>
            </a:r>
            <a:r>
              <a:rPr lang="hr-HR" dirty="0" smtClean="0">
                <a:solidFill>
                  <a:srgbClr val="FFC000"/>
                </a:solidFill>
              </a:rPr>
              <a:t>, 2010, 51, 280-287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3528" y="5908630"/>
            <a:ext cx="842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needs </a:t>
            </a:r>
            <a:r>
              <a:rPr lang="en-US" dirty="0"/>
              <a:t>to be </a:t>
            </a:r>
            <a:r>
              <a:rPr lang="en-US" dirty="0" smtClean="0"/>
              <a:t>reliably</a:t>
            </a:r>
            <a:r>
              <a:rPr lang="hr-HR" dirty="0" smtClean="0"/>
              <a:t> </a:t>
            </a:r>
            <a:r>
              <a:rPr lang="en-US" dirty="0" smtClean="0"/>
              <a:t>differentiated </a:t>
            </a:r>
            <a:r>
              <a:rPr lang="en-US" dirty="0"/>
              <a:t>from that observed in </a:t>
            </a:r>
            <a:r>
              <a:rPr lang="hr-HR" dirty="0" err="1" smtClean="0"/>
              <a:t>neurodegenerative</a:t>
            </a:r>
            <a:r>
              <a:rPr lang="hr-HR" dirty="0" smtClean="0"/>
              <a:t> </a:t>
            </a:r>
            <a:r>
              <a:rPr lang="hr-HR" dirty="0" err="1" smtClean="0"/>
              <a:t>dementia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449549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-61849"/>
            <a:ext cx="8229600" cy="836712"/>
          </a:xfrm>
        </p:spPr>
        <p:txBody>
          <a:bodyPr/>
          <a:lstStyle/>
          <a:p>
            <a:r>
              <a:rPr lang="hr-HR" dirty="0" smtClean="0">
                <a:solidFill>
                  <a:srgbClr val="FFFF00"/>
                </a:solidFill>
              </a:rPr>
              <a:t>DMN </a:t>
            </a:r>
            <a:r>
              <a:rPr lang="hr-HR" dirty="0" err="1" smtClean="0">
                <a:solidFill>
                  <a:srgbClr val="FFFF00"/>
                </a:solidFill>
              </a:rPr>
              <a:t>in</a:t>
            </a:r>
            <a:r>
              <a:rPr lang="hr-HR" dirty="0" smtClean="0">
                <a:solidFill>
                  <a:srgbClr val="FFFF00"/>
                </a:solidFill>
              </a:rPr>
              <a:t> </a:t>
            </a:r>
            <a:r>
              <a:rPr lang="hr-HR" dirty="0" err="1" smtClean="0">
                <a:solidFill>
                  <a:srgbClr val="FFFF00"/>
                </a:solidFill>
              </a:rPr>
              <a:t>normal</a:t>
            </a:r>
            <a:r>
              <a:rPr lang="hr-HR" dirty="0" smtClean="0">
                <a:solidFill>
                  <a:srgbClr val="FFFF00"/>
                </a:solidFill>
              </a:rPr>
              <a:t> </a:t>
            </a:r>
            <a:r>
              <a:rPr lang="hr-HR" dirty="0" err="1" smtClean="0">
                <a:solidFill>
                  <a:srgbClr val="FFFF00"/>
                </a:solidFill>
              </a:rPr>
              <a:t>aging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80729"/>
            <a:ext cx="4215784" cy="3600399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hr-HR" sz="2600" dirty="0" err="1" smtClean="0">
                <a:solidFill>
                  <a:srgbClr val="FFFF00"/>
                </a:solidFill>
              </a:rPr>
              <a:t>Decreased</a:t>
            </a:r>
            <a:r>
              <a:rPr lang="hr-HR" sz="2600" dirty="0" smtClean="0">
                <a:solidFill>
                  <a:srgbClr val="FFFF00"/>
                </a:solidFill>
              </a:rPr>
              <a:t> f-nal </a:t>
            </a:r>
            <a:r>
              <a:rPr lang="hr-HR" sz="2600" dirty="0" err="1" smtClean="0">
                <a:solidFill>
                  <a:srgbClr val="FFFF00"/>
                </a:solidFill>
              </a:rPr>
              <a:t>conn</a:t>
            </a:r>
            <a:r>
              <a:rPr lang="hr-HR" sz="2600" dirty="0" smtClean="0">
                <a:solidFill>
                  <a:srgbClr val="FFFF00"/>
                </a:solidFill>
              </a:rPr>
              <a:t>. </a:t>
            </a:r>
            <a:r>
              <a:rPr lang="hr-HR" sz="2600" dirty="0" err="1" smtClean="0">
                <a:solidFill>
                  <a:srgbClr val="FFFF00"/>
                </a:solidFill>
              </a:rPr>
              <a:t>was</a:t>
            </a:r>
            <a:r>
              <a:rPr lang="hr-HR" sz="2600" dirty="0" smtClean="0">
                <a:solidFill>
                  <a:srgbClr val="FFFF00"/>
                </a:solidFill>
              </a:rPr>
              <a:t> </a:t>
            </a:r>
            <a:r>
              <a:rPr lang="hr-HR" sz="2600" dirty="0" err="1" smtClean="0">
                <a:solidFill>
                  <a:srgbClr val="FFFF00"/>
                </a:solidFill>
              </a:rPr>
              <a:t>demonstrated</a:t>
            </a:r>
            <a:r>
              <a:rPr lang="hr-HR" sz="2600" dirty="0" smtClean="0">
                <a:solidFill>
                  <a:srgbClr val="FFFF00"/>
                </a:solidFill>
              </a:rPr>
              <a:t> </a:t>
            </a:r>
            <a:r>
              <a:rPr lang="hr-HR" sz="2600" dirty="0" err="1" smtClean="0">
                <a:solidFill>
                  <a:srgbClr val="FFFF00"/>
                </a:solidFill>
              </a:rPr>
              <a:t>in</a:t>
            </a:r>
            <a:r>
              <a:rPr lang="hr-HR" sz="2600" dirty="0" smtClean="0">
                <a:solidFill>
                  <a:srgbClr val="FFFF00"/>
                </a:solidFill>
              </a:rPr>
              <a:t> </a:t>
            </a:r>
            <a:r>
              <a:rPr lang="hr-HR" sz="2600" u="sng" dirty="0" smtClean="0">
                <a:solidFill>
                  <a:srgbClr val="FFFF00"/>
                </a:solidFill>
              </a:rPr>
              <a:t>PCC, sup. &amp; </a:t>
            </a:r>
            <a:r>
              <a:rPr lang="hr-HR" sz="2600" u="sng" dirty="0" err="1" smtClean="0">
                <a:solidFill>
                  <a:srgbClr val="FFFF00"/>
                </a:solidFill>
              </a:rPr>
              <a:t>mid</a:t>
            </a:r>
            <a:r>
              <a:rPr lang="hr-HR" sz="2600" u="sng" dirty="0" smtClean="0">
                <a:solidFill>
                  <a:srgbClr val="FFFF00"/>
                </a:solidFill>
              </a:rPr>
              <a:t>. </a:t>
            </a:r>
            <a:r>
              <a:rPr lang="hr-HR" sz="2600" u="sng" dirty="0" err="1" smtClean="0">
                <a:solidFill>
                  <a:srgbClr val="FFFF00"/>
                </a:solidFill>
              </a:rPr>
              <a:t>frontal</a:t>
            </a:r>
            <a:r>
              <a:rPr lang="hr-HR" sz="2600" u="sng" dirty="0" smtClean="0">
                <a:solidFill>
                  <a:srgbClr val="FFFF00"/>
                </a:solidFill>
              </a:rPr>
              <a:t> </a:t>
            </a:r>
            <a:r>
              <a:rPr lang="hr-HR" sz="2600" u="sng" dirty="0" err="1" smtClean="0">
                <a:solidFill>
                  <a:srgbClr val="FFFF00"/>
                </a:solidFill>
              </a:rPr>
              <a:t>gyrus</a:t>
            </a:r>
            <a:r>
              <a:rPr lang="hr-HR" sz="2600" u="sng" dirty="0" smtClean="0">
                <a:solidFill>
                  <a:srgbClr val="FFFF00"/>
                </a:solidFill>
              </a:rPr>
              <a:t> </a:t>
            </a:r>
            <a:r>
              <a:rPr lang="hr-HR" sz="2600" u="sng" dirty="0" err="1" smtClean="0">
                <a:solidFill>
                  <a:srgbClr val="FFFF00"/>
                </a:solidFill>
              </a:rPr>
              <a:t>and</a:t>
            </a:r>
            <a:r>
              <a:rPr lang="hr-HR" sz="2600" u="sng" dirty="0" smtClean="0">
                <a:solidFill>
                  <a:srgbClr val="FFFF00"/>
                </a:solidFill>
              </a:rPr>
              <a:t> sup. </a:t>
            </a:r>
            <a:r>
              <a:rPr lang="hr-HR" sz="2600" u="sng" dirty="0" err="1">
                <a:solidFill>
                  <a:srgbClr val="FFFF00"/>
                </a:solidFill>
              </a:rPr>
              <a:t>p</a:t>
            </a:r>
            <a:r>
              <a:rPr lang="hr-HR" sz="2600" u="sng" dirty="0" err="1" smtClean="0">
                <a:solidFill>
                  <a:srgbClr val="FFFF00"/>
                </a:solidFill>
              </a:rPr>
              <a:t>arietal</a:t>
            </a:r>
            <a:r>
              <a:rPr lang="hr-HR" sz="2600" u="sng" dirty="0" smtClean="0">
                <a:solidFill>
                  <a:srgbClr val="FFFF00"/>
                </a:solidFill>
              </a:rPr>
              <a:t> </a:t>
            </a:r>
            <a:r>
              <a:rPr lang="hr-HR" sz="2600" u="sng" dirty="0" err="1" smtClean="0">
                <a:solidFill>
                  <a:srgbClr val="FFFF00"/>
                </a:solidFill>
              </a:rPr>
              <a:t>region</a:t>
            </a:r>
            <a:r>
              <a:rPr lang="hr-HR" sz="2600" dirty="0" smtClean="0">
                <a:solidFill>
                  <a:srgbClr val="FFFF00"/>
                </a:solidFill>
              </a:rPr>
              <a:t> </a:t>
            </a:r>
            <a:r>
              <a:rPr lang="hr-HR" sz="2600" dirty="0" smtClean="0"/>
              <a:t>(</a:t>
            </a:r>
            <a:r>
              <a:rPr lang="hr-HR" sz="2600" dirty="0" smtClean="0">
                <a:solidFill>
                  <a:srgbClr val="FFC000"/>
                </a:solidFill>
              </a:rPr>
              <a:t>4 </a:t>
            </a:r>
            <a:r>
              <a:rPr lang="hr-HR" sz="2600" dirty="0" err="1" smtClean="0">
                <a:solidFill>
                  <a:srgbClr val="FFC000"/>
                </a:solidFill>
              </a:rPr>
              <a:t>studies</a:t>
            </a:r>
            <a:r>
              <a:rPr lang="hr-HR" sz="2600" dirty="0" smtClean="0">
                <a:solidFill>
                  <a:srgbClr val="FFC000"/>
                </a:solidFill>
              </a:rPr>
              <a:t> done </a:t>
            </a:r>
            <a:r>
              <a:rPr lang="hr-HR" sz="2600" dirty="0" err="1" smtClean="0">
                <a:solidFill>
                  <a:srgbClr val="FFC000"/>
                </a:solidFill>
              </a:rPr>
              <a:t>so</a:t>
            </a:r>
            <a:r>
              <a:rPr lang="hr-HR" sz="2600" dirty="0" smtClean="0">
                <a:solidFill>
                  <a:srgbClr val="FFC000"/>
                </a:solidFill>
              </a:rPr>
              <a:t> far: PNAS, 2007; </a:t>
            </a:r>
            <a:r>
              <a:rPr lang="hr-HR" sz="2600" dirty="0" err="1" smtClean="0">
                <a:solidFill>
                  <a:srgbClr val="FFC000"/>
                </a:solidFill>
              </a:rPr>
              <a:t>Cereb</a:t>
            </a:r>
            <a:r>
              <a:rPr lang="hr-HR" sz="2600" dirty="0" smtClean="0">
                <a:solidFill>
                  <a:srgbClr val="FFC000"/>
                </a:solidFill>
              </a:rPr>
              <a:t>. </a:t>
            </a:r>
            <a:r>
              <a:rPr lang="hr-HR" sz="2600" dirty="0" err="1" smtClean="0">
                <a:solidFill>
                  <a:srgbClr val="FFC000"/>
                </a:solidFill>
              </a:rPr>
              <a:t>Cortex</a:t>
            </a:r>
            <a:r>
              <a:rPr lang="hr-HR" sz="2600" dirty="0" smtClean="0">
                <a:solidFill>
                  <a:srgbClr val="FFC000"/>
                </a:solidFill>
              </a:rPr>
              <a:t>, 2008; </a:t>
            </a:r>
            <a:r>
              <a:rPr lang="hr-HR" sz="2600" dirty="0" err="1" smtClean="0">
                <a:solidFill>
                  <a:srgbClr val="FFC000"/>
                </a:solidFill>
              </a:rPr>
              <a:t>NeuroImage</a:t>
            </a:r>
            <a:r>
              <a:rPr lang="hr-HR" sz="2600" dirty="0" smtClean="0">
                <a:solidFill>
                  <a:srgbClr val="FFC000"/>
                </a:solidFill>
              </a:rPr>
              <a:t>, 2010; Neuron, 2010</a:t>
            </a:r>
            <a:r>
              <a:rPr lang="hr-HR" sz="2600" dirty="0" smtClean="0"/>
              <a:t>)</a:t>
            </a:r>
          </a:p>
          <a:p>
            <a:pPr marL="0" indent="0">
              <a:buNone/>
            </a:pPr>
            <a:endParaRPr lang="hr-HR" sz="2600" dirty="0" smtClean="0"/>
          </a:p>
          <a:p>
            <a:pPr marL="0" indent="0">
              <a:buNone/>
            </a:pPr>
            <a:r>
              <a:rPr lang="hr-HR" sz="2600" dirty="0" err="1" smtClean="0"/>
              <a:t>In</a:t>
            </a:r>
            <a:r>
              <a:rPr lang="hr-HR" sz="2600" dirty="0" smtClean="0"/>
              <a:t> none </a:t>
            </a:r>
            <a:r>
              <a:rPr lang="hr-HR" sz="2600" dirty="0" err="1" smtClean="0"/>
              <a:t>of</a:t>
            </a:r>
            <a:r>
              <a:rPr lang="hr-HR" sz="2600" dirty="0" smtClean="0"/>
              <a:t> </a:t>
            </a:r>
            <a:r>
              <a:rPr lang="hr-HR" sz="2600" dirty="0" err="1" smtClean="0"/>
              <a:t>these</a:t>
            </a:r>
            <a:r>
              <a:rPr lang="hr-HR" sz="2600" dirty="0" smtClean="0"/>
              <a:t> </a:t>
            </a:r>
            <a:r>
              <a:rPr lang="hr-HR" sz="2600" dirty="0" err="1" smtClean="0"/>
              <a:t>studies</a:t>
            </a:r>
            <a:r>
              <a:rPr lang="hr-HR" sz="2600" dirty="0" smtClean="0"/>
              <a:t> </a:t>
            </a:r>
            <a:r>
              <a:rPr lang="hr-HR" sz="2600" dirty="0" err="1" smtClean="0"/>
              <a:t>increased</a:t>
            </a:r>
            <a:r>
              <a:rPr lang="hr-HR" sz="2600" dirty="0" smtClean="0"/>
              <a:t> DMN </a:t>
            </a:r>
            <a:r>
              <a:rPr lang="hr-HR" sz="2600" dirty="0" err="1" smtClean="0"/>
              <a:t>conn</a:t>
            </a:r>
            <a:r>
              <a:rPr lang="hr-HR" sz="2600" dirty="0" smtClean="0"/>
              <a:t>. </a:t>
            </a:r>
            <a:r>
              <a:rPr lang="hr-HR" sz="2600" dirty="0" err="1" smtClean="0"/>
              <a:t>with</a:t>
            </a:r>
            <a:r>
              <a:rPr lang="hr-HR" sz="2600" dirty="0" smtClean="0"/>
              <a:t> </a:t>
            </a:r>
            <a:r>
              <a:rPr lang="hr-HR" sz="2600" dirty="0" err="1" smtClean="0"/>
              <a:t>advancing</a:t>
            </a:r>
            <a:r>
              <a:rPr lang="hr-HR" sz="2600" dirty="0" smtClean="0"/>
              <a:t> age </a:t>
            </a:r>
            <a:r>
              <a:rPr lang="hr-HR" sz="2600" dirty="0" err="1" smtClean="0"/>
              <a:t>was</a:t>
            </a:r>
            <a:r>
              <a:rPr lang="hr-HR" sz="2600" dirty="0" smtClean="0"/>
              <a:t> </a:t>
            </a:r>
            <a:r>
              <a:rPr lang="hr-HR" sz="2600" dirty="0" err="1" smtClean="0"/>
              <a:t>observed</a:t>
            </a:r>
            <a:r>
              <a:rPr lang="hr-HR" sz="2600" dirty="0" smtClean="0"/>
              <a:t> (</a:t>
            </a:r>
            <a:r>
              <a:rPr lang="hr-HR" sz="2600" dirty="0" err="1" smtClean="0"/>
              <a:t>although</a:t>
            </a:r>
            <a:r>
              <a:rPr lang="hr-HR" sz="2600" dirty="0" smtClean="0"/>
              <a:t> </a:t>
            </a:r>
            <a:r>
              <a:rPr lang="hr-HR" sz="2600" dirty="0" err="1" smtClean="0"/>
              <a:t>increases</a:t>
            </a:r>
            <a:r>
              <a:rPr lang="hr-HR" sz="2600" dirty="0" smtClean="0"/>
              <a:t> </a:t>
            </a:r>
            <a:r>
              <a:rPr lang="hr-HR" sz="2600" dirty="0" err="1" smtClean="0"/>
              <a:t>in</a:t>
            </a:r>
            <a:r>
              <a:rPr lang="hr-HR" sz="2600" dirty="0" smtClean="0"/>
              <a:t> </a:t>
            </a:r>
            <a:r>
              <a:rPr lang="hr-HR" sz="2600" dirty="0" err="1" smtClean="0"/>
              <a:t>conn</a:t>
            </a:r>
            <a:r>
              <a:rPr lang="hr-HR" sz="2600" dirty="0" smtClean="0"/>
              <a:t>. </a:t>
            </a:r>
            <a:r>
              <a:rPr lang="hr-HR" sz="2600" dirty="0" err="1" smtClean="0"/>
              <a:t>were</a:t>
            </a:r>
            <a:r>
              <a:rPr lang="hr-HR" sz="2600" dirty="0" smtClean="0"/>
              <a:t> </a:t>
            </a:r>
            <a:r>
              <a:rPr lang="hr-HR" sz="2600" dirty="0" err="1" smtClean="0"/>
              <a:t>noticed</a:t>
            </a:r>
            <a:r>
              <a:rPr lang="hr-HR" sz="2600" dirty="0" smtClean="0"/>
              <a:t> </a:t>
            </a:r>
            <a:r>
              <a:rPr lang="hr-HR" sz="2600" dirty="0" err="1" smtClean="0"/>
              <a:t>in</a:t>
            </a:r>
            <a:r>
              <a:rPr lang="hr-HR" sz="2600" dirty="0" smtClean="0"/>
              <a:t> </a:t>
            </a:r>
            <a:r>
              <a:rPr lang="hr-HR" sz="2600" dirty="0" err="1" smtClean="0"/>
              <a:t>regions</a:t>
            </a:r>
            <a:r>
              <a:rPr lang="hr-HR" sz="2600" dirty="0" smtClean="0"/>
              <a:t> </a:t>
            </a:r>
            <a:r>
              <a:rPr lang="hr-HR" sz="2600" dirty="0" err="1" smtClean="0"/>
              <a:t>outside</a:t>
            </a:r>
            <a:r>
              <a:rPr lang="hr-HR" sz="2600" dirty="0" smtClean="0"/>
              <a:t> </a:t>
            </a:r>
            <a:r>
              <a:rPr lang="hr-HR" sz="2600" dirty="0" err="1" smtClean="0"/>
              <a:t>the</a:t>
            </a:r>
            <a:r>
              <a:rPr lang="hr-HR" sz="2600" dirty="0" smtClean="0"/>
              <a:t> DMN) (</a:t>
            </a:r>
            <a:r>
              <a:rPr lang="hr-HR" sz="2600" dirty="0" err="1" smtClean="0">
                <a:solidFill>
                  <a:srgbClr val="FFC000"/>
                </a:solidFill>
              </a:rPr>
              <a:t>Biswal</a:t>
            </a:r>
            <a:r>
              <a:rPr lang="hr-HR" sz="2600" dirty="0" smtClean="0">
                <a:solidFill>
                  <a:srgbClr val="FFC000"/>
                </a:solidFill>
              </a:rPr>
              <a:t> et al., PNAS, 2010</a:t>
            </a:r>
            <a:r>
              <a:rPr lang="hr-HR" sz="2600" dirty="0" smtClean="0"/>
              <a:t>)</a:t>
            </a:r>
            <a:endParaRPr lang="hr-HR" sz="2600" dirty="0"/>
          </a:p>
          <a:p>
            <a:pPr marL="0" indent="0">
              <a:buNone/>
            </a:pPr>
            <a:endParaRPr lang="hr-HR" sz="2600" dirty="0" smtClean="0"/>
          </a:p>
          <a:p>
            <a:pPr marL="0" indent="0">
              <a:buNone/>
            </a:pPr>
            <a:r>
              <a:rPr lang="hr-HR" sz="2600" dirty="0" smtClean="0"/>
              <a:t>One </a:t>
            </a:r>
            <a:r>
              <a:rPr lang="hr-HR" sz="2600" dirty="0" err="1" smtClean="0"/>
              <a:t>study</a:t>
            </a:r>
            <a:r>
              <a:rPr lang="hr-HR" sz="2600" dirty="0" smtClean="0"/>
              <a:t> (</a:t>
            </a:r>
            <a:r>
              <a:rPr lang="hr-HR" sz="2600" dirty="0" err="1" smtClean="0">
                <a:solidFill>
                  <a:srgbClr val="FFC000"/>
                </a:solidFill>
              </a:rPr>
              <a:t>Damoiseaux</a:t>
            </a:r>
            <a:r>
              <a:rPr lang="hr-HR" sz="2600" dirty="0" smtClean="0">
                <a:solidFill>
                  <a:srgbClr val="FFC000"/>
                </a:solidFill>
              </a:rPr>
              <a:t> et al., </a:t>
            </a:r>
            <a:r>
              <a:rPr lang="hr-HR" sz="2600" dirty="0" err="1" smtClean="0">
                <a:solidFill>
                  <a:srgbClr val="FFC000"/>
                </a:solidFill>
              </a:rPr>
              <a:t>Cereb</a:t>
            </a:r>
            <a:r>
              <a:rPr lang="hr-HR" sz="2600" dirty="0" smtClean="0">
                <a:solidFill>
                  <a:srgbClr val="FFC000"/>
                </a:solidFill>
              </a:rPr>
              <a:t>. </a:t>
            </a:r>
            <a:r>
              <a:rPr lang="hr-HR" sz="2600" dirty="0" err="1" smtClean="0">
                <a:solidFill>
                  <a:srgbClr val="FFC000"/>
                </a:solidFill>
              </a:rPr>
              <a:t>Cortex</a:t>
            </a:r>
            <a:r>
              <a:rPr lang="hr-HR" sz="2600" dirty="0" smtClean="0">
                <a:solidFill>
                  <a:srgbClr val="FFC000"/>
                </a:solidFill>
              </a:rPr>
              <a:t>, 2008</a:t>
            </a:r>
            <a:r>
              <a:rPr lang="hr-HR" sz="2600" dirty="0" smtClean="0"/>
              <a:t>) </a:t>
            </a:r>
            <a:r>
              <a:rPr lang="hr-HR" sz="2600" dirty="0" err="1" smtClean="0"/>
              <a:t>corrected</a:t>
            </a:r>
            <a:r>
              <a:rPr lang="hr-HR" sz="2600" dirty="0" smtClean="0"/>
              <a:t> signal for </a:t>
            </a:r>
            <a:r>
              <a:rPr lang="hr-HR" sz="2600" dirty="0" err="1" smtClean="0"/>
              <a:t>grey</a:t>
            </a:r>
            <a:r>
              <a:rPr lang="hr-HR" sz="2600" dirty="0" smtClean="0"/>
              <a:t>-</a:t>
            </a:r>
            <a:r>
              <a:rPr lang="hr-HR" sz="2600" dirty="0" err="1" smtClean="0"/>
              <a:t>matter</a:t>
            </a:r>
            <a:r>
              <a:rPr lang="hr-HR" sz="2600" dirty="0" smtClean="0"/>
              <a:t> </a:t>
            </a:r>
            <a:r>
              <a:rPr lang="hr-HR" sz="2600" dirty="0" err="1" smtClean="0"/>
              <a:t>atrophy</a:t>
            </a:r>
            <a:r>
              <a:rPr lang="hr-HR" sz="2600" dirty="0" smtClean="0"/>
              <a:t>, </a:t>
            </a:r>
            <a:r>
              <a:rPr lang="hr-HR" sz="2600" dirty="0" err="1" smtClean="0"/>
              <a:t>and</a:t>
            </a:r>
            <a:r>
              <a:rPr lang="hr-HR" sz="2600" dirty="0" smtClean="0"/>
              <a:t> </a:t>
            </a:r>
            <a:r>
              <a:rPr lang="hr-HR" sz="2600" dirty="0" err="1" smtClean="0"/>
              <a:t>observed</a:t>
            </a:r>
            <a:r>
              <a:rPr lang="hr-HR" sz="2600" dirty="0" smtClean="0"/>
              <a:t> </a:t>
            </a:r>
            <a:r>
              <a:rPr lang="hr-HR" sz="2600" dirty="0" err="1" smtClean="0"/>
              <a:t>decreases</a:t>
            </a:r>
            <a:r>
              <a:rPr lang="hr-HR" sz="2600" dirty="0" smtClean="0"/>
              <a:t> </a:t>
            </a:r>
            <a:r>
              <a:rPr lang="hr-HR" sz="2600" dirty="0" err="1" smtClean="0"/>
              <a:t>in</a:t>
            </a:r>
            <a:r>
              <a:rPr lang="hr-HR" sz="2600" dirty="0" smtClean="0"/>
              <a:t> f-nal </a:t>
            </a:r>
            <a:r>
              <a:rPr lang="hr-HR" sz="2600" dirty="0" err="1" smtClean="0"/>
              <a:t>conn</a:t>
            </a:r>
            <a:r>
              <a:rPr lang="hr-HR" sz="2600" dirty="0" smtClean="0"/>
              <a:t>. </a:t>
            </a:r>
            <a:r>
              <a:rPr lang="hr-HR" sz="2600" dirty="0" err="1" smtClean="0"/>
              <a:t>remained</a:t>
            </a:r>
            <a:r>
              <a:rPr lang="hr-HR" sz="2600" dirty="0" smtClean="0"/>
              <a:t> </a:t>
            </a:r>
            <a:r>
              <a:rPr lang="hr-HR" sz="2600" dirty="0" err="1" smtClean="0"/>
              <a:t>significant</a:t>
            </a:r>
            <a:r>
              <a:rPr lang="hr-HR" sz="2600" dirty="0" smtClean="0"/>
              <a:t>, </a:t>
            </a:r>
            <a:r>
              <a:rPr lang="hr-HR" sz="2600" dirty="0" err="1" smtClean="0">
                <a:solidFill>
                  <a:srgbClr val="FFFF00"/>
                </a:solidFill>
              </a:rPr>
              <a:t>indicating</a:t>
            </a:r>
            <a:r>
              <a:rPr lang="hr-HR" sz="2600" dirty="0" smtClean="0">
                <a:solidFill>
                  <a:srgbClr val="FFFF00"/>
                </a:solidFill>
              </a:rPr>
              <a:t> </a:t>
            </a:r>
            <a:r>
              <a:rPr lang="hr-HR" sz="2600" dirty="0" err="1" smtClean="0">
                <a:solidFill>
                  <a:srgbClr val="FFFF00"/>
                </a:solidFill>
              </a:rPr>
              <a:t>that</a:t>
            </a:r>
            <a:r>
              <a:rPr lang="hr-HR" sz="2600" dirty="0" smtClean="0">
                <a:solidFill>
                  <a:srgbClr val="FFFF00"/>
                </a:solidFill>
              </a:rPr>
              <a:t> </a:t>
            </a:r>
            <a:r>
              <a:rPr lang="hr-HR" sz="2600" dirty="0" err="1" smtClean="0">
                <a:solidFill>
                  <a:srgbClr val="FFFF00"/>
                </a:solidFill>
              </a:rPr>
              <a:t>aging</a:t>
            </a:r>
            <a:r>
              <a:rPr lang="hr-HR" sz="2600" dirty="0" smtClean="0">
                <a:solidFill>
                  <a:srgbClr val="FFFF00"/>
                </a:solidFill>
              </a:rPr>
              <a:t>-</a:t>
            </a:r>
            <a:r>
              <a:rPr lang="hr-HR" sz="2600" dirty="0" err="1" smtClean="0">
                <a:solidFill>
                  <a:srgbClr val="FFFF00"/>
                </a:solidFill>
              </a:rPr>
              <a:t>related</a:t>
            </a:r>
            <a:r>
              <a:rPr lang="hr-HR" sz="2600" dirty="0" smtClean="0">
                <a:solidFill>
                  <a:srgbClr val="FFFF00"/>
                </a:solidFill>
              </a:rPr>
              <a:t> </a:t>
            </a:r>
            <a:r>
              <a:rPr lang="hr-HR" sz="2600" dirty="0" err="1" smtClean="0">
                <a:solidFill>
                  <a:srgbClr val="FFFF00"/>
                </a:solidFill>
              </a:rPr>
              <a:t>changes</a:t>
            </a:r>
            <a:r>
              <a:rPr lang="hr-HR" sz="2600" dirty="0" smtClean="0">
                <a:solidFill>
                  <a:srgbClr val="FFFF00"/>
                </a:solidFill>
              </a:rPr>
              <a:t> </a:t>
            </a:r>
            <a:r>
              <a:rPr lang="hr-HR" sz="2600" dirty="0" err="1" smtClean="0">
                <a:solidFill>
                  <a:srgbClr val="FFFF00"/>
                </a:solidFill>
              </a:rPr>
              <a:t>in</a:t>
            </a:r>
            <a:r>
              <a:rPr lang="hr-HR" sz="2600" dirty="0" smtClean="0">
                <a:solidFill>
                  <a:srgbClr val="FFFF00"/>
                </a:solidFill>
              </a:rPr>
              <a:t> </a:t>
            </a:r>
            <a:r>
              <a:rPr lang="hr-HR" sz="2600" dirty="0" err="1" smtClean="0">
                <a:solidFill>
                  <a:srgbClr val="FFFF00"/>
                </a:solidFill>
              </a:rPr>
              <a:t>connectivity</a:t>
            </a:r>
            <a:r>
              <a:rPr lang="hr-HR" sz="2600" dirty="0" smtClean="0">
                <a:solidFill>
                  <a:srgbClr val="FFFF00"/>
                </a:solidFill>
              </a:rPr>
              <a:t> are </a:t>
            </a:r>
            <a:r>
              <a:rPr lang="hr-HR" sz="2600" dirty="0" err="1" smtClean="0">
                <a:solidFill>
                  <a:srgbClr val="FFFF00"/>
                </a:solidFill>
              </a:rPr>
              <a:t>not</a:t>
            </a:r>
            <a:r>
              <a:rPr lang="hr-HR" sz="2600" dirty="0" smtClean="0">
                <a:solidFill>
                  <a:srgbClr val="FFFF00"/>
                </a:solidFill>
              </a:rPr>
              <a:t> </a:t>
            </a:r>
            <a:r>
              <a:rPr lang="hr-HR" sz="2600" dirty="0" err="1" smtClean="0">
                <a:solidFill>
                  <a:srgbClr val="FFFF00"/>
                </a:solidFill>
              </a:rPr>
              <a:t>solely</a:t>
            </a:r>
            <a:r>
              <a:rPr lang="hr-HR" sz="2600" dirty="0" smtClean="0">
                <a:solidFill>
                  <a:srgbClr val="FFFF00"/>
                </a:solidFill>
              </a:rPr>
              <a:t> </a:t>
            </a:r>
            <a:r>
              <a:rPr lang="hr-HR" sz="2600" dirty="0" err="1" smtClean="0">
                <a:solidFill>
                  <a:srgbClr val="FFFF00"/>
                </a:solidFill>
              </a:rPr>
              <a:t>associated</a:t>
            </a:r>
            <a:r>
              <a:rPr lang="hr-HR" sz="2600" dirty="0" smtClean="0">
                <a:solidFill>
                  <a:srgbClr val="FFFF00"/>
                </a:solidFill>
              </a:rPr>
              <a:t> </a:t>
            </a:r>
            <a:r>
              <a:rPr lang="hr-HR" sz="2600" dirty="0" err="1" smtClean="0">
                <a:solidFill>
                  <a:srgbClr val="FFFF00"/>
                </a:solidFill>
              </a:rPr>
              <a:t>with</a:t>
            </a:r>
            <a:r>
              <a:rPr lang="hr-HR" sz="2600" dirty="0" smtClean="0">
                <a:solidFill>
                  <a:srgbClr val="FFFF00"/>
                </a:solidFill>
              </a:rPr>
              <a:t> </a:t>
            </a:r>
            <a:r>
              <a:rPr lang="hr-HR" sz="2600" dirty="0" err="1" smtClean="0">
                <a:solidFill>
                  <a:srgbClr val="FFFF00"/>
                </a:solidFill>
              </a:rPr>
              <a:t>reductions</a:t>
            </a:r>
            <a:r>
              <a:rPr lang="hr-HR" sz="2600" dirty="0" smtClean="0">
                <a:solidFill>
                  <a:srgbClr val="FFFF00"/>
                </a:solidFill>
              </a:rPr>
              <a:t> </a:t>
            </a:r>
            <a:r>
              <a:rPr lang="hr-HR" sz="2600" dirty="0" err="1" smtClean="0">
                <a:solidFill>
                  <a:srgbClr val="FFFF00"/>
                </a:solidFill>
              </a:rPr>
              <a:t>in</a:t>
            </a:r>
            <a:r>
              <a:rPr lang="hr-HR" sz="2600" dirty="0" smtClean="0">
                <a:solidFill>
                  <a:srgbClr val="FFFF00"/>
                </a:solidFill>
              </a:rPr>
              <a:t> </a:t>
            </a:r>
            <a:r>
              <a:rPr lang="hr-HR" sz="2600" dirty="0" err="1" smtClean="0">
                <a:solidFill>
                  <a:srgbClr val="FFFF00"/>
                </a:solidFill>
              </a:rPr>
              <a:t>grey</a:t>
            </a:r>
            <a:r>
              <a:rPr lang="hr-HR" sz="2600" dirty="0" smtClean="0">
                <a:solidFill>
                  <a:srgbClr val="FFFF00"/>
                </a:solidFill>
              </a:rPr>
              <a:t> </a:t>
            </a:r>
            <a:r>
              <a:rPr lang="hr-HR" sz="2600" dirty="0" err="1" smtClean="0">
                <a:solidFill>
                  <a:srgbClr val="FFFF00"/>
                </a:solidFill>
              </a:rPr>
              <a:t>matter</a:t>
            </a:r>
            <a:r>
              <a:rPr lang="hr-HR" sz="2600" dirty="0" smtClean="0">
                <a:solidFill>
                  <a:srgbClr val="FFFF00"/>
                </a:solidFill>
              </a:rPr>
              <a:t> </a:t>
            </a:r>
            <a:r>
              <a:rPr lang="hr-HR" sz="2600" dirty="0" err="1" smtClean="0">
                <a:solidFill>
                  <a:srgbClr val="FFFF00"/>
                </a:solidFill>
              </a:rPr>
              <a:t>volume</a:t>
            </a:r>
            <a:endParaRPr lang="hr-HR" sz="2600" dirty="0" smtClean="0">
              <a:solidFill>
                <a:srgbClr val="FFFF00"/>
              </a:solidFill>
            </a:endParaRPr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139952" y="6525344"/>
            <a:ext cx="5184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>
                <a:solidFill>
                  <a:srgbClr val="FFC000"/>
                </a:solidFill>
              </a:rPr>
              <a:t>Andrews-</a:t>
            </a:r>
            <a:r>
              <a:rPr lang="hr-HR" dirty="0" err="1" smtClean="0">
                <a:solidFill>
                  <a:srgbClr val="FFC000"/>
                </a:solidFill>
              </a:rPr>
              <a:t>Hanna</a:t>
            </a:r>
            <a:r>
              <a:rPr lang="hr-HR" dirty="0" smtClean="0">
                <a:solidFill>
                  <a:srgbClr val="FFC000"/>
                </a:solidFill>
              </a:rPr>
              <a:t> et al., Neuron 2007, 56, 924-935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43608" y="620688"/>
            <a:ext cx="19025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 err="1" smtClean="0">
                <a:solidFill>
                  <a:srgbClr val="FFFF00"/>
                </a:solidFill>
              </a:rPr>
              <a:t>Resting</a:t>
            </a:r>
            <a:r>
              <a:rPr lang="hr-HR" dirty="0" smtClean="0">
                <a:solidFill>
                  <a:srgbClr val="FFFF00"/>
                </a:solidFill>
              </a:rPr>
              <a:t>-</a:t>
            </a:r>
            <a:r>
              <a:rPr lang="hr-HR" dirty="0" err="1" smtClean="0">
                <a:solidFill>
                  <a:srgbClr val="FFFF00"/>
                </a:solidFill>
              </a:rPr>
              <a:t>state</a:t>
            </a:r>
            <a:r>
              <a:rPr lang="hr-HR" dirty="0" smtClean="0">
                <a:solidFill>
                  <a:srgbClr val="FFFF00"/>
                </a:solidFill>
              </a:rPr>
              <a:t> </a:t>
            </a:r>
            <a:r>
              <a:rPr lang="hr-HR" dirty="0" err="1" smtClean="0">
                <a:solidFill>
                  <a:srgbClr val="FFFF00"/>
                </a:solidFill>
              </a:rPr>
              <a:t>fMRI</a:t>
            </a:r>
            <a:endParaRPr lang="hr-HR" dirty="0">
              <a:solidFill>
                <a:srgbClr val="FFFF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15616" y="4499828"/>
            <a:ext cx="1910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 err="1" smtClean="0">
                <a:solidFill>
                  <a:srgbClr val="FFFF00"/>
                </a:solidFill>
              </a:rPr>
              <a:t>Task</a:t>
            </a:r>
            <a:r>
              <a:rPr lang="hr-HR" dirty="0" smtClean="0">
                <a:solidFill>
                  <a:srgbClr val="FFFF00"/>
                </a:solidFill>
              </a:rPr>
              <a:t>-</a:t>
            </a:r>
            <a:r>
              <a:rPr lang="hr-HR" dirty="0" err="1" smtClean="0">
                <a:solidFill>
                  <a:srgbClr val="FFFF00"/>
                </a:solidFill>
              </a:rPr>
              <a:t>induced</a:t>
            </a:r>
            <a:r>
              <a:rPr lang="hr-HR" dirty="0" smtClean="0">
                <a:solidFill>
                  <a:srgbClr val="FFFF00"/>
                </a:solidFill>
              </a:rPr>
              <a:t> </a:t>
            </a:r>
            <a:r>
              <a:rPr lang="hr-HR" dirty="0" err="1" smtClean="0">
                <a:solidFill>
                  <a:srgbClr val="FFFF00"/>
                </a:solidFill>
              </a:rPr>
              <a:t>fMRI</a:t>
            </a:r>
            <a:endParaRPr lang="hr-HR" dirty="0">
              <a:solidFill>
                <a:srgbClr val="FFFF00"/>
              </a:solidFill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35496" y="4797152"/>
            <a:ext cx="4180288" cy="21602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r-HR" sz="1600" dirty="0" err="1" smtClean="0"/>
              <a:t>Elderly</a:t>
            </a:r>
            <a:r>
              <a:rPr lang="hr-HR" sz="1600" dirty="0" smtClean="0"/>
              <a:t> </a:t>
            </a:r>
            <a:r>
              <a:rPr lang="hr-HR" sz="1600" dirty="0" err="1" smtClean="0"/>
              <a:t>subject</a:t>
            </a:r>
            <a:r>
              <a:rPr lang="hr-HR" sz="1600" dirty="0" smtClean="0"/>
              <a:t> </a:t>
            </a:r>
            <a:r>
              <a:rPr lang="hr-HR" sz="1600" dirty="0" err="1" smtClean="0"/>
              <a:t>showed</a:t>
            </a:r>
            <a:r>
              <a:rPr lang="hr-HR" sz="1600" dirty="0" smtClean="0"/>
              <a:t> a </a:t>
            </a:r>
            <a:r>
              <a:rPr lang="hr-HR" sz="1600" dirty="0" err="1" smtClean="0"/>
              <a:t>decreased</a:t>
            </a:r>
            <a:r>
              <a:rPr lang="hr-HR" sz="1600" dirty="0" smtClean="0"/>
              <a:t> </a:t>
            </a:r>
            <a:r>
              <a:rPr lang="hr-HR" sz="1600" dirty="0" err="1" smtClean="0"/>
              <a:t>task</a:t>
            </a:r>
            <a:r>
              <a:rPr lang="hr-HR" sz="1600" dirty="0" smtClean="0"/>
              <a:t>-</a:t>
            </a:r>
            <a:r>
              <a:rPr lang="hr-HR" sz="1600" dirty="0" err="1" smtClean="0"/>
              <a:t>induced</a:t>
            </a:r>
            <a:r>
              <a:rPr lang="hr-HR" sz="1600" dirty="0" smtClean="0"/>
              <a:t> </a:t>
            </a:r>
            <a:r>
              <a:rPr lang="hr-HR" sz="1600" dirty="0" err="1" smtClean="0"/>
              <a:t>deactivation</a:t>
            </a:r>
            <a:r>
              <a:rPr lang="hr-HR" sz="1600" dirty="0" smtClean="0"/>
              <a:t> </a:t>
            </a:r>
            <a:r>
              <a:rPr lang="hr-HR" sz="1600" dirty="0" err="1" smtClean="0"/>
              <a:t>in</a:t>
            </a:r>
            <a:r>
              <a:rPr lang="hr-HR" sz="1600" dirty="0" smtClean="0"/>
              <a:t> </a:t>
            </a:r>
            <a:r>
              <a:rPr lang="hr-HR" sz="1600" dirty="0" err="1" smtClean="0"/>
              <a:t>the</a:t>
            </a:r>
            <a:r>
              <a:rPr lang="hr-HR" sz="1600" dirty="0" smtClean="0"/>
              <a:t> DMN (</a:t>
            </a:r>
            <a:r>
              <a:rPr lang="hr-HR" sz="1600" dirty="0" err="1" smtClean="0"/>
              <a:t>part</a:t>
            </a:r>
            <a:r>
              <a:rPr lang="hr-HR" sz="1600" dirty="0" smtClean="0"/>
              <a:t>. </a:t>
            </a:r>
            <a:r>
              <a:rPr lang="hr-HR" sz="1600" dirty="0" err="1" smtClean="0"/>
              <a:t>in</a:t>
            </a:r>
            <a:r>
              <a:rPr lang="hr-HR" sz="1600" dirty="0" smtClean="0"/>
              <a:t> PCC </a:t>
            </a:r>
            <a:r>
              <a:rPr lang="hr-HR" sz="1600" dirty="0" err="1" smtClean="0"/>
              <a:t>and</a:t>
            </a:r>
            <a:r>
              <a:rPr lang="hr-HR" sz="1600" dirty="0" smtClean="0"/>
              <a:t> </a:t>
            </a:r>
            <a:r>
              <a:rPr lang="hr-HR" sz="1600" dirty="0" err="1" smtClean="0"/>
              <a:t>medial</a:t>
            </a:r>
            <a:r>
              <a:rPr lang="hr-HR" sz="1600" dirty="0" smtClean="0"/>
              <a:t> </a:t>
            </a:r>
            <a:r>
              <a:rPr lang="hr-HR" sz="1600" dirty="0" err="1" smtClean="0"/>
              <a:t>parietal</a:t>
            </a:r>
            <a:r>
              <a:rPr lang="hr-HR" sz="1600" dirty="0" smtClean="0"/>
              <a:t> </a:t>
            </a:r>
            <a:r>
              <a:rPr lang="hr-HR" sz="1600" dirty="0" err="1" smtClean="0"/>
              <a:t>regions</a:t>
            </a:r>
            <a:r>
              <a:rPr lang="hr-HR" sz="1600" dirty="0" smtClean="0"/>
              <a:t>) </a:t>
            </a:r>
            <a:r>
              <a:rPr lang="hr-HR" sz="1600" dirty="0" err="1" smtClean="0"/>
              <a:t>compared</a:t>
            </a:r>
            <a:r>
              <a:rPr lang="hr-HR" sz="1600" dirty="0" smtClean="0"/>
              <a:t> to </a:t>
            </a:r>
            <a:r>
              <a:rPr lang="hr-HR" sz="1600" dirty="0" err="1" smtClean="0"/>
              <a:t>younger</a:t>
            </a:r>
            <a:r>
              <a:rPr lang="hr-HR" sz="1600" dirty="0" smtClean="0"/>
              <a:t> </a:t>
            </a:r>
            <a:r>
              <a:rPr lang="hr-HR" sz="1600" dirty="0" err="1" smtClean="0"/>
              <a:t>adults</a:t>
            </a:r>
            <a:r>
              <a:rPr lang="hr-HR" sz="1600" dirty="0" smtClean="0"/>
              <a:t>, </a:t>
            </a:r>
            <a:r>
              <a:rPr lang="hr-HR" sz="1600" dirty="0" err="1" smtClean="0">
                <a:solidFill>
                  <a:srgbClr val="FFFF00"/>
                </a:solidFill>
              </a:rPr>
              <a:t>meaning</a:t>
            </a:r>
            <a:r>
              <a:rPr lang="hr-HR" sz="1600" dirty="0" smtClean="0">
                <a:solidFill>
                  <a:srgbClr val="FFFF00"/>
                </a:solidFill>
              </a:rPr>
              <a:t> </a:t>
            </a:r>
            <a:r>
              <a:rPr lang="hr-HR" sz="1600" dirty="0" err="1" smtClean="0">
                <a:solidFill>
                  <a:srgbClr val="FFFF00"/>
                </a:solidFill>
              </a:rPr>
              <a:t>that</a:t>
            </a:r>
            <a:r>
              <a:rPr lang="hr-HR" sz="1600" dirty="0" smtClean="0">
                <a:solidFill>
                  <a:srgbClr val="FFFF00"/>
                </a:solidFill>
              </a:rPr>
              <a:t> </a:t>
            </a:r>
            <a:r>
              <a:rPr lang="hr-HR" sz="1600" dirty="0" err="1" smtClean="0">
                <a:solidFill>
                  <a:srgbClr val="FFFF00"/>
                </a:solidFill>
              </a:rPr>
              <a:t>there</a:t>
            </a:r>
            <a:r>
              <a:rPr lang="hr-HR" sz="1600" dirty="0" smtClean="0">
                <a:solidFill>
                  <a:srgbClr val="FFFF00"/>
                </a:solidFill>
              </a:rPr>
              <a:t> is age-</a:t>
            </a:r>
            <a:r>
              <a:rPr lang="hr-HR" sz="1600" dirty="0" err="1" smtClean="0">
                <a:solidFill>
                  <a:srgbClr val="FFFF00"/>
                </a:solidFill>
              </a:rPr>
              <a:t>related</a:t>
            </a:r>
            <a:r>
              <a:rPr lang="hr-HR" sz="1600" dirty="0" smtClean="0">
                <a:solidFill>
                  <a:srgbClr val="FFFF00"/>
                </a:solidFill>
              </a:rPr>
              <a:t> </a:t>
            </a:r>
            <a:r>
              <a:rPr lang="hr-HR" sz="1600" dirty="0" err="1" smtClean="0">
                <a:solidFill>
                  <a:srgbClr val="FFFF00"/>
                </a:solidFill>
              </a:rPr>
              <a:t>reduction</a:t>
            </a:r>
            <a:r>
              <a:rPr lang="hr-HR" sz="1600" dirty="0" smtClean="0">
                <a:solidFill>
                  <a:srgbClr val="FFFF00"/>
                </a:solidFill>
              </a:rPr>
              <a:t> </a:t>
            </a:r>
            <a:r>
              <a:rPr lang="hr-HR" sz="1600" dirty="0" err="1" smtClean="0">
                <a:solidFill>
                  <a:srgbClr val="FFFF00"/>
                </a:solidFill>
              </a:rPr>
              <a:t>in</a:t>
            </a:r>
            <a:r>
              <a:rPr lang="hr-HR" sz="1600" dirty="0" smtClean="0">
                <a:solidFill>
                  <a:srgbClr val="FFFF00"/>
                </a:solidFill>
              </a:rPr>
              <a:t> </a:t>
            </a:r>
            <a:r>
              <a:rPr lang="hr-HR" sz="1600" dirty="0" err="1" smtClean="0">
                <a:solidFill>
                  <a:srgbClr val="FFFF00"/>
                </a:solidFill>
              </a:rPr>
              <a:t>the</a:t>
            </a:r>
            <a:r>
              <a:rPr lang="hr-HR" sz="1600" dirty="0" smtClean="0">
                <a:solidFill>
                  <a:srgbClr val="FFFF00"/>
                </a:solidFill>
              </a:rPr>
              <a:t> </a:t>
            </a:r>
            <a:r>
              <a:rPr lang="hr-HR" sz="1600" dirty="0" err="1" smtClean="0">
                <a:solidFill>
                  <a:srgbClr val="FFFF00"/>
                </a:solidFill>
              </a:rPr>
              <a:t>ability</a:t>
            </a:r>
            <a:r>
              <a:rPr lang="hr-HR" sz="1600" dirty="0" smtClean="0">
                <a:solidFill>
                  <a:srgbClr val="FFFF00"/>
                </a:solidFill>
              </a:rPr>
              <a:t> to </a:t>
            </a:r>
            <a:r>
              <a:rPr lang="hr-HR" sz="1600" dirty="0" err="1" smtClean="0">
                <a:solidFill>
                  <a:srgbClr val="FFFF00"/>
                </a:solidFill>
              </a:rPr>
              <a:t>suspend</a:t>
            </a:r>
            <a:r>
              <a:rPr lang="hr-HR" sz="1600" dirty="0" smtClean="0">
                <a:solidFill>
                  <a:srgbClr val="FFFF00"/>
                </a:solidFill>
              </a:rPr>
              <a:t> DMN </a:t>
            </a:r>
            <a:r>
              <a:rPr lang="hr-HR" sz="1600" dirty="0" err="1" smtClean="0">
                <a:solidFill>
                  <a:srgbClr val="FFFF00"/>
                </a:solidFill>
              </a:rPr>
              <a:t>activity</a:t>
            </a:r>
            <a:r>
              <a:rPr lang="hr-HR" sz="1600" dirty="0" smtClean="0">
                <a:solidFill>
                  <a:srgbClr val="FFFF00"/>
                </a:solidFill>
              </a:rPr>
              <a:t> </a:t>
            </a:r>
            <a:r>
              <a:rPr lang="hr-HR" sz="1600" dirty="0" err="1" smtClean="0">
                <a:solidFill>
                  <a:srgbClr val="FFFF00"/>
                </a:solidFill>
              </a:rPr>
              <a:t>when</a:t>
            </a:r>
            <a:r>
              <a:rPr lang="hr-HR" sz="1600" dirty="0" smtClean="0">
                <a:solidFill>
                  <a:srgbClr val="FFFF00"/>
                </a:solidFill>
              </a:rPr>
              <a:t> </a:t>
            </a:r>
            <a:r>
              <a:rPr lang="hr-HR" sz="1600" dirty="0" err="1" smtClean="0">
                <a:solidFill>
                  <a:srgbClr val="FFFF00"/>
                </a:solidFill>
              </a:rPr>
              <a:t>the</a:t>
            </a:r>
            <a:r>
              <a:rPr lang="hr-HR" sz="1600" dirty="0" smtClean="0">
                <a:solidFill>
                  <a:srgbClr val="FFFF00"/>
                </a:solidFill>
              </a:rPr>
              <a:t> </a:t>
            </a:r>
            <a:r>
              <a:rPr lang="hr-HR" sz="1600" dirty="0" err="1" smtClean="0">
                <a:solidFill>
                  <a:srgbClr val="FFFF00"/>
                </a:solidFill>
              </a:rPr>
              <a:t>experimental</a:t>
            </a:r>
            <a:r>
              <a:rPr lang="hr-HR" sz="1600" dirty="0" smtClean="0">
                <a:solidFill>
                  <a:srgbClr val="FFFF00"/>
                </a:solidFill>
              </a:rPr>
              <a:t> </a:t>
            </a:r>
            <a:r>
              <a:rPr lang="hr-HR" sz="1600" dirty="0" err="1" smtClean="0">
                <a:solidFill>
                  <a:srgbClr val="FFFF00"/>
                </a:solidFill>
              </a:rPr>
              <a:t>condition</a:t>
            </a:r>
            <a:r>
              <a:rPr lang="hr-HR" sz="1600" dirty="0" smtClean="0">
                <a:solidFill>
                  <a:srgbClr val="FFFF00"/>
                </a:solidFill>
              </a:rPr>
              <a:t> </a:t>
            </a:r>
            <a:r>
              <a:rPr lang="hr-HR" sz="1600" dirty="0" err="1" smtClean="0">
                <a:solidFill>
                  <a:srgbClr val="FFFF00"/>
                </a:solidFill>
              </a:rPr>
              <a:t>requires</a:t>
            </a:r>
            <a:r>
              <a:rPr lang="hr-HR" sz="1600" dirty="0" smtClean="0">
                <a:solidFill>
                  <a:srgbClr val="FFFF00"/>
                </a:solidFill>
              </a:rPr>
              <a:t> </a:t>
            </a:r>
            <a:r>
              <a:rPr lang="hr-HR" sz="1600" dirty="0" err="1" smtClean="0">
                <a:solidFill>
                  <a:srgbClr val="FFFF00"/>
                </a:solidFill>
              </a:rPr>
              <a:t>focused</a:t>
            </a:r>
            <a:r>
              <a:rPr lang="hr-HR" sz="1600" dirty="0" smtClean="0">
                <a:solidFill>
                  <a:srgbClr val="FFFF00"/>
                </a:solidFill>
              </a:rPr>
              <a:t> </a:t>
            </a:r>
            <a:r>
              <a:rPr lang="hr-HR" sz="1600" dirty="0" err="1" smtClean="0">
                <a:solidFill>
                  <a:srgbClr val="FFFF00"/>
                </a:solidFill>
              </a:rPr>
              <a:t>attention</a:t>
            </a:r>
            <a:r>
              <a:rPr lang="hr-HR" sz="1600" dirty="0" smtClean="0"/>
              <a:t> (</a:t>
            </a:r>
            <a:r>
              <a:rPr lang="hr-HR" sz="1600" dirty="0" smtClean="0">
                <a:solidFill>
                  <a:srgbClr val="FFC000"/>
                </a:solidFill>
              </a:rPr>
              <a:t>Lustig et al., PNAS, 2003; </a:t>
            </a:r>
            <a:r>
              <a:rPr lang="hr-HR" sz="1600" dirty="0" err="1" smtClean="0">
                <a:solidFill>
                  <a:srgbClr val="FFC000"/>
                </a:solidFill>
              </a:rPr>
              <a:t>Grady</a:t>
            </a:r>
            <a:r>
              <a:rPr lang="hr-HR" sz="1600" dirty="0" smtClean="0">
                <a:solidFill>
                  <a:srgbClr val="FFC000"/>
                </a:solidFill>
              </a:rPr>
              <a:t> et al., J. </a:t>
            </a:r>
            <a:r>
              <a:rPr lang="hr-HR" sz="1600" dirty="0" err="1" smtClean="0">
                <a:solidFill>
                  <a:srgbClr val="FFC000"/>
                </a:solidFill>
              </a:rPr>
              <a:t>Cogn</a:t>
            </a:r>
            <a:r>
              <a:rPr lang="hr-HR" sz="1600" dirty="0" smtClean="0">
                <a:solidFill>
                  <a:srgbClr val="FFC000"/>
                </a:solidFill>
              </a:rPr>
              <a:t>. </a:t>
            </a:r>
            <a:r>
              <a:rPr lang="hr-HR" sz="1600" dirty="0" err="1" smtClean="0">
                <a:solidFill>
                  <a:srgbClr val="FFC000"/>
                </a:solidFill>
              </a:rPr>
              <a:t>Neurosci</a:t>
            </a:r>
            <a:r>
              <a:rPr lang="hr-HR" sz="1600" dirty="0" smtClean="0">
                <a:solidFill>
                  <a:srgbClr val="FFC000"/>
                </a:solidFill>
              </a:rPr>
              <a:t>., 2006</a:t>
            </a:r>
            <a:r>
              <a:rPr lang="hr-HR" sz="1600" dirty="0" smtClean="0"/>
              <a:t>)</a:t>
            </a:r>
            <a:endParaRPr lang="en-US" sz="16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5784" y="757796"/>
            <a:ext cx="4691380" cy="583955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203827" y="1918573"/>
            <a:ext cx="9442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err="1" smtClean="0">
                <a:solidFill>
                  <a:schemeClr val="bg1"/>
                </a:solidFill>
              </a:rPr>
              <a:t>Seed</a:t>
            </a:r>
            <a:r>
              <a:rPr lang="hr-HR" dirty="0" smtClean="0">
                <a:solidFill>
                  <a:schemeClr val="bg1"/>
                </a:solidFill>
              </a:rPr>
              <a:t> </a:t>
            </a:r>
            <a:r>
              <a:rPr lang="hr-HR" dirty="0" err="1" smtClean="0">
                <a:solidFill>
                  <a:schemeClr val="bg1"/>
                </a:solidFill>
              </a:rPr>
              <a:t>in</a:t>
            </a:r>
            <a:r>
              <a:rPr lang="hr-HR" dirty="0" smtClean="0">
                <a:solidFill>
                  <a:schemeClr val="bg1"/>
                </a:solidFill>
              </a:rPr>
              <a:t> PFC</a:t>
            </a:r>
            <a:endParaRPr lang="hr-HR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211960" y="4460339"/>
            <a:ext cx="864096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err="1" smtClean="0">
                <a:solidFill>
                  <a:schemeClr val="bg1"/>
                </a:solidFill>
              </a:rPr>
              <a:t>Seed</a:t>
            </a:r>
            <a:r>
              <a:rPr lang="hr-HR" dirty="0" smtClean="0">
                <a:solidFill>
                  <a:schemeClr val="bg1"/>
                </a:solidFill>
              </a:rPr>
              <a:t> </a:t>
            </a:r>
            <a:r>
              <a:rPr lang="hr-HR" dirty="0" err="1" smtClean="0">
                <a:solidFill>
                  <a:schemeClr val="bg1"/>
                </a:solidFill>
              </a:rPr>
              <a:t>in</a:t>
            </a:r>
            <a:r>
              <a:rPr lang="hr-HR" dirty="0" smtClean="0">
                <a:solidFill>
                  <a:schemeClr val="bg1"/>
                </a:solidFill>
              </a:rPr>
              <a:t> PCC/</a:t>
            </a:r>
          </a:p>
          <a:p>
            <a:r>
              <a:rPr lang="hr-HR" sz="1100" dirty="0" err="1" smtClean="0">
                <a:solidFill>
                  <a:schemeClr val="bg1"/>
                </a:solidFill>
              </a:rPr>
              <a:t>retrosplen</a:t>
            </a:r>
            <a:r>
              <a:rPr lang="hr-HR" sz="1100" dirty="0" smtClean="0">
                <a:solidFill>
                  <a:schemeClr val="bg1"/>
                </a:solidFill>
              </a:rPr>
              <a:t>. </a:t>
            </a:r>
            <a:r>
              <a:rPr lang="hr-HR" sz="1100" dirty="0" err="1" smtClean="0">
                <a:solidFill>
                  <a:schemeClr val="bg1"/>
                </a:solidFill>
              </a:rPr>
              <a:t>cx</a:t>
            </a:r>
            <a:endParaRPr lang="hr-HR" sz="1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8155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251520" y="188640"/>
            <a:ext cx="8229600" cy="8367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hr-HR" dirty="0" smtClean="0">
                <a:solidFill>
                  <a:srgbClr val="FFFF00"/>
                </a:solidFill>
              </a:rPr>
              <a:t>DMN </a:t>
            </a:r>
            <a:r>
              <a:rPr lang="hr-HR" dirty="0" err="1" smtClean="0">
                <a:solidFill>
                  <a:srgbClr val="FFFF00"/>
                </a:solidFill>
              </a:rPr>
              <a:t>in</a:t>
            </a:r>
            <a:r>
              <a:rPr lang="hr-HR" dirty="0" smtClean="0">
                <a:solidFill>
                  <a:srgbClr val="FFFF00"/>
                </a:solidFill>
              </a:rPr>
              <a:t> </a:t>
            </a:r>
            <a:r>
              <a:rPr lang="hr-HR" dirty="0" err="1" smtClean="0">
                <a:solidFill>
                  <a:srgbClr val="FFFF00"/>
                </a:solidFill>
              </a:rPr>
              <a:t>healthy</a:t>
            </a:r>
            <a:r>
              <a:rPr lang="hr-HR" dirty="0" smtClean="0">
                <a:solidFill>
                  <a:srgbClr val="FFFF00"/>
                </a:solidFill>
              </a:rPr>
              <a:t> </a:t>
            </a:r>
            <a:r>
              <a:rPr lang="hr-HR" dirty="0" err="1" smtClean="0">
                <a:solidFill>
                  <a:srgbClr val="FFFF00"/>
                </a:solidFill>
              </a:rPr>
              <a:t>elderly</a:t>
            </a:r>
            <a:r>
              <a:rPr lang="hr-HR" dirty="0" smtClean="0">
                <a:solidFill>
                  <a:srgbClr val="FFFF00"/>
                </a:solidFill>
              </a:rPr>
              <a:t> </a:t>
            </a:r>
            <a:r>
              <a:rPr lang="hr-HR" dirty="0" err="1" smtClean="0">
                <a:solidFill>
                  <a:srgbClr val="FFFF00"/>
                </a:solidFill>
              </a:rPr>
              <a:t>and</a:t>
            </a:r>
            <a:r>
              <a:rPr lang="hr-HR" dirty="0" smtClean="0">
                <a:solidFill>
                  <a:srgbClr val="FFFF00"/>
                </a:solidFill>
              </a:rPr>
              <a:t> AD </a:t>
            </a:r>
            <a:r>
              <a:rPr lang="hr-HR" dirty="0" err="1" smtClean="0">
                <a:solidFill>
                  <a:srgbClr val="FFFF00"/>
                </a:solidFill>
              </a:rPr>
              <a:t>subjects</a:t>
            </a:r>
            <a:endParaRPr lang="hr-HR" dirty="0" smtClean="0">
              <a:solidFill>
                <a:srgbClr val="FFFF00"/>
              </a:solidFill>
            </a:endParaRPr>
          </a:p>
          <a:p>
            <a:r>
              <a:rPr lang="hr-HR" dirty="0" smtClean="0">
                <a:solidFill>
                  <a:srgbClr val="FFFF00"/>
                </a:solidFill>
              </a:rPr>
              <a:t>(Washington </a:t>
            </a:r>
            <a:r>
              <a:rPr lang="hr-HR" dirty="0" err="1" smtClean="0">
                <a:solidFill>
                  <a:srgbClr val="FFFF00"/>
                </a:solidFill>
              </a:rPr>
              <a:t>Univ</a:t>
            </a:r>
            <a:r>
              <a:rPr lang="hr-HR" dirty="0" smtClean="0">
                <a:solidFill>
                  <a:srgbClr val="FFFF00"/>
                </a:solidFill>
              </a:rPr>
              <a:t>. </a:t>
            </a:r>
            <a:r>
              <a:rPr lang="hr-HR" dirty="0" err="1" smtClean="0">
                <a:solidFill>
                  <a:srgbClr val="FFFF00"/>
                </a:solidFill>
              </a:rPr>
              <a:t>data</a:t>
            </a:r>
            <a:r>
              <a:rPr lang="hr-HR" dirty="0" smtClean="0">
                <a:solidFill>
                  <a:srgbClr val="FFFF00"/>
                </a:solidFill>
              </a:rPr>
              <a:t>)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559" y="1811263"/>
            <a:ext cx="8464905" cy="2697857"/>
          </a:xfrm>
        </p:spPr>
      </p:pic>
      <p:sp>
        <p:nvSpPr>
          <p:cNvPr id="8" name="TextBox 7"/>
          <p:cNvSpPr txBox="1"/>
          <p:nvPr/>
        </p:nvSpPr>
        <p:spPr>
          <a:xfrm>
            <a:off x="4499992" y="4653136"/>
            <a:ext cx="4392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err="1" smtClean="0">
                <a:solidFill>
                  <a:srgbClr val="FFC000"/>
                </a:solidFill>
              </a:rPr>
              <a:t>Greicius</a:t>
            </a:r>
            <a:r>
              <a:rPr lang="hr-HR" dirty="0" smtClean="0">
                <a:solidFill>
                  <a:srgbClr val="FFC000"/>
                </a:solidFill>
              </a:rPr>
              <a:t> et al., PNAS, 2004, 101, 4637-4642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83568" y="5229200"/>
            <a:ext cx="77048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u="sng" dirty="0" smtClean="0">
                <a:solidFill>
                  <a:srgbClr val="FFFF00"/>
                </a:solidFill>
              </a:rPr>
              <a:t>AD </a:t>
            </a:r>
            <a:r>
              <a:rPr lang="hr-HR" sz="2000" u="sng" dirty="0" err="1" smtClean="0">
                <a:solidFill>
                  <a:srgbClr val="FFFF00"/>
                </a:solidFill>
              </a:rPr>
              <a:t>subjects</a:t>
            </a:r>
            <a:r>
              <a:rPr lang="hr-HR" sz="2000" u="sng" dirty="0" smtClean="0">
                <a:solidFill>
                  <a:srgbClr val="FFFF00"/>
                </a:solidFill>
              </a:rPr>
              <a:t> </a:t>
            </a:r>
            <a:r>
              <a:rPr lang="hr-HR" sz="2000" u="sng" dirty="0" err="1" smtClean="0">
                <a:solidFill>
                  <a:srgbClr val="FFFF00"/>
                </a:solidFill>
              </a:rPr>
              <a:t>showed</a:t>
            </a:r>
            <a:r>
              <a:rPr lang="hr-HR" sz="2000" u="sng" dirty="0" smtClean="0">
                <a:solidFill>
                  <a:srgbClr val="FFFF00"/>
                </a:solidFill>
              </a:rPr>
              <a:t> </a:t>
            </a:r>
            <a:r>
              <a:rPr lang="hr-HR" sz="2000" u="sng" dirty="0" err="1" smtClean="0">
                <a:solidFill>
                  <a:srgbClr val="FFFF00"/>
                </a:solidFill>
              </a:rPr>
              <a:t>highly</a:t>
            </a:r>
            <a:r>
              <a:rPr lang="hr-HR" sz="2000" u="sng" dirty="0" smtClean="0">
                <a:solidFill>
                  <a:srgbClr val="FFFF00"/>
                </a:solidFill>
              </a:rPr>
              <a:t> </a:t>
            </a:r>
            <a:r>
              <a:rPr lang="hr-HR" sz="2000" u="sng" dirty="0" err="1" smtClean="0">
                <a:solidFill>
                  <a:srgbClr val="FFFF00"/>
                </a:solidFill>
              </a:rPr>
              <a:t>significant</a:t>
            </a:r>
            <a:r>
              <a:rPr lang="hr-HR" sz="2000" u="sng" dirty="0" smtClean="0">
                <a:solidFill>
                  <a:srgbClr val="FFFF00"/>
                </a:solidFill>
              </a:rPr>
              <a:t> </a:t>
            </a:r>
            <a:r>
              <a:rPr lang="hr-HR" sz="2000" u="sng" dirty="0" err="1" smtClean="0">
                <a:solidFill>
                  <a:srgbClr val="FFFF00"/>
                </a:solidFill>
              </a:rPr>
              <a:t>decreased</a:t>
            </a:r>
            <a:r>
              <a:rPr lang="hr-HR" sz="2000" u="sng" dirty="0" smtClean="0">
                <a:solidFill>
                  <a:srgbClr val="FFFF00"/>
                </a:solidFill>
              </a:rPr>
              <a:t> </a:t>
            </a:r>
            <a:r>
              <a:rPr lang="hr-HR" sz="2000" u="sng" dirty="0" err="1" smtClean="0">
                <a:solidFill>
                  <a:srgbClr val="FFFF00"/>
                </a:solidFill>
              </a:rPr>
              <a:t>resting</a:t>
            </a:r>
            <a:r>
              <a:rPr lang="hr-HR" sz="2000" u="sng" dirty="0" smtClean="0">
                <a:solidFill>
                  <a:srgbClr val="FFFF00"/>
                </a:solidFill>
              </a:rPr>
              <a:t>-</a:t>
            </a:r>
            <a:r>
              <a:rPr lang="hr-HR" sz="2000" u="sng" dirty="0" err="1" smtClean="0">
                <a:solidFill>
                  <a:srgbClr val="FFFF00"/>
                </a:solidFill>
              </a:rPr>
              <a:t>state</a:t>
            </a:r>
            <a:r>
              <a:rPr lang="hr-HR" sz="2000" u="sng" dirty="0" smtClean="0">
                <a:solidFill>
                  <a:srgbClr val="FFFF00"/>
                </a:solidFill>
              </a:rPr>
              <a:t> </a:t>
            </a:r>
            <a:r>
              <a:rPr lang="hr-HR" sz="2000" u="sng" dirty="0" err="1" smtClean="0">
                <a:solidFill>
                  <a:srgbClr val="FFFF00"/>
                </a:solidFill>
              </a:rPr>
              <a:t>activity</a:t>
            </a:r>
            <a:r>
              <a:rPr lang="hr-HR" sz="2000" u="sng" dirty="0" smtClean="0">
                <a:solidFill>
                  <a:srgbClr val="FFFF00"/>
                </a:solidFill>
              </a:rPr>
              <a:t> </a:t>
            </a:r>
            <a:r>
              <a:rPr lang="hr-HR" sz="2000" u="sng" dirty="0" err="1" smtClean="0">
                <a:solidFill>
                  <a:srgbClr val="FFFF00"/>
                </a:solidFill>
              </a:rPr>
              <a:t>in</a:t>
            </a:r>
            <a:r>
              <a:rPr lang="hr-HR" sz="2000" u="sng" dirty="0" smtClean="0">
                <a:solidFill>
                  <a:srgbClr val="FFFF00"/>
                </a:solidFill>
              </a:rPr>
              <a:t> PCC (</a:t>
            </a:r>
            <a:r>
              <a:rPr lang="hr-HR" sz="2000" u="sng" dirty="0" err="1" smtClean="0">
                <a:solidFill>
                  <a:srgbClr val="FFFF00"/>
                </a:solidFill>
              </a:rPr>
              <a:t>blue</a:t>
            </a:r>
            <a:r>
              <a:rPr lang="hr-HR" sz="2000" u="sng" dirty="0" smtClean="0">
                <a:solidFill>
                  <a:srgbClr val="FFFF00"/>
                </a:solidFill>
              </a:rPr>
              <a:t> </a:t>
            </a:r>
            <a:r>
              <a:rPr lang="hr-HR" sz="2000" u="sng" dirty="0" err="1" smtClean="0">
                <a:solidFill>
                  <a:srgbClr val="FFFF00"/>
                </a:solidFill>
              </a:rPr>
              <a:t>arrow</a:t>
            </a:r>
            <a:r>
              <a:rPr lang="hr-HR" sz="2000" u="sng" dirty="0" smtClean="0">
                <a:solidFill>
                  <a:srgbClr val="FFFF00"/>
                </a:solidFill>
              </a:rPr>
              <a:t>), </a:t>
            </a:r>
            <a:r>
              <a:rPr lang="hr-HR" sz="2000" u="sng" dirty="0" err="1" smtClean="0">
                <a:solidFill>
                  <a:srgbClr val="FFFF00"/>
                </a:solidFill>
              </a:rPr>
              <a:t>hippocampus</a:t>
            </a:r>
            <a:r>
              <a:rPr lang="hr-HR" sz="2000" u="sng" dirty="0" smtClean="0">
                <a:solidFill>
                  <a:srgbClr val="FFFF00"/>
                </a:solidFill>
              </a:rPr>
              <a:t> </a:t>
            </a:r>
            <a:r>
              <a:rPr lang="hr-HR" sz="2000" u="sng" dirty="0" err="1" smtClean="0">
                <a:solidFill>
                  <a:srgbClr val="FFFF00"/>
                </a:solidFill>
              </a:rPr>
              <a:t>and</a:t>
            </a:r>
            <a:r>
              <a:rPr lang="hr-HR" sz="2000" u="sng" dirty="0" smtClean="0">
                <a:solidFill>
                  <a:srgbClr val="FFFF00"/>
                </a:solidFill>
              </a:rPr>
              <a:t> </a:t>
            </a:r>
            <a:r>
              <a:rPr lang="hr-HR" sz="2000" u="sng" dirty="0" err="1" smtClean="0">
                <a:solidFill>
                  <a:srgbClr val="FFFF00"/>
                </a:solidFill>
              </a:rPr>
              <a:t>entorhinal</a:t>
            </a:r>
            <a:r>
              <a:rPr lang="hr-HR" sz="2000" u="sng" dirty="0" smtClean="0">
                <a:solidFill>
                  <a:srgbClr val="FFFF00"/>
                </a:solidFill>
              </a:rPr>
              <a:t> </a:t>
            </a:r>
            <a:r>
              <a:rPr lang="hr-HR" sz="2000" u="sng" dirty="0" err="1" smtClean="0">
                <a:solidFill>
                  <a:srgbClr val="FFFF00"/>
                </a:solidFill>
              </a:rPr>
              <a:t>cortex</a:t>
            </a:r>
            <a:r>
              <a:rPr lang="hr-HR" sz="2000" u="sng" dirty="0" smtClean="0">
                <a:solidFill>
                  <a:srgbClr val="FFFF00"/>
                </a:solidFill>
              </a:rPr>
              <a:t> (</a:t>
            </a:r>
            <a:r>
              <a:rPr lang="hr-HR" sz="2000" u="sng" dirty="0" err="1" smtClean="0">
                <a:solidFill>
                  <a:srgbClr val="FFFF00"/>
                </a:solidFill>
              </a:rPr>
              <a:t>green</a:t>
            </a:r>
            <a:r>
              <a:rPr lang="hr-HR" sz="2000" u="sng" dirty="0" smtClean="0">
                <a:solidFill>
                  <a:srgbClr val="FFFF00"/>
                </a:solidFill>
              </a:rPr>
              <a:t> </a:t>
            </a:r>
            <a:r>
              <a:rPr lang="hr-HR" sz="2000" u="sng" dirty="0" err="1" smtClean="0">
                <a:solidFill>
                  <a:srgbClr val="FFFF00"/>
                </a:solidFill>
              </a:rPr>
              <a:t>arrow</a:t>
            </a:r>
            <a:r>
              <a:rPr lang="hr-HR" sz="2000" u="sng" dirty="0" smtClean="0">
                <a:solidFill>
                  <a:srgbClr val="FFFF00"/>
                </a:solidFill>
              </a:rPr>
              <a:t>).</a:t>
            </a:r>
            <a:endParaRPr lang="en-US" sz="2000" u="sng" dirty="0">
              <a:solidFill>
                <a:srgbClr val="FFFF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31640" y="1268760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err="1" smtClean="0"/>
              <a:t>Healthy</a:t>
            </a:r>
            <a:r>
              <a:rPr lang="hr-HR" dirty="0" smtClean="0"/>
              <a:t> </a:t>
            </a:r>
            <a:r>
              <a:rPr lang="hr-HR" dirty="0" err="1" smtClean="0"/>
              <a:t>elderly</a:t>
            </a:r>
            <a:r>
              <a:rPr lang="hr-HR" dirty="0" smtClean="0"/>
              <a:t> </a:t>
            </a:r>
            <a:r>
              <a:rPr lang="hr-HR" dirty="0" err="1" smtClean="0"/>
              <a:t>subjects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932040" y="1268760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err="1" smtClean="0"/>
              <a:t>Alzheimer</a:t>
            </a:r>
            <a:r>
              <a:rPr lang="hr-HR" dirty="0" smtClean="0"/>
              <a:t>’s </a:t>
            </a:r>
            <a:r>
              <a:rPr lang="hr-HR" dirty="0" err="1" smtClean="0"/>
              <a:t>disease</a:t>
            </a:r>
            <a:r>
              <a:rPr lang="hr-HR" dirty="0" smtClean="0"/>
              <a:t> </a:t>
            </a:r>
            <a:r>
              <a:rPr lang="hr-HR" dirty="0" err="1" smtClean="0"/>
              <a:t>subjects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991699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4725144"/>
            <a:ext cx="9144000" cy="2132856"/>
          </a:xfrm>
        </p:spPr>
        <p:txBody>
          <a:bodyPr>
            <a:normAutofit fontScale="92500" lnSpcReduction="10000"/>
          </a:bodyPr>
          <a:lstStyle/>
          <a:p>
            <a:r>
              <a:rPr lang="hr-HR" sz="2000" dirty="0" err="1" smtClean="0">
                <a:solidFill>
                  <a:srgbClr val="FFFF00"/>
                </a:solidFill>
              </a:rPr>
              <a:t>Decreased</a:t>
            </a:r>
            <a:r>
              <a:rPr lang="hr-HR" sz="2000" dirty="0" smtClean="0"/>
              <a:t> DMN </a:t>
            </a:r>
            <a:r>
              <a:rPr lang="hr-HR" sz="2000" dirty="0" err="1" smtClean="0"/>
              <a:t>connectivity</a:t>
            </a:r>
            <a:r>
              <a:rPr lang="hr-HR" sz="2000" dirty="0" smtClean="0"/>
              <a:t> </a:t>
            </a:r>
            <a:r>
              <a:rPr lang="hr-HR" sz="2000" dirty="0" err="1" smtClean="0"/>
              <a:t>even</a:t>
            </a:r>
            <a:r>
              <a:rPr lang="hr-HR" sz="2000" dirty="0" smtClean="0"/>
              <a:t> </a:t>
            </a:r>
            <a:r>
              <a:rPr lang="hr-HR" sz="2000" dirty="0" err="1" smtClean="0"/>
              <a:t>in</a:t>
            </a:r>
            <a:r>
              <a:rPr lang="hr-HR" sz="2000" dirty="0" smtClean="0"/>
              <a:t> </a:t>
            </a:r>
            <a:r>
              <a:rPr lang="hr-HR" sz="2000" dirty="0" err="1" smtClean="0"/>
              <a:t>patients</a:t>
            </a:r>
            <a:r>
              <a:rPr lang="hr-HR" sz="2000" dirty="0" smtClean="0"/>
              <a:t> </a:t>
            </a:r>
            <a:r>
              <a:rPr lang="hr-HR" sz="2000" dirty="0" err="1" smtClean="0"/>
              <a:t>with</a:t>
            </a:r>
            <a:r>
              <a:rPr lang="hr-HR" sz="2000" dirty="0" smtClean="0"/>
              <a:t> </a:t>
            </a:r>
            <a:r>
              <a:rPr lang="hr-HR" sz="2000" dirty="0" err="1" smtClean="0"/>
              <a:t>mild</a:t>
            </a:r>
            <a:r>
              <a:rPr lang="hr-HR" sz="2000" dirty="0" smtClean="0"/>
              <a:t> or </a:t>
            </a:r>
            <a:r>
              <a:rPr lang="hr-HR" sz="2000" dirty="0" err="1" smtClean="0"/>
              <a:t>preclinical</a:t>
            </a:r>
            <a:r>
              <a:rPr lang="hr-HR" sz="2000" dirty="0" smtClean="0"/>
              <a:t> AD (</a:t>
            </a:r>
            <a:r>
              <a:rPr lang="hr-HR" sz="2000" dirty="0" err="1" smtClean="0"/>
              <a:t>Zhou</a:t>
            </a:r>
            <a:r>
              <a:rPr lang="hr-HR" sz="2000" dirty="0" smtClean="0"/>
              <a:t> et al., </a:t>
            </a:r>
            <a:r>
              <a:rPr lang="hr-HR" sz="2000" dirty="0" err="1" smtClean="0"/>
              <a:t>Brain</a:t>
            </a:r>
            <a:r>
              <a:rPr lang="hr-HR" sz="2000" dirty="0" smtClean="0"/>
              <a:t>, 2010), </a:t>
            </a:r>
            <a:r>
              <a:rPr lang="hr-HR" sz="2000" dirty="0" err="1" smtClean="0"/>
              <a:t>particularly</a:t>
            </a:r>
            <a:r>
              <a:rPr lang="hr-HR" sz="2000" dirty="0" smtClean="0"/>
              <a:t> </a:t>
            </a:r>
            <a:r>
              <a:rPr lang="hr-HR" sz="2000" dirty="0" err="1" smtClean="0"/>
              <a:t>in</a:t>
            </a:r>
            <a:r>
              <a:rPr lang="hr-HR" sz="2000" dirty="0" smtClean="0"/>
              <a:t> </a:t>
            </a:r>
            <a:r>
              <a:rPr lang="hr-HR" sz="2000" dirty="0" smtClean="0">
                <a:solidFill>
                  <a:srgbClr val="FFFF00"/>
                </a:solidFill>
              </a:rPr>
              <a:t>PCC </a:t>
            </a:r>
            <a:r>
              <a:rPr lang="hr-HR" sz="2000" dirty="0" err="1" smtClean="0">
                <a:solidFill>
                  <a:srgbClr val="FFFF00"/>
                </a:solidFill>
              </a:rPr>
              <a:t>and</a:t>
            </a:r>
            <a:r>
              <a:rPr lang="hr-HR" sz="2000" dirty="0" smtClean="0">
                <a:solidFill>
                  <a:srgbClr val="FFFF00"/>
                </a:solidFill>
              </a:rPr>
              <a:t> </a:t>
            </a:r>
            <a:r>
              <a:rPr lang="hr-HR" sz="2000" dirty="0" err="1" smtClean="0">
                <a:solidFill>
                  <a:srgbClr val="FFFF00"/>
                </a:solidFill>
              </a:rPr>
              <a:t>precuneus</a:t>
            </a:r>
            <a:r>
              <a:rPr lang="hr-HR" sz="2000" dirty="0" smtClean="0">
                <a:solidFill>
                  <a:srgbClr val="FFFF00"/>
                </a:solidFill>
              </a:rPr>
              <a:t> </a:t>
            </a:r>
            <a:r>
              <a:rPr lang="hr-HR" sz="2000" dirty="0" smtClean="0"/>
              <a:t>(He et al., </a:t>
            </a:r>
            <a:r>
              <a:rPr lang="hr-HR" sz="2000" dirty="0" err="1" smtClean="0"/>
              <a:t>NeuroImage</a:t>
            </a:r>
            <a:r>
              <a:rPr lang="hr-HR" sz="2000" dirty="0" smtClean="0"/>
              <a:t> 2007; </a:t>
            </a:r>
            <a:r>
              <a:rPr lang="hr-HR" sz="2000" dirty="0" err="1" smtClean="0"/>
              <a:t>Liu</a:t>
            </a:r>
            <a:r>
              <a:rPr lang="hr-HR" sz="2000" dirty="0" smtClean="0"/>
              <a:t> et al., </a:t>
            </a:r>
            <a:r>
              <a:rPr lang="hr-HR" sz="2000" dirty="0" err="1" smtClean="0"/>
              <a:t>Neuropsychologia</a:t>
            </a:r>
            <a:r>
              <a:rPr lang="hr-HR" sz="2000" dirty="0" smtClean="0"/>
              <a:t>, 2008) </a:t>
            </a:r>
            <a:r>
              <a:rPr lang="hr-HR" sz="2000" u="sng" dirty="0" err="1" smtClean="0"/>
              <a:t>even</a:t>
            </a:r>
            <a:r>
              <a:rPr lang="hr-HR" sz="2000" u="sng" dirty="0" smtClean="0"/>
              <a:t> </a:t>
            </a:r>
            <a:r>
              <a:rPr lang="hr-HR" sz="2000" u="sng" dirty="0" err="1" smtClean="0"/>
              <a:t>when</a:t>
            </a:r>
            <a:r>
              <a:rPr lang="hr-HR" sz="2000" u="sng" dirty="0" smtClean="0"/>
              <a:t> </a:t>
            </a:r>
            <a:r>
              <a:rPr lang="hr-HR" sz="2000" u="sng" dirty="0" err="1" smtClean="0"/>
              <a:t>correcting</a:t>
            </a:r>
            <a:r>
              <a:rPr lang="hr-HR" sz="2000" u="sng" dirty="0" smtClean="0"/>
              <a:t> for </a:t>
            </a:r>
            <a:r>
              <a:rPr lang="hr-HR" sz="2000" u="sng" dirty="0" err="1" smtClean="0"/>
              <a:t>grey</a:t>
            </a:r>
            <a:r>
              <a:rPr lang="hr-HR" sz="2000" u="sng" dirty="0" smtClean="0"/>
              <a:t> </a:t>
            </a:r>
            <a:r>
              <a:rPr lang="hr-HR" sz="2000" u="sng" dirty="0" err="1" smtClean="0"/>
              <a:t>matter</a:t>
            </a:r>
            <a:r>
              <a:rPr lang="hr-HR" sz="2000" u="sng" dirty="0" smtClean="0"/>
              <a:t> </a:t>
            </a:r>
            <a:r>
              <a:rPr lang="hr-HR" sz="2000" u="sng" dirty="0" err="1" smtClean="0"/>
              <a:t>atrophy</a:t>
            </a:r>
            <a:endParaRPr lang="hr-HR" sz="2000" u="sng" dirty="0" smtClean="0"/>
          </a:p>
          <a:p>
            <a:pPr marL="0" indent="0">
              <a:buNone/>
            </a:pPr>
            <a:endParaRPr lang="hr-HR" sz="2000" dirty="0" smtClean="0"/>
          </a:p>
          <a:p>
            <a:r>
              <a:rPr lang="hr-HR" sz="2000" dirty="0" err="1" smtClean="0">
                <a:solidFill>
                  <a:srgbClr val="FFFF00"/>
                </a:solidFill>
              </a:rPr>
              <a:t>Decreased</a:t>
            </a:r>
            <a:r>
              <a:rPr lang="hr-HR" sz="2000" dirty="0" smtClean="0"/>
              <a:t> DMN </a:t>
            </a:r>
            <a:r>
              <a:rPr lang="hr-HR" sz="2000" dirty="0" err="1" smtClean="0"/>
              <a:t>connectivity</a:t>
            </a:r>
            <a:r>
              <a:rPr lang="hr-HR" sz="2000" dirty="0" smtClean="0"/>
              <a:t> </a:t>
            </a:r>
            <a:r>
              <a:rPr lang="hr-HR" sz="2000" dirty="0" err="1" smtClean="0"/>
              <a:t>was</a:t>
            </a:r>
            <a:r>
              <a:rPr lang="hr-HR" sz="2000" dirty="0" smtClean="0"/>
              <a:t> </a:t>
            </a:r>
            <a:r>
              <a:rPr lang="hr-HR" sz="2000" dirty="0" err="1" smtClean="0">
                <a:solidFill>
                  <a:srgbClr val="FFFF00"/>
                </a:solidFill>
              </a:rPr>
              <a:t>associated</a:t>
            </a:r>
            <a:r>
              <a:rPr lang="hr-HR" sz="2000" dirty="0" smtClean="0">
                <a:solidFill>
                  <a:srgbClr val="FFFF00"/>
                </a:solidFill>
              </a:rPr>
              <a:t> </a:t>
            </a:r>
            <a:r>
              <a:rPr lang="hr-HR" sz="2000" dirty="0" err="1" smtClean="0">
                <a:solidFill>
                  <a:srgbClr val="FFFF00"/>
                </a:solidFill>
              </a:rPr>
              <a:t>with</a:t>
            </a:r>
            <a:r>
              <a:rPr lang="hr-HR" sz="2000" dirty="0" smtClean="0">
                <a:solidFill>
                  <a:srgbClr val="FFFF00"/>
                </a:solidFill>
              </a:rPr>
              <a:t> AD </a:t>
            </a:r>
            <a:r>
              <a:rPr lang="hr-HR" sz="2000" dirty="0" err="1" smtClean="0">
                <a:solidFill>
                  <a:srgbClr val="FFFF00"/>
                </a:solidFill>
              </a:rPr>
              <a:t>progression</a:t>
            </a:r>
            <a:r>
              <a:rPr lang="hr-HR" sz="2000" dirty="0" smtClean="0">
                <a:solidFill>
                  <a:srgbClr val="FFFF00"/>
                </a:solidFill>
              </a:rPr>
              <a:t> </a:t>
            </a:r>
            <a:r>
              <a:rPr lang="hr-HR" sz="2000" dirty="0" err="1" smtClean="0">
                <a:solidFill>
                  <a:srgbClr val="FFFF00"/>
                </a:solidFill>
              </a:rPr>
              <a:t>and</a:t>
            </a:r>
            <a:r>
              <a:rPr lang="hr-HR" sz="2000" dirty="0" smtClean="0">
                <a:solidFill>
                  <a:srgbClr val="FFFF00"/>
                </a:solidFill>
              </a:rPr>
              <a:t> </a:t>
            </a:r>
            <a:r>
              <a:rPr lang="hr-HR" sz="2000" dirty="0" err="1" smtClean="0">
                <a:solidFill>
                  <a:srgbClr val="FFFF00"/>
                </a:solidFill>
              </a:rPr>
              <a:t>severity</a:t>
            </a:r>
            <a:r>
              <a:rPr lang="hr-HR" sz="2000" dirty="0" smtClean="0">
                <a:solidFill>
                  <a:srgbClr val="FFFF00"/>
                </a:solidFill>
              </a:rPr>
              <a:t> </a:t>
            </a:r>
            <a:r>
              <a:rPr lang="hr-HR" sz="2000" dirty="0" smtClean="0"/>
              <a:t>(Allen et al., Arch. </a:t>
            </a:r>
            <a:r>
              <a:rPr lang="hr-HR" sz="2000" dirty="0" err="1" smtClean="0"/>
              <a:t>Neurol</a:t>
            </a:r>
            <a:r>
              <a:rPr lang="hr-HR" sz="2000" dirty="0" smtClean="0"/>
              <a:t>., 2007; </a:t>
            </a:r>
            <a:r>
              <a:rPr lang="hr-HR" sz="2000" dirty="0" err="1" smtClean="0"/>
              <a:t>Zhang</a:t>
            </a:r>
            <a:r>
              <a:rPr lang="hr-HR" sz="2000" dirty="0" smtClean="0"/>
              <a:t> et al., </a:t>
            </a:r>
            <a:r>
              <a:rPr lang="hr-HR" sz="2000" dirty="0" err="1" smtClean="0"/>
              <a:t>Radiology</a:t>
            </a:r>
            <a:r>
              <a:rPr lang="hr-HR" sz="2000" dirty="0" smtClean="0"/>
              <a:t>, 2010; </a:t>
            </a:r>
            <a:r>
              <a:rPr lang="hr-HR" sz="2000" dirty="0" err="1" smtClean="0"/>
              <a:t>Wu</a:t>
            </a:r>
            <a:r>
              <a:rPr lang="hr-HR" sz="2000" dirty="0" smtClean="0"/>
              <a:t> et al., Hum. </a:t>
            </a:r>
            <a:r>
              <a:rPr lang="hr-HR" sz="2000" dirty="0" err="1" smtClean="0"/>
              <a:t>Brain</a:t>
            </a:r>
            <a:r>
              <a:rPr lang="hr-HR" sz="2000" dirty="0" smtClean="0"/>
              <a:t> </a:t>
            </a:r>
            <a:r>
              <a:rPr lang="hr-HR" sz="2000" dirty="0" err="1" smtClean="0"/>
              <a:t>Mapp</a:t>
            </a:r>
            <a:r>
              <a:rPr lang="hr-HR" sz="2000" dirty="0" smtClean="0"/>
              <a:t>., 2011)</a:t>
            </a:r>
          </a:p>
          <a:p>
            <a:endParaRPr lang="en-US" sz="2000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46856" y="72008"/>
            <a:ext cx="8229600" cy="8367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hr-HR" dirty="0" smtClean="0">
                <a:solidFill>
                  <a:srgbClr val="FFFF00"/>
                </a:solidFill>
              </a:rPr>
              <a:t>DMN </a:t>
            </a:r>
            <a:r>
              <a:rPr lang="hr-HR" dirty="0" err="1" smtClean="0">
                <a:solidFill>
                  <a:srgbClr val="FFFF00"/>
                </a:solidFill>
              </a:rPr>
              <a:t>in</a:t>
            </a:r>
            <a:r>
              <a:rPr lang="hr-HR" dirty="0" smtClean="0">
                <a:solidFill>
                  <a:srgbClr val="FFFF00"/>
                </a:solidFill>
              </a:rPr>
              <a:t> </a:t>
            </a:r>
            <a:r>
              <a:rPr lang="hr-HR" dirty="0" err="1" smtClean="0">
                <a:solidFill>
                  <a:srgbClr val="FFFF00"/>
                </a:solidFill>
              </a:rPr>
              <a:t>healthy</a:t>
            </a:r>
            <a:r>
              <a:rPr lang="hr-HR" dirty="0" smtClean="0">
                <a:solidFill>
                  <a:srgbClr val="FFFF00"/>
                </a:solidFill>
              </a:rPr>
              <a:t> </a:t>
            </a:r>
            <a:r>
              <a:rPr lang="hr-HR" dirty="0" err="1" smtClean="0">
                <a:solidFill>
                  <a:srgbClr val="FFFF00"/>
                </a:solidFill>
              </a:rPr>
              <a:t>elderly</a:t>
            </a:r>
            <a:r>
              <a:rPr lang="hr-HR" dirty="0" smtClean="0">
                <a:solidFill>
                  <a:srgbClr val="FFFF00"/>
                </a:solidFill>
              </a:rPr>
              <a:t> </a:t>
            </a:r>
            <a:r>
              <a:rPr lang="hr-HR" dirty="0" err="1" smtClean="0">
                <a:solidFill>
                  <a:srgbClr val="FFFF00"/>
                </a:solidFill>
              </a:rPr>
              <a:t>and</a:t>
            </a:r>
            <a:r>
              <a:rPr lang="hr-HR" dirty="0" smtClean="0">
                <a:solidFill>
                  <a:srgbClr val="FFFF00"/>
                </a:solidFill>
              </a:rPr>
              <a:t> AD </a:t>
            </a:r>
            <a:r>
              <a:rPr lang="hr-HR" dirty="0" err="1" smtClean="0">
                <a:solidFill>
                  <a:srgbClr val="FFFF00"/>
                </a:solidFill>
              </a:rPr>
              <a:t>subjects</a:t>
            </a:r>
            <a:r>
              <a:rPr lang="hr-HR" dirty="0" smtClean="0">
                <a:solidFill>
                  <a:srgbClr val="FFFF00"/>
                </a:solidFill>
              </a:rPr>
              <a:t> (2)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508104" y="4283804"/>
            <a:ext cx="3499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err="1" smtClean="0">
                <a:solidFill>
                  <a:srgbClr val="FFC000"/>
                </a:solidFill>
              </a:rPr>
              <a:t>Wu</a:t>
            </a:r>
            <a:r>
              <a:rPr lang="hr-HR" dirty="0" smtClean="0">
                <a:solidFill>
                  <a:srgbClr val="FFC000"/>
                </a:solidFill>
              </a:rPr>
              <a:t> et al., Hum. </a:t>
            </a:r>
            <a:r>
              <a:rPr lang="hr-HR" dirty="0" err="1" smtClean="0">
                <a:solidFill>
                  <a:srgbClr val="FFC000"/>
                </a:solidFill>
              </a:rPr>
              <a:t>Brain</a:t>
            </a:r>
            <a:r>
              <a:rPr lang="hr-HR" dirty="0" smtClean="0">
                <a:solidFill>
                  <a:srgbClr val="FFC000"/>
                </a:solidFill>
              </a:rPr>
              <a:t> </a:t>
            </a:r>
            <a:r>
              <a:rPr lang="hr-HR" dirty="0" err="1" smtClean="0">
                <a:solidFill>
                  <a:srgbClr val="FFC000"/>
                </a:solidFill>
              </a:rPr>
              <a:t>Mapp</a:t>
            </a:r>
            <a:r>
              <a:rPr lang="hr-HR" dirty="0" smtClean="0">
                <a:solidFill>
                  <a:srgbClr val="FFC000"/>
                </a:solidFill>
              </a:rPr>
              <a:t>., 2011</a:t>
            </a:r>
            <a:endParaRPr lang="hr-HR" dirty="0">
              <a:solidFill>
                <a:srgbClr val="FFC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36561" y="899428"/>
            <a:ext cx="29672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 smtClean="0"/>
              <a:t>Age-</a:t>
            </a:r>
            <a:r>
              <a:rPr lang="hr-HR" dirty="0" err="1" smtClean="0"/>
              <a:t>matched</a:t>
            </a:r>
            <a:r>
              <a:rPr lang="hr-HR" dirty="0" smtClean="0"/>
              <a:t> </a:t>
            </a:r>
            <a:r>
              <a:rPr lang="hr-HR" dirty="0" err="1" smtClean="0"/>
              <a:t>normal</a:t>
            </a:r>
            <a:r>
              <a:rPr lang="hr-HR" dirty="0" smtClean="0"/>
              <a:t> </a:t>
            </a:r>
            <a:r>
              <a:rPr lang="hr-HR" dirty="0" err="1" smtClean="0"/>
              <a:t>controls</a:t>
            </a:r>
            <a:endParaRPr lang="hr-HR" dirty="0"/>
          </a:p>
        </p:txBody>
      </p:sp>
      <p:sp>
        <p:nvSpPr>
          <p:cNvPr id="8" name="TextBox 7"/>
          <p:cNvSpPr txBox="1"/>
          <p:nvPr/>
        </p:nvSpPr>
        <p:spPr>
          <a:xfrm>
            <a:off x="4227878" y="890380"/>
            <a:ext cx="10642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 smtClean="0"/>
              <a:t>AD </a:t>
            </a:r>
            <a:r>
              <a:rPr lang="hr-HR" dirty="0" err="1" smtClean="0"/>
              <a:t>group</a:t>
            </a:r>
            <a:endParaRPr lang="hr-HR" dirty="0"/>
          </a:p>
        </p:txBody>
      </p:sp>
      <p:sp>
        <p:nvSpPr>
          <p:cNvPr id="9" name="TextBox 8"/>
          <p:cNvSpPr txBox="1"/>
          <p:nvPr/>
        </p:nvSpPr>
        <p:spPr>
          <a:xfrm>
            <a:off x="6804592" y="899428"/>
            <a:ext cx="15838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 smtClean="0"/>
              <a:t>2 </a:t>
            </a:r>
            <a:r>
              <a:rPr lang="hr-HR" dirty="0" err="1" smtClean="0"/>
              <a:t>sample</a:t>
            </a:r>
            <a:r>
              <a:rPr lang="hr-HR" dirty="0" smtClean="0"/>
              <a:t> t-test</a:t>
            </a:r>
            <a:endParaRPr lang="hr-HR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7916" y="1412776"/>
            <a:ext cx="2408580" cy="287102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412776"/>
            <a:ext cx="6451867" cy="2871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342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496" y="188640"/>
            <a:ext cx="9073008" cy="1143000"/>
          </a:xfrm>
        </p:spPr>
        <p:txBody>
          <a:bodyPr>
            <a:normAutofit/>
          </a:bodyPr>
          <a:lstStyle/>
          <a:p>
            <a:r>
              <a:rPr lang="hr-HR" sz="3600" dirty="0" err="1" smtClean="0">
                <a:solidFill>
                  <a:srgbClr val="FFFF00"/>
                </a:solidFill>
              </a:rPr>
              <a:t>Resting</a:t>
            </a:r>
            <a:r>
              <a:rPr lang="hr-HR" sz="3600" dirty="0" smtClean="0">
                <a:solidFill>
                  <a:srgbClr val="FFFF00"/>
                </a:solidFill>
              </a:rPr>
              <a:t> </a:t>
            </a:r>
            <a:r>
              <a:rPr lang="hr-HR" sz="3600" dirty="0" err="1" smtClean="0">
                <a:solidFill>
                  <a:srgbClr val="FFFF00"/>
                </a:solidFill>
              </a:rPr>
              <a:t>state</a:t>
            </a:r>
            <a:r>
              <a:rPr lang="hr-HR" sz="3600" dirty="0" smtClean="0">
                <a:solidFill>
                  <a:srgbClr val="FFFF00"/>
                </a:solidFill>
              </a:rPr>
              <a:t> DMN </a:t>
            </a:r>
            <a:r>
              <a:rPr lang="hr-HR" sz="3600" dirty="0" err="1" smtClean="0">
                <a:solidFill>
                  <a:srgbClr val="FFFF00"/>
                </a:solidFill>
              </a:rPr>
              <a:t>distinguish</a:t>
            </a:r>
            <a:r>
              <a:rPr lang="hr-HR" sz="3600" dirty="0" smtClean="0">
                <a:solidFill>
                  <a:srgbClr val="FFFF00"/>
                </a:solidFill>
              </a:rPr>
              <a:t> AD </a:t>
            </a:r>
            <a:r>
              <a:rPr lang="hr-HR" sz="3600" dirty="0" err="1" smtClean="0">
                <a:solidFill>
                  <a:srgbClr val="FFFF00"/>
                </a:solidFill>
              </a:rPr>
              <a:t>risk</a:t>
            </a:r>
            <a:r>
              <a:rPr lang="hr-HR" sz="3600" dirty="0" smtClean="0">
                <a:solidFill>
                  <a:srgbClr val="FFFF00"/>
                </a:solidFill>
              </a:rPr>
              <a:t> groups</a:t>
            </a:r>
            <a:endParaRPr lang="en-US" sz="3600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5013176"/>
            <a:ext cx="8229600" cy="1329011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17 </a:t>
            </a:r>
            <a:r>
              <a:rPr lang="en-US" dirty="0"/>
              <a:t>cognitively normal individuals with a family history of AD and at least one copy </a:t>
            </a:r>
            <a:r>
              <a:rPr lang="en-US" dirty="0" smtClean="0"/>
              <a:t>of</a:t>
            </a:r>
            <a:r>
              <a:rPr lang="hr-HR" dirty="0" smtClean="0"/>
              <a:t> </a:t>
            </a:r>
            <a:r>
              <a:rPr lang="en-US" dirty="0" smtClean="0"/>
              <a:t>the </a:t>
            </a:r>
            <a:r>
              <a:rPr lang="en-US" dirty="0" err="1"/>
              <a:t>apolipoprotein</a:t>
            </a:r>
            <a:r>
              <a:rPr lang="en-US" dirty="0"/>
              <a:t> </a:t>
            </a:r>
            <a:r>
              <a:rPr lang="el-GR" dirty="0" smtClean="0"/>
              <a:t>ε</a:t>
            </a:r>
            <a:r>
              <a:rPr lang="en-US" dirty="0" smtClean="0"/>
              <a:t>4 </a:t>
            </a:r>
            <a:r>
              <a:rPr lang="en-US" dirty="0"/>
              <a:t>allele </a:t>
            </a:r>
            <a:r>
              <a:rPr lang="hr-HR" dirty="0" err="1" smtClean="0"/>
              <a:t>were</a:t>
            </a:r>
            <a:r>
              <a:rPr lang="hr-HR" dirty="0" smtClean="0"/>
              <a:t> </a:t>
            </a:r>
            <a:r>
              <a:rPr lang="en-US" dirty="0" smtClean="0"/>
              <a:t>compared </a:t>
            </a:r>
            <a:r>
              <a:rPr lang="en-US" dirty="0"/>
              <a:t>to 12 individuals who were not carriers of the APOE4 gene and did </a:t>
            </a:r>
            <a:r>
              <a:rPr lang="en-US" dirty="0" smtClean="0"/>
              <a:t>not</a:t>
            </a:r>
            <a:r>
              <a:rPr lang="hr-HR" dirty="0" smtClean="0"/>
              <a:t> </a:t>
            </a:r>
            <a:r>
              <a:rPr lang="en-US" dirty="0" smtClean="0"/>
              <a:t>have </a:t>
            </a:r>
            <a:r>
              <a:rPr lang="en-US" dirty="0"/>
              <a:t>a family history of </a:t>
            </a:r>
            <a:r>
              <a:rPr lang="en-US" dirty="0" smtClean="0"/>
              <a:t>AD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340768"/>
            <a:ext cx="8676456" cy="342840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644008" y="6422791"/>
            <a:ext cx="43204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600" dirty="0" err="1" smtClean="0">
                <a:solidFill>
                  <a:srgbClr val="FFC000"/>
                </a:solidFill>
              </a:rPr>
              <a:t>Fleisher</a:t>
            </a:r>
            <a:r>
              <a:rPr lang="hr-HR" sz="1600" dirty="0" smtClean="0">
                <a:solidFill>
                  <a:srgbClr val="FFC000"/>
                </a:solidFill>
              </a:rPr>
              <a:t> et al., </a:t>
            </a:r>
            <a:r>
              <a:rPr lang="hr-HR" sz="1600" dirty="0" err="1" smtClean="0">
                <a:solidFill>
                  <a:srgbClr val="FFC000"/>
                </a:solidFill>
              </a:rPr>
              <a:t>NeuroImage</a:t>
            </a:r>
            <a:r>
              <a:rPr lang="hr-HR" sz="1600" dirty="0" smtClean="0">
                <a:solidFill>
                  <a:srgbClr val="FFC000"/>
                </a:solidFill>
              </a:rPr>
              <a:t>, 2009, 47, 1678-1690</a:t>
            </a:r>
            <a:endParaRPr lang="hr-HR" sz="16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0353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351309"/>
            <a:ext cx="8784976" cy="4525963"/>
          </a:xfrm>
        </p:spPr>
        <p:txBody>
          <a:bodyPr>
            <a:normAutofit fontScale="85000" lnSpcReduction="10000"/>
          </a:bodyPr>
          <a:lstStyle/>
          <a:p>
            <a:r>
              <a:rPr lang="hr-HR" dirty="0" err="1" smtClean="0">
                <a:solidFill>
                  <a:srgbClr val="FFFF00"/>
                </a:solidFill>
              </a:rPr>
              <a:t>Non</a:t>
            </a:r>
            <a:r>
              <a:rPr lang="hr-HR" dirty="0" smtClean="0">
                <a:solidFill>
                  <a:srgbClr val="FFFF00"/>
                </a:solidFill>
              </a:rPr>
              <a:t>-</a:t>
            </a:r>
            <a:r>
              <a:rPr lang="hr-HR" dirty="0" err="1" smtClean="0">
                <a:solidFill>
                  <a:srgbClr val="FFFF00"/>
                </a:solidFill>
              </a:rPr>
              <a:t>invasively</a:t>
            </a:r>
            <a:r>
              <a:rPr lang="hr-HR" dirty="0" smtClean="0"/>
              <a:t> </a:t>
            </a:r>
            <a:r>
              <a:rPr lang="hr-HR" dirty="0" err="1" smtClean="0"/>
              <a:t>measure</a:t>
            </a:r>
            <a:r>
              <a:rPr lang="hr-HR" dirty="0" smtClean="0"/>
              <a:t> </a:t>
            </a:r>
            <a:r>
              <a:rPr lang="hr-HR" dirty="0" err="1" smtClean="0"/>
              <a:t>brain</a:t>
            </a:r>
            <a:r>
              <a:rPr lang="hr-HR" dirty="0" smtClean="0"/>
              <a:t> </a:t>
            </a:r>
            <a:r>
              <a:rPr lang="hr-HR" dirty="0" err="1" smtClean="0"/>
              <a:t>activity</a:t>
            </a:r>
            <a:endParaRPr lang="hr-HR" dirty="0" smtClean="0"/>
          </a:p>
          <a:p>
            <a:r>
              <a:rPr lang="hr-HR" dirty="0" smtClean="0"/>
              <a:t>Most </a:t>
            </a:r>
            <a:r>
              <a:rPr lang="hr-HR" dirty="0" err="1" smtClean="0"/>
              <a:t>popular</a:t>
            </a:r>
            <a:r>
              <a:rPr lang="hr-HR" dirty="0" smtClean="0"/>
              <a:t> </a:t>
            </a:r>
            <a:r>
              <a:rPr lang="hr-HR" dirty="0" err="1" smtClean="0"/>
              <a:t>method</a:t>
            </a:r>
            <a:r>
              <a:rPr lang="hr-HR" dirty="0" smtClean="0"/>
              <a:t> </a:t>
            </a:r>
            <a:r>
              <a:rPr lang="hr-HR" dirty="0" err="1" smtClean="0"/>
              <a:t>observes</a:t>
            </a:r>
            <a:r>
              <a:rPr lang="hr-HR" dirty="0" smtClean="0"/>
              <a:t> neuron </a:t>
            </a:r>
            <a:r>
              <a:rPr lang="hr-HR" dirty="0" err="1" smtClean="0"/>
              <a:t>activity</a:t>
            </a:r>
            <a:r>
              <a:rPr lang="hr-HR" dirty="0" smtClean="0"/>
              <a:t> </a:t>
            </a:r>
            <a:r>
              <a:rPr lang="hr-HR" dirty="0" err="1" smtClean="0">
                <a:solidFill>
                  <a:srgbClr val="FFFF00"/>
                </a:solidFill>
              </a:rPr>
              <a:t>indirectly</a:t>
            </a:r>
            <a:r>
              <a:rPr lang="hr-HR" dirty="0" smtClean="0"/>
              <a:t> </a:t>
            </a:r>
            <a:r>
              <a:rPr lang="hr-HR" dirty="0" err="1" smtClean="0"/>
              <a:t>by</a:t>
            </a:r>
            <a:r>
              <a:rPr lang="hr-HR" dirty="0" smtClean="0"/>
              <a:t> </a:t>
            </a:r>
            <a:r>
              <a:rPr lang="hr-HR" dirty="0" err="1" smtClean="0"/>
              <a:t>measuring</a:t>
            </a:r>
            <a:r>
              <a:rPr lang="hr-HR" dirty="0" smtClean="0"/>
              <a:t> </a:t>
            </a:r>
            <a:r>
              <a:rPr lang="hr-HR" dirty="0" err="1" smtClean="0"/>
              <a:t>vascular</a:t>
            </a:r>
            <a:r>
              <a:rPr lang="hr-HR" dirty="0" smtClean="0"/>
              <a:t> </a:t>
            </a:r>
            <a:r>
              <a:rPr lang="hr-HR" dirty="0" err="1" smtClean="0"/>
              <a:t>and</a:t>
            </a:r>
            <a:r>
              <a:rPr lang="hr-HR" dirty="0" smtClean="0"/>
              <a:t> </a:t>
            </a:r>
            <a:r>
              <a:rPr lang="hr-HR" dirty="0" err="1" smtClean="0"/>
              <a:t>hemodynamic</a:t>
            </a:r>
            <a:r>
              <a:rPr lang="hr-HR" dirty="0" smtClean="0"/>
              <a:t> </a:t>
            </a:r>
            <a:r>
              <a:rPr lang="hr-HR" dirty="0" err="1" smtClean="0"/>
              <a:t>signals</a:t>
            </a:r>
            <a:r>
              <a:rPr lang="hr-HR" dirty="0" smtClean="0"/>
              <a:t>:</a:t>
            </a:r>
          </a:p>
          <a:p>
            <a:pPr marL="0" indent="0">
              <a:buNone/>
            </a:pPr>
            <a:r>
              <a:rPr lang="hr-HR" dirty="0"/>
              <a:t>	</a:t>
            </a:r>
            <a:r>
              <a:rPr lang="hr-HR" dirty="0" smtClean="0"/>
              <a:t>- change </a:t>
            </a:r>
            <a:r>
              <a:rPr lang="hr-HR" dirty="0" err="1" smtClean="0"/>
              <a:t>in</a:t>
            </a:r>
            <a:r>
              <a:rPr lang="hr-HR" dirty="0" smtClean="0"/>
              <a:t> </a:t>
            </a:r>
            <a:r>
              <a:rPr lang="hr-HR" dirty="0" err="1" smtClean="0"/>
              <a:t>blod</a:t>
            </a:r>
            <a:r>
              <a:rPr lang="hr-HR" dirty="0" smtClean="0"/>
              <a:t> </a:t>
            </a:r>
            <a:r>
              <a:rPr lang="hr-HR" dirty="0" err="1" smtClean="0"/>
              <a:t>flow</a:t>
            </a:r>
            <a:r>
              <a:rPr lang="hr-HR" dirty="0" smtClean="0"/>
              <a:t> </a:t>
            </a:r>
            <a:r>
              <a:rPr lang="hr-HR" dirty="0" err="1" smtClean="0"/>
              <a:t>and</a:t>
            </a:r>
            <a:r>
              <a:rPr lang="hr-HR" dirty="0" smtClean="0"/>
              <a:t> </a:t>
            </a:r>
            <a:r>
              <a:rPr lang="hr-HR" dirty="0" err="1" smtClean="0"/>
              <a:t>oxygenation</a:t>
            </a:r>
            <a:r>
              <a:rPr lang="hr-HR" dirty="0" smtClean="0"/>
              <a:t> </a:t>
            </a:r>
          </a:p>
          <a:p>
            <a:pPr marL="0" indent="0">
              <a:buNone/>
            </a:pPr>
            <a:r>
              <a:rPr lang="hr-HR" dirty="0"/>
              <a:t>	</a:t>
            </a:r>
            <a:r>
              <a:rPr lang="hr-HR" dirty="0" smtClean="0"/>
              <a:t>(</a:t>
            </a:r>
            <a:r>
              <a:rPr lang="hr-HR" dirty="0" err="1" smtClean="0"/>
              <a:t>oxygenated</a:t>
            </a:r>
            <a:r>
              <a:rPr lang="hr-HR" dirty="0" smtClean="0"/>
              <a:t> </a:t>
            </a:r>
            <a:r>
              <a:rPr lang="hr-HR" dirty="0" err="1" smtClean="0"/>
              <a:t>vs</a:t>
            </a:r>
            <a:r>
              <a:rPr lang="hr-HR" dirty="0" smtClean="0"/>
              <a:t>. </a:t>
            </a:r>
            <a:r>
              <a:rPr lang="hr-HR" dirty="0" err="1"/>
              <a:t>d</a:t>
            </a:r>
            <a:r>
              <a:rPr lang="hr-HR" dirty="0" err="1" smtClean="0"/>
              <a:t>eoxygenated</a:t>
            </a:r>
            <a:r>
              <a:rPr lang="hr-HR" dirty="0" smtClean="0"/>
              <a:t> </a:t>
            </a:r>
            <a:r>
              <a:rPr lang="hr-HR" dirty="0" err="1" smtClean="0"/>
              <a:t>blood</a:t>
            </a:r>
            <a:r>
              <a:rPr lang="hr-HR" dirty="0" smtClean="0"/>
              <a:t>) </a:t>
            </a:r>
            <a:r>
              <a:rPr lang="hr-HR" dirty="0" err="1" smtClean="0"/>
              <a:t>in</a:t>
            </a:r>
            <a:r>
              <a:rPr lang="hr-HR" dirty="0" smtClean="0"/>
              <a:t> </a:t>
            </a:r>
          </a:p>
          <a:p>
            <a:pPr marL="0" indent="0">
              <a:buNone/>
            </a:pPr>
            <a:r>
              <a:rPr lang="hr-HR" dirty="0"/>
              <a:t>	</a:t>
            </a:r>
            <a:r>
              <a:rPr lang="hr-HR" dirty="0" err="1" smtClean="0"/>
              <a:t>active</a:t>
            </a:r>
            <a:r>
              <a:rPr lang="hr-HR" dirty="0" smtClean="0"/>
              <a:t> </a:t>
            </a:r>
            <a:r>
              <a:rPr lang="hr-HR" dirty="0" err="1" smtClean="0"/>
              <a:t>brain</a:t>
            </a:r>
            <a:r>
              <a:rPr lang="hr-HR" dirty="0" smtClean="0"/>
              <a:t> </a:t>
            </a:r>
            <a:r>
              <a:rPr lang="hr-HR" dirty="0" err="1" smtClean="0"/>
              <a:t>areas</a:t>
            </a:r>
            <a:r>
              <a:rPr lang="hr-HR" dirty="0" smtClean="0"/>
              <a:t> is </a:t>
            </a:r>
            <a:r>
              <a:rPr lang="hr-HR" dirty="0" err="1" smtClean="0"/>
              <a:t>measured</a:t>
            </a:r>
            <a:r>
              <a:rPr lang="hr-HR" dirty="0" smtClean="0"/>
              <a:t> </a:t>
            </a:r>
            <a:r>
              <a:rPr lang="hr-HR" dirty="0" err="1" smtClean="0"/>
              <a:t>using</a:t>
            </a:r>
            <a:r>
              <a:rPr lang="hr-HR" dirty="0" smtClean="0"/>
              <a:t> MRI</a:t>
            </a:r>
          </a:p>
          <a:p>
            <a:pPr marL="0" indent="0">
              <a:buNone/>
            </a:pPr>
            <a:r>
              <a:rPr lang="hr-HR" dirty="0"/>
              <a:t>	</a:t>
            </a:r>
            <a:r>
              <a:rPr lang="hr-HR" dirty="0" smtClean="0"/>
              <a:t>- </a:t>
            </a:r>
            <a:r>
              <a:rPr lang="hr-HR" dirty="0" err="1" smtClean="0"/>
              <a:t>the</a:t>
            </a:r>
            <a:r>
              <a:rPr lang="hr-HR" dirty="0" smtClean="0"/>
              <a:t> </a:t>
            </a:r>
            <a:r>
              <a:rPr lang="hr-HR" dirty="0" err="1" smtClean="0"/>
              <a:t>primary</a:t>
            </a:r>
            <a:r>
              <a:rPr lang="hr-HR" dirty="0" smtClean="0"/>
              <a:t> </a:t>
            </a:r>
            <a:r>
              <a:rPr lang="hr-HR" dirty="0" err="1" smtClean="0"/>
              <a:t>form</a:t>
            </a:r>
            <a:r>
              <a:rPr lang="hr-HR" dirty="0" smtClean="0"/>
              <a:t> </a:t>
            </a:r>
            <a:r>
              <a:rPr lang="hr-HR" dirty="0" err="1" smtClean="0"/>
              <a:t>of</a:t>
            </a:r>
            <a:r>
              <a:rPr lang="hr-HR" dirty="0" smtClean="0"/>
              <a:t> </a:t>
            </a:r>
            <a:r>
              <a:rPr lang="hr-HR" dirty="0" err="1" smtClean="0"/>
              <a:t>fMRI</a:t>
            </a:r>
            <a:r>
              <a:rPr lang="hr-HR" dirty="0" smtClean="0"/>
              <a:t> </a:t>
            </a:r>
            <a:r>
              <a:rPr lang="hr-HR" dirty="0" err="1" smtClean="0"/>
              <a:t>uses</a:t>
            </a:r>
            <a:r>
              <a:rPr lang="hr-HR" dirty="0" smtClean="0"/>
              <a:t> </a:t>
            </a:r>
            <a:r>
              <a:rPr lang="hr-HR" dirty="0" err="1" smtClean="0"/>
              <a:t>the</a:t>
            </a:r>
            <a:r>
              <a:rPr lang="hr-HR" dirty="0" smtClean="0"/>
              <a:t> </a:t>
            </a:r>
            <a:r>
              <a:rPr lang="hr-HR" dirty="0" smtClean="0">
                <a:solidFill>
                  <a:srgbClr val="FFFF00"/>
                </a:solidFill>
              </a:rPr>
              <a:t>BOLD</a:t>
            </a:r>
            <a:r>
              <a:rPr lang="hr-HR" dirty="0" smtClean="0"/>
              <a:t> </a:t>
            </a:r>
          </a:p>
          <a:p>
            <a:pPr marL="0" indent="0">
              <a:buNone/>
            </a:pPr>
            <a:r>
              <a:rPr lang="hr-HR" dirty="0"/>
              <a:t>	</a:t>
            </a:r>
            <a:r>
              <a:rPr lang="hr-HR" dirty="0" smtClean="0"/>
              <a:t>(</a:t>
            </a:r>
            <a:r>
              <a:rPr lang="hr-HR" dirty="0" err="1" smtClean="0"/>
              <a:t>blood</a:t>
            </a:r>
            <a:r>
              <a:rPr lang="hr-HR" dirty="0" smtClean="0"/>
              <a:t> </a:t>
            </a:r>
            <a:r>
              <a:rPr lang="hr-HR" dirty="0" err="1" smtClean="0"/>
              <a:t>oxygenation</a:t>
            </a:r>
            <a:r>
              <a:rPr lang="hr-HR" dirty="0" smtClean="0"/>
              <a:t> </a:t>
            </a:r>
            <a:r>
              <a:rPr lang="hr-HR" dirty="0" err="1" smtClean="0"/>
              <a:t>level</a:t>
            </a:r>
            <a:r>
              <a:rPr lang="hr-HR" dirty="0" smtClean="0"/>
              <a:t> </a:t>
            </a:r>
            <a:r>
              <a:rPr lang="hr-HR" dirty="0" err="1" smtClean="0"/>
              <a:t>dependent</a:t>
            </a:r>
            <a:r>
              <a:rPr lang="hr-HR" dirty="0" smtClean="0"/>
              <a:t>) </a:t>
            </a:r>
            <a:r>
              <a:rPr lang="hr-HR" dirty="0" err="1" smtClean="0"/>
              <a:t>contrast</a:t>
            </a:r>
            <a:r>
              <a:rPr lang="hr-HR" dirty="0" smtClean="0"/>
              <a:t> </a:t>
            </a:r>
          </a:p>
          <a:p>
            <a:pPr marL="0" indent="0">
              <a:buNone/>
            </a:pPr>
            <a:r>
              <a:rPr lang="hr-HR" dirty="0"/>
              <a:t>	</a:t>
            </a:r>
            <a:r>
              <a:rPr lang="hr-HR" dirty="0" err="1" smtClean="0"/>
              <a:t>first</a:t>
            </a:r>
            <a:r>
              <a:rPr lang="hr-HR" dirty="0" smtClean="0"/>
              <a:t> </a:t>
            </a:r>
            <a:r>
              <a:rPr lang="hr-HR" dirty="0" err="1" smtClean="0"/>
              <a:t>used</a:t>
            </a:r>
            <a:r>
              <a:rPr lang="hr-HR" dirty="0" smtClean="0"/>
              <a:t> </a:t>
            </a:r>
            <a:r>
              <a:rPr lang="hr-HR" dirty="0" err="1" smtClean="0"/>
              <a:t>by</a:t>
            </a:r>
            <a:r>
              <a:rPr lang="hr-HR" dirty="0" smtClean="0"/>
              <a:t> </a:t>
            </a:r>
            <a:r>
              <a:rPr lang="hr-HR" dirty="0" err="1" smtClean="0">
                <a:solidFill>
                  <a:srgbClr val="FFC000"/>
                </a:solidFill>
              </a:rPr>
              <a:t>Seiji</a:t>
            </a:r>
            <a:r>
              <a:rPr lang="hr-HR" dirty="0" smtClean="0">
                <a:solidFill>
                  <a:srgbClr val="FFC000"/>
                </a:solidFill>
              </a:rPr>
              <a:t> </a:t>
            </a:r>
            <a:r>
              <a:rPr lang="hr-HR" dirty="0" err="1" smtClean="0">
                <a:solidFill>
                  <a:srgbClr val="FFC000"/>
                </a:solidFill>
              </a:rPr>
              <a:t>Ogawa</a:t>
            </a:r>
            <a:r>
              <a:rPr lang="hr-HR" dirty="0"/>
              <a:t> </a:t>
            </a:r>
            <a:r>
              <a:rPr lang="hr-HR" dirty="0" err="1" smtClean="0"/>
              <a:t>in</a:t>
            </a:r>
            <a:r>
              <a:rPr lang="hr-HR" dirty="0" smtClean="0"/>
              <a:t> 1990 at AT&amp;T Bell </a:t>
            </a:r>
            <a:r>
              <a:rPr lang="hr-HR" dirty="0" err="1" smtClean="0"/>
              <a:t>labs</a:t>
            </a:r>
            <a:r>
              <a:rPr lang="hr-HR" dirty="0" smtClean="0"/>
              <a:t>,</a:t>
            </a:r>
          </a:p>
          <a:p>
            <a:pPr marL="0" indent="0">
              <a:buNone/>
            </a:pPr>
            <a:r>
              <a:rPr lang="hr-HR" dirty="0"/>
              <a:t>	</a:t>
            </a:r>
            <a:r>
              <a:rPr lang="hr-HR" dirty="0" smtClean="0"/>
              <a:t>Murray </a:t>
            </a:r>
            <a:r>
              <a:rPr lang="hr-HR" dirty="0" err="1" smtClean="0"/>
              <a:t>Hill</a:t>
            </a:r>
            <a:r>
              <a:rPr lang="hr-HR" dirty="0" smtClean="0"/>
              <a:t>, NJ, USA</a:t>
            </a:r>
          </a:p>
          <a:p>
            <a:pPr marL="0" indent="0">
              <a:buNone/>
            </a:pPr>
            <a:endParaRPr lang="hr-HR" dirty="0" smtClean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>
            <a:normAutofit/>
          </a:bodyPr>
          <a:lstStyle/>
          <a:p>
            <a:r>
              <a:rPr lang="hr-HR" dirty="0" err="1" smtClean="0">
                <a:solidFill>
                  <a:srgbClr val="FFFF00"/>
                </a:solidFill>
              </a:rPr>
              <a:t>Functional</a:t>
            </a:r>
            <a:r>
              <a:rPr lang="hr-HR" dirty="0" smtClean="0">
                <a:solidFill>
                  <a:srgbClr val="FFFF00"/>
                </a:solidFill>
              </a:rPr>
              <a:t> MRI (</a:t>
            </a:r>
            <a:r>
              <a:rPr lang="hr-HR" dirty="0" err="1" smtClean="0">
                <a:solidFill>
                  <a:srgbClr val="FFFF00"/>
                </a:solidFill>
              </a:rPr>
              <a:t>fMRI</a:t>
            </a:r>
            <a:r>
              <a:rPr lang="hr-HR" dirty="0" smtClean="0">
                <a:solidFill>
                  <a:srgbClr val="FFFF00"/>
                </a:solidFill>
              </a:rPr>
              <a:t>)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15616" y="6021288"/>
            <a:ext cx="78488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err="1" smtClean="0">
                <a:solidFill>
                  <a:srgbClr val="FFC000"/>
                </a:solidFill>
              </a:rPr>
              <a:t>Ogawa</a:t>
            </a:r>
            <a:r>
              <a:rPr lang="hr-HR" dirty="0" smtClean="0">
                <a:solidFill>
                  <a:srgbClr val="FFC000"/>
                </a:solidFill>
              </a:rPr>
              <a:t> S. et al., </a:t>
            </a:r>
            <a:r>
              <a:rPr lang="hr-HR" dirty="0" err="1" smtClean="0">
                <a:solidFill>
                  <a:srgbClr val="FFC000"/>
                </a:solidFill>
              </a:rPr>
              <a:t>Brain</a:t>
            </a:r>
            <a:r>
              <a:rPr lang="hr-HR" dirty="0" smtClean="0">
                <a:solidFill>
                  <a:srgbClr val="FFC000"/>
                </a:solidFill>
              </a:rPr>
              <a:t> </a:t>
            </a:r>
            <a:r>
              <a:rPr lang="hr-HR" dirty="0" err="1" smtClean="0">
                <a:solidFill>
                  <a:srgbClr val="FFC000"/>
                </a:solidFill>
              </a:rPr>
              <a:t>magnetic</a:t>
            </a:r>
            <a:r>
              <a:rPr lang="hr-HR" dirty="0" smtClean="0">
                <a:solidFill>
                  <a:srgbClr val="FFC000"/>
                </a:solidFill>
              </a:rPr>
              <a:t> </a:t>
            </a:r>
            <a:r>
              <a:rPr lang="hr-HR" dirty="0" err="1" smtClean="0">
                <a:solidFill>
                  <a:srgbClr val="FFC000"/>
                </a:solidFill>
              </a:rPr>
              <a:t>resonance</a:t>
            </a:r>
            <a:r>
              <a:rPr lang="hr-HR" dirty="0" smtClean="0">
                <a:solidFill>
                  <a:srgbClr val="FFC000"/>
                </a:solidFill>
              </a:rPr>
              <a:t> </a:t>
            </a:r>
            <a:r>
              <a:rPr lang="hr-HR" dirty="0" err="1" smtClean="0">
                <a:solidFill>
                  <a:srgbClr val="FFC000"/>
                </a:solidFill>
              </a:rPr>
              <a:t>imaging</a:t>
            </a:r>
            <a:r>
              <a:rPr lang="hr-HR" dirty="0" smtClean="0">
                <a:solidFill>
                  <a:srgbClr val="FFC000"/>
                </a:solidFill>
              </a:rPr>
              <a:t> </a:t>
            </a:r>
            <a:r>
              <a:rPr lang="hr-HR" dirty="0" err="1" smtClean="0">
                <a:solidFill>
                  <a:srgbClr val="FFC000"/>
                </a:solidFill>
              </a:rPr>
              <a:t>with</a:t>
            </a:r>
            <a:r>
              <a:rPr lang="hr-HR" dirty="0" smtClean="0">
                <a:solidFill>
                  <a:srgbClr val="FFC000"/>
                </a:solidFill>
              </a:rPr>
              <a:t> </a:t>
            </a:r>
            <a:r>
              <a:rPr lang="hr-HR" dirty="0" err="1" smtClean="0">
                <a:solidFill>
                  <a:srgbClr val="FFC000"/>
                </a:solidFill>
              </a:rPr>
              <a:t>contrast</a:t>
            </a:r>
            <a:r>
              <a:rPr lang="hr-HR" dirty="0" smtClean="0">
                <a:solidFill>
                  <a:srgbClr val="FFC000"/>
                </a:solidFill>
              </a:rPr>
              <a:t> </a:t>
            </a:r>
            <a:r>
              <a:rPr lang="hr-HR" dirty="0" err="1" smtClean="0">
                <a:solidFill>
                  <a:srgbClr val="FFC000"/>
                </a:solidFill>
              </a:rPr>
              <a:t>dependent</a:t>
            </a:r>
            <a:r>
              <a:rPr lang="hr-HR" dirty="0" smtClean="0">
                <a:solidFill>
                  <a:srgbClr val="FFC000"/>
                </a:solidFill>
              </a:rPr>
              <a:t> on </a:t>
            </a:r>
            <a:r>
              <a:rPr lang="hr-HR" dirty="0" err="1" smtClean="0">
                <a:solidFill>
                  <a:srgbClr val="FFC000"/>
                </a:solidFill>
              </a:rPr>
              <a:t>blood</a:t>
            </a:r>
            <a:r>
              <a:rPr lang="hr-HR" dirty="0" smtClean="0">
                <a:solidFill>
                  <a:srgbClr val="FFC000"/>
                </a:solidFill>
              </a:rPr>
              <a:t> </a:t>
            </a:r>
            <a:r>
              <a:rPr lang="hr-HR" dirty="0" err="1" smtClean="0">
                <a:solidFill>
                  <a:srgbClr val="FFC000"/>
                </a:solidFill>
              </a:rPr>
              <a:t>oxygenation</a:t>
            </a:r>
            <a:r>
              <a:rPr lang="hr-HR" dirty="0" smtClean="0">
                <a:solidFill>
                  <a:srgbClr val="FFC000"/>
                </a:solidFill>
              </a:rPr>
              <a:t>. PNAS, 1990, 87, 9868-9872</a:t>
            </a:r>
            <a:endParaRPr lang="en-US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8155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44624"/>
            <a:ext cx="8640960" cy="706090"/>
          </a:xfrm>
        </p:spPr>
        <p:txBody>
          <a:bodyPr>
            <a:normAutofit/>
          </a:bodyPr>
          <a:lstStyle/>
          <a:p>
            <a:r>
              <a:rPr lang="hr-HR" sz="3600" dirty="0" err="1" smtClean="0">
                <a:solidFill>
                  <a:srgbClr val="FFFF00"/>
                </a:solidFill>
              </a:rPr>
              <a:t>Cortical</a:t>
            </a:r>
            <a:r>
              <a:rPr lang="hr-HR" sz="3600" dirty="0" smtClean="0">
                <a:solidFill>
                  <a:srgbClr val="FFFF00"/>
                </a:solidFill>
              </a:rPr>
              <a:t> </a:t>
            </a:r>
            <a:r>
              <a:rPr lang="hr-HR" sz="3600" dirty="0" err="1" smtClean="0">
                <a:solidFill>
                  <a:srgbClr val="FFFF00"/>
                </a:solidFill>
              </a:rPr>
              <a:t>hubs</a:t>
            </a:r>
            <a:r>
              <a:rPr lang="hr-HR" sz="3600" dirty="0" smtClean="0">
                <a:solidFill>
                  <a:srgbClr val="FFFF00"/>
                </a:solidFill>
              </a:rPr>
              <a:t> </a:t>
            </a:r>
            <a:r>
              <a:rPr lang="hr-HR" sz="3600" dirty="0" err="1" smtClean="0">
                <a:solidFill>
                  <a:srgbClr val="FFFF00"/>
                </a:solidFill>
              </a:rPr>
              <a:t>and</a:t>
            </a:r>
            <a:r>
              <a:rPr lang="hr-HR" sz="3600" dirty="0" smtClean="0">
                <a:solidFill>
                  <a:srgbClr val="FFFF00"/>
                </a:solidFill>
              </a:rPr>
              <a:t> </a:t>
            </a:r>
            <a:r>
              <a:rPr lang="el-GR" sz="3600" dirty="0">
                <a:solidFill>
                  <a:srgbClr val="FFFF00"/>
                </a:solidFill>
              </a:rPr>
              <a:t>β</a:t>
            </a:r>
            <a:r>
              <a:rPr lang="hr-HR" sz="3600" dirty="0">
                <a:solidFill>
                  <a:srgbClr val="FFFF00"/>
                </a:solidFill>
              </a:rPr>
              <a:t>-</a:t>
            </a:r>
            <a:r>
              <a:rPr lang="hr-HR" sz="3600" dirty="0" err="1">
                <a:solidFill>
                  <a:srgbClr val="FFFF00"/>
                </a:solidFill>
              </a:rPr>
              <a:t>amyloid</a:t>
            </a:r>
            <a:r>
              <a:rPr lang="hr-HR" sz="3600" dirty="0">
                <a:solidFill>
                  <a:srgbClr val="FFFF00"/>
                </a:solidFill>
              </a:rPr>
              <a:t> </a:t>
            </a:r>
            <a:r>
              <a:rPr lang="hr-HR" sz="3600" dirty="0" err="1" smtClean="0">
                <a:solidFill>
                  <a:srgbClr val="FFFF00"/>
                </a:solidFill>
              </a:rPr>
              <a:t>deposition</a:t>
            </a:r>
            <a:endParaRPr lang="en-US" sz="3600" dirty="0">
              <a:solidFill>
                <a:srgbClr val="FFFF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007" y="972912"/>
            <a:ext cx="4291182" cy="548042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2094" y="972913"/>
            <a:ext cx="4352394" cy="548042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042489" y="6490311"/>
            <a:ext cx="44980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600" dirty="0" err="1" smtClean="0">
                <a:solidFill>
                  <a:srgbClr val="FFC000"/>
                </a:solidFill>
              </a:rPr>
              <a:t>Buckner</a:t>
            </a:r>
            <a:r>
              <a:rPr lang="hr-HR" sz="1600" dirty="0" smtClean="0">
                <a:solidFill>
                  <a:srgbClr val="FFC000"/>
                </a:solidFill>
              </a:rPr>
              <a:t> et al., J. </a:t>
            </a:r>
            <a:r>
              <a:rPr lang="hr-HR" sz="1600" dirty="0" err="1" smtClean="0">
                <a:solidFill>
                  <a:srgbClr val="FFC000"/>
                </a:solidFill>
              </a:rPr>
              <a:t>Neurosci</a:t>
            </a:r>
            <a:r>
              <a:rPr lang="hr-HR" sz="1600" dirty="0" smtClean="0">
                <a:solidFill>
                  <a:srgbClr val="FFC000"/>
                </a:solidFill>
              </a:rPr>
              <a:t>., 2009, 29, 1860-1873</a:t>
            </a:r>
            <a:endParaRPr lang="hr-HR" sz="1600" dirty="0">
              <a:solidFill>
                <a:srgbClr val="FFC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51520" y="3933056"/>
            <a:ext cx="1728192" cy="1296144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716016" y="3933056"/>
            <a:ext cx="1728192" cy="1296144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6444208" y="683404"/>
            <a:ext cx="8819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 smtClean="0"/>
              <a:t>PIB PET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0342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3757" y="1700808"/>
            <a:ext cx="5418641" cy="396044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251520" y="44624"/>
            <a:ext cx="8640960" cy="7060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hr-HR" sz="3600" dirty="0" err="1" smtClean="0">
                <a:solidFill>
                  <a:srgbClr val="FFFF00"/>
                </a:solidFill>
              </a:rPr>
              <a:t>Cortical</a:t>
            </a:r>
            <a:r>
              <a:rPr lang="hr-HR" sz="3600" dirty="0" smtClean="0">
                <a:solidFill>
                  <a:srgbClr val="FFFF00"/>
                </a:solidFill>
              </a:rPr>
              <a:t> </a:t>
            </a:r>
            <a:r>
              <a:rPr lang="hr-HR" sz="3600" dirty="0" err="1" smtClean="0">
                <a:solidFill>
                  <a:srgbClr val="FFFF00"/>
                </a:solidFill>
              </a:rPr>
              <a:t>hubs</a:t>
            </a:r>
            <a:r>
              <a:rPr lang="hr-HR" sz="3600" dirty="0" smtClean="0">
                <a:solidFill>
                  <a:srgbClr val="FFFF00"/>
                </a:solidFill>
              </a:rPr>
              <a:t> </a:t>
            </a:r>
            <a:r>
              <a:rPr lang="hr-HR" sz="3600" dirty="0" err="1" smtClean="0">
                <a:solidFill>
                  <a:srgbClr val="FFFF00"/>
                </a:solidFill>
              </a:rPr>
              <a:t>and</a:t>
            </a:r>
            <a:r>
              <a:rPr lang="hr-HR" sz="3600" dirty="0" smtClean="0">
                <a:solidFill>
                  <a:srgbClr val="FFFF00"/>
                </a:solidFill>
              </a:rPr>
              <a:t> </a:t>
            </a:r>
            <a:r>
              <a:rPr lang="el-GR" sz="3600" dirty="0" smtClean="0">
                <a:solidFill>
                  <a:srgbClr val="FFFF00"/>
                </a:solidFill>
              </a:rPr>
              <a:t>β</a:t>
            </a:r>
            <a:r>
              <a:rPr lang="hr-HR" sz="3600" dirty="0" smtClean="0">
                <a:solidFill>
                  <a:srgbClr val="FFFF00"/>
                </a:solidFill>
              </a:rPr>
              <a:t>-</a:t>
            </a:r>
            <a:r>
              <a:rPr lang="hr-HR" sz="3600" dirty="0" err="1" smtClean="0">
                <a:solidFill>
                  <a:srgbClr val="FFFF00"/>
                </a:solidFill>
              </a:rPr>
              <a:t>amyloid</a:t>
            </a:r>
            <a:r>
              <a:rPr lang="hr-HR" sz="3600" dirty="0" smtClean="0">
                <a:solidFill>
                  <a:srgbClr val="FFFF00"/>
                </a:solidFill>
              </a:rPr>
              <a:t> </a:t>
            </a:r>
            <a:r>
              <a:rPr lang="hr-HR" sz="3600" dirty="0" err="1" smtClean="0">
                <a:solidFill>
                  <a:srgbClr val="FFFF00"/>
                </a:solidFill>
              </a:rPr>
              <a:t>deposition</a:t>
            </a:r>
            <a:r>
              <a:rPr lang="hr-HR" sz="3600" dirty="0" smtClean="0">
                <a:solidFill>
                  <a:srgbClr val="FFFF00"/>
                </a:solidFill>
              </a:rPr>
              <a:t> </a:t>
            </a:r>
            <a:r>
              <a:rPr lang="hr-HR" sz="3600" dirty="0" err="1" smtClean="0">
                <a:solidFill>
                  <a:srgbClr val="FFFF00"/>
                </a:solidFill>
              </a:rPr>
              <a:t>overlap</a:t>
            </a:r>
            <a:r>
              <a:rPr lang="hr-HR" sz="3600" dirty="0" smtClean="0">
                <a:solidFill>
                  <a:srgbClr val="FFFF00"/>
                </a:solidFill>
              </a:rPr>
              <a:t> </a:t>
            </a:r>
            <a:r>
              <a:rPr lang="hr-HR" sz="3600" dirty="0" smtClean="0">
                <a:solidFill>
                  <a:srgbClr val="FFFF00"/>
                </a:solidFill>
              </a:rPr>
              <a:t>(</a:t>
            </a:r>
            <a:r>
              <a:rPr lang="hr-HR" sz="3600" dirty="0" err="1" smtClean="0">
                <a:solidFill>
                  <a:srgbClr val="FFFF00"/>
                </a:solidFill>
              </a:rPr>
              <a:t>cont</a:t>
            </a:r>
            <a:r>
              <a:rPr lang="hr-HR" sz="3600" dirty="0" smtClean="0">
                <a:solidFill>
                  <a:srgbClr val="FFFF00"/>
                </a:solidFill>
              </a:rPr>
              <a:t>.)</a:t>
            </a:r>
            <a:endParaRPr lang="en-US" sz="3600" dirty="0">
              <a:solidFill>
                <a:srgbClr val="FFFF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042489" y="6490311"/>
            <a:ext cx="44980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600" dirty="0" err="1" smtClean="0">
                <a:solidFill>
                  <a:srgbClr val="FFC000"/>
                </a:solidFill>
              </a:rPr>
              <a:t>Buckner</a:t>
            </a:r>
            <a:r>
              <a:rPr lang="hr-HR" sz="1600" dirty="0" smtClean="0">
                <a:solidFill>
                  <a:srgbClr val="FFC000"/>
                </a:solidFill>
              </a:rPr>
              <a:t> et al., J. </a:t>
            </a:r>
            <a:r>
              <a:rPr lang="hr-HR" sz="1600" dirty="0" err="1" smtClean="0">
                <a:solidFill>
                  <a:srgbClr val="FFC000"/>
                </a:solidFill>
              </a:rPr>
              <a:t>Neurosci</a:t>
            </a:r>
            <a:r>
              <a:rPr lang="hr-HR" sz="1600" dirty="0" smtClean="0">
                <a:solidFill>
                  <a:srgbClr val="FFC000"/>
                </a:solidFill>
              </a:rPr>
              <a:t>., 2009, 29, 1860-1873</a:t>
            </a:r>
            <a:endParaRPr lang="hr-HR" sz="1600" dirty="0">
              <a:solidFill>
                <a:srgbClr val="FFC000"/>
              </a:solidFill>
            </a:endParaRPr>
          </a:p>
        </p:txBody>
      </p:sp>
      <p:sp>
        <p:nvSpPr>
          <p:cNvPr id="2" name="Right Arrow 1"/>
          <p:cNvSpPr/>
          <p:nvPr/>
        </p:nvSpPr>
        <p:spPr>
          <a:xfrm rot="2769939">
            <a:off x="2165190" y="3414916"/>
            <a:ext cx="744027" cy="432048"/>
          </a:xfrm>
          <a:prstGeom prst="rightArrow">
            <a:avLst/>
          </a:prstGeom>
          <a:solidFill>
            <a:srgbClr val="FF0000">
              <a:alpha val="25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Arrow 6"/>
          <p:cNvSpPr/>
          <p:nvPr/>
        </p:nvSpPr>
        <p:spPr>
          <a:xfrm rot="2769939">
            <a:off x="4181414" y="2262788"/>
            <a:ext cx="744027" cy="432048"/>
          </a:xfrm>
          <a:prstGeom prst="rightArrow">
            <a:avLst/>
          </a:prstGeom>
          <a:solidFill>
            <a:srgbClr val="FF0000">
              <a:alpha val="25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733817" y="1979548"/>
            <a:ext cx="5501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 smtClean="0">
                <a:solidFill>
                  <a:schemeClr val="bg1"/>
                </a:solidFill>
              </a:rPr>
              <a:t>PCC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89601" y="3059668"/>
            <a:ext cx="5501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 smtClean="0">
                <a:solidFill>
                  <a:schemeClr val="bg1"/>
                </a:solidFill>
              </a:rPr>
              <a:t>PCC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8155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04" y="188640"/>
            <a:ext cx="8579296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FF00"/>
                </a:solidFill>
              </a:rPr>
              <a:t>DMN FC and global PIB uptake overlap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492" y="1484784"/>
            <a:ext cx="5654040" cy="4175760"/>
          </a:xfrm>
        </p:spPr>
      </p:pic>
      <p:sp>
        <p:nvSpPr>
          <p:cNvPr id="5" name="TextBox 4"/>
          <p:cNvSpPr txBox="1"/>
          <p:nvPr/>
        </p:nvSpPr>
        <p:spPr>
          <a:xfrm>
            <a:off x="5762569" y="6490311"/>
            <a:ext cx="32739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600" dirty="0" err="1" smtClean="0">
                <a:solidFill>
                  <a:srgbClr val="FFC000"/>
                </a:solidFill>
              </a:rPr>
              <a:t>Mormino</a:t>
            </a:r>
            <a:r>
              <a:rPr lang="hr-HR" sz="1600" dirty="0" smtClean="0">
                <a:solidFill>
                  <a:srgbClr val="FFC000"/>
                </a:solidFill>
              </a:rPr>
              <a:t> </a:t>
            </a:r>
            <a:r>
              <a:rPr lang="hr-HR" sz="1600" dirty="0" smtClean="0">
                <a:solidFill>
                  <a:srgbClr val="FFC000"/>
                </a:solidFill>
              </a:rPr>
              <a:t>et </a:t>
            </a:r>
            <a:r>
              <a:rPr lang="hr-HR" sz="1600" dirty="0" smtClean="0">
                <a:solidFill>
                  <a:srgbClr val="FFC000"/>
                </a:solidFill>
              </a:rPr>
              <a:t>al., </a:t>
            </a:r>
            <a:r>
              <a:rPr lang="hr-HR" sz="1600" dirty="0" err="1" smtClean="0">
                <a:solidFill>
                  <a:srgbClr val="FFC000"/>
                </a:solidFill>
              </a:rPr>
              <a:t>Cereb</a:t>
            </a:r>
            <a:r>
              <a:rPr lang="hr-HR" sz="1600" dirty="0" smtClean="0">
                <a:solidFill>
                  <a:srgbClr val="FFC000"/>
                </a:solidFill>
              </a:rPr>
              <a:t>. </a:t>
            </a:r>
            <a:r>
              <a:rPr lang="hr-HR" sz="1600" dirty="0" err="1" smtClean="0">
                <a:solidFill>
                  <a:srgbClr val="FFC000"/>
                </a:solidFill>
              </a:rPr>
              <a:t>Cortex</a:t>
            </a:r>
            <a:r>
              <a:rPr lang="hr-HR" sz="1600" dirty="0" smtClean="0">
                <a:solidFill>
                  <a:srgbClr val="FFC000"/>
                </a:solidFill>
              </a:rPr>
              <a:t>, 2011</a:t>
            </a:r>
            <a:endParaRPr lang="hr-HR" sz="1600" dirty="0">
              <a:solidFill>
                <a:srgbClr val="FFC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91680" y="5805264"/>
            <a:ext cx="66967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err="1" smtClean="0"/>
              <a:t>Congruence</a:t>
            </a:r>
            <a:r>
              <a:rPr lang="hr-HR" dirty="0" smtClean="0"/>
              <a:t> (red) is </a:t>
            </a:r>
            <a:r>
              <a:rPr lang="hr-HR" dirty="0" err="1" smtClean="0"/>
              <a:t>highest</a:t>
            </a:r>
            <a:r>
              <a:rPr lang="hr-HR" dirty="0" smtClean="0"/>
              <a:t> </a:t>
            </a:r>
            <a:r>
              <a:rPr lang="hr-HR" dirty="0" err="1" smtClean="0"/>
              <a:t>in</a:t>
            </a:r>
            <a:r>
              <a:rPr lang="hr-HR" dirty="0" smtClean="0"/>
              <a:t> PCC, </a:t>
            </a:r>
            <a:r>
              <a:rPr lang="hr-HR" dirty="0" err="1" smtClean="0"/>
              <a:t>precuneus</a:t>
            </a:r>
            <a:r>
              <a:rPr lang="hr-HR" dirty="0" smtClean="0"/>
              <a:t> </a:t>
            </a:r>
            <a:r>
              <a:rPr lang="hr-HR" dirty="0" err="1" smtClean="0"/>
              <a:t>and</a:t>
            </a:r>
            <a:r>
              <a:rPr lang="hr-HR" dirty="0" smtClean="0"/>
              <a:t> </a:t>
            </a:r>
            <a:r>
              <a:rPr lang="hr-HR" dirty="0" err="1" smtClean="0"/>
              <a:t>mPFC</a:t>
            </a:r>
            <a:r>
              <a:rPr lang="hr-HR" dirty="0" smtClean="0"/>
              <a:t>.</a:t>
            </a:r>
          </a:p>
          <a:p>
            <a:r>
              <a:rPr lang="hr-HR" dirty="0" smtClean="0"/>
              <a:t>PIB </a:t>
            </a:r>
            <a:r>
              <a:rPr lang="hr-HR" dirty="0" err="1" smtClean="0"/>
              <a:t>uptake</a:t>
            </a:r>
            <a:r>
              <a:rPr lang="hr-HR" dirty="0" smtClean="0"/>
              <a:t> is </a:t>
            </a:r>
            <a:r>
              <a:rPr lang="hr-HR" dirty="0" err="1" smtClean="0"/>
              <a:t>generally</a:t>
            </a:r>
            <a:r>
              <a:rPr lang="hr-HR" dirty="0" smtClean="0"/>
              <a:t> more </a:t>
            </a:r>
            <a:r>
              <a:rPr lang="hr-HR" dirty="0" err="1" smtClean="0"/>
              <a:t>diffuse</a:t>
            </a:r>
            <a:r>
              <a:rPr lang="hr-HR" dirty="0" smtClean="0"/>
              <a:t> </a:t>
            </a:r>
            <a:r>
              <a:rPr lang="hr-HR" dirty="0" err="1" smtClean="0"/>
              <a:t>than</a:t>
            </a:r>
            <a:r>
              <a:rPr lang="hr-HR" dirty="0" smtClean="0"/>
              <a:t> DMN.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29266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-18256"/>
            <a:ext cx="8507288" cy="1143000"/>
          </a:xfrm>
        </p:spPr>
        <p:txBody>
          <a:bodyPr>
            <a:normAutofit/>
          </a:bodyPr>
          <a:lstStyle/>
          <a:p>
            <a:r>
              <a:rPr lang="hr-HR" sz="3200" dirty="0" err="1" smtClean="0">
                <a:solidFill>
                  <a:srgbClr val="FFFF00"/>
                </a:solidFill>
              </a:rPr>
              <a:t>Correlation</a:t>
            </a:r>
            <a:r>
              <a:rPr lang="hr-HR" sz="3200" dirty="0" smtClean="0">
                <a:solidFill>
                  <a:srgbClr val="FFFF00"/>
                </a:solidFill>
              </a:rPr>
              <a:t> </a:t>
            </a:r>
            <a:r>
              <a:rPr lang="hr-HR" sz="3200" dirty="0" err="1" smtClean="0">
                <a:solidFill>
                  <a:srgbClr val="FFFF00"/>
                </a:solidFill>
              </a:rPr>
              <a:t>of</a:t>
            </a:r>
            <a:r>
              <a:rPr lang="hr-HR" sz="3200" dirty="0" smtClean="0">
                <a:solidFill>
                  <a:srgbClr val="FFFF00"/>
                </a:solidFill>
              </a:rPr>
              <a:t> β-</a:t>
            </a:r>
            <a:r>
              <a:rPr lang="hr-HR" sz="3200" dirty="0" err="1" smtClean="0">
                <a:solidFill>
                  <a:srgbClr val="FFFF00"/>
                </a:solidFill>
              </a:rPr>
              <a:t>amyloid</a:t>
            </a:r>
            <a:r>
              <a:rPr lang="hr-HR" sz="3200" dirty="0" smtClean="0">
                <a:solidFill>
                  <a:srgbClr val="FFFF00"/>
                </a:solidFill>
              </a:rPr>
              <a:t> </a:t>
            </a:r>
            <a:r>
              <a:rPr lang="hr-HR" sz="3200" dirty="0" err="1" smtClean="0">
                <a:solidFill>
                  <a:srgbClr val="FFFF00"/>
                </a:solidFill>
              </a:rPr>
              <a:t>deposition</a:t>
            </a:r>
            <a:r>
              <a:rPr lang="hr-HR" sz="3200" dirty="0" smtClean="0">
                <a:solidFill>
                  <a:srgbClr val="FFFF00"/>
                </a:solidFill>
              </a:rPr>
              <a:t> (PIB PET) </a:t>
            </a:r>
            <a:r>
              <a:rPr lang="hr-HR" sz="3200" dirty="0" err="1" smtClean="0">
                <a:solidFill>
                  <a:srgbClr val="FFFF00"/>
                </a:solidFill>
              </a:rPr>
              <a:t>and</a:t>
            </a:r>
            <a:r>
              <a:rPr lang="hr-HR" sz="3200" dirty="0" smtClean="0">
                <a:solidFill>
                  <a:srgbClr val="FFFF00"/>
                </a:solidFill>
              </a:rPr>
              <a:t> DMN f-nal </a:t>
            </a:r>
            <a:r>
              <a:rPr lang="hr-HR" sz="3200" dirty="0" err="1" smtClean="0">
                <a:solidFill>
                  <a:srgbClr val="FFFF00"/>
                </a:solidFill>
              </a:rPr>
              <a:t>connectivity</a:t>
            </a:r>
            <a:endParaRPr lang="en-US" sz="3200" dirty="0">
              <a:solidFill>
                <a:srgbClr val="FFFF0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1161351"/>
            <a:ext cx="4601364" cy="525511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987824" y="6330806"/>
            <a:ext cx="60471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600" dirty="0" err="1" smtClean="0">
                <a:solidFill>
                  <a:srgbClr val="FFC000"/>
                </a:solidFill>
              </a:rPr>
              <a:t>Hedden</a:t>
            </a:r>
            <a:r>
              <a:rPr lang="hr-HR" sz="1600" dirty="0" smtClean="0">
                <a:solidFill>
                  <a:srgbClr val="FFC000"/>
                </a:solidFill>
              </a:rPr>
              <a:t> et al., J. </a:t>
            </a:r>
            <a:r>
              <a:rPr lang="hr-HR" sz="1600" dirty="0" err="1" smtClean="0">
                <a:solidFill>
                  <a:srgbClr val="FFC000"/>
                </a:solidFill>
              </a:rPr>
              <a:t>Neurosci</a:t>
            </a:r>
            <a:r>
              <a:rPr lang="hr-HR" sz="1600" dirty="0" smtClean="0">
                <a:solidFill>
                  <a:srgbClr val="FFC000"/>
                </a:solidFill>
              </a:rPr>
              <a:t>., 2009, 29, 12686-12694;</a:t>
            </a:r>
          </a:p>
          <a:p>
            <a:r>
              <a:rPr lang="hr-HR" sz="1600" dirty="0" err="1" smtClean="0">
                <a:solidFill>
                  <a:srgbClr val="FFC000"/>
                </a:solidFill>
              </a:rPr>
              <a:t>findings</a:t>
            </a:r>
            <a:r>
              <a:rPr lang="hr-HR" sz="1600" dirty="0" smtClean="0">
                <a:solidFill>
                  <a:srgbClr val="FFC000"/>
                </a:solidFill>
              </a:rPr>
              <a:t> </a:t>
            </a:r>
            <a:r>
              <a:rPr lang="hr-HR" sz="1600" dirty="0" err="1" smtClean="0">
                <a:solidFill>
                  <a:srgbClr val="FFC000"/>
                </a:solidFill>
              </a:rPr>
              <a:t>confirmed</a:t>
            </a:r>
            <a:r>
              <a:rPr lang="hr-HR" sz="1600" dirty="0" smtClean="0">
                <a:solidFill>
                  <a:srgbClr val="FFC000"/>
                </a:solidFill>
              </a:rPr>
              <a:t> </a:t>
            </a:r>
            <a:r>
              <a:rPr lang="hr-HR" sz="1600" dirty="0" err="1" smtClean="0">
                <a:solidFill>
                  <a:srgbClr val="FFC000"/>
                </a:solidFill>
              </a:rPr>
              <a:t>in</a:t>
            </a:r>
            <a:r>
              <a:rPr lang="hr-HR" sz="1600" dirty="0" smtClean="0">
                <a:solidFill>
                  <a:srgbClr val="FFC000"/>
                </a:solidFill>
              </a:rPr>
              <a:t> </a:t>
            </a:r>
            <a:r>
              <a:rPr lang="hr-HR" sz="1600" dirty="0" err="1" smtClean="0">
                <a:solidFill>
                  <a:srgbClr val="FFC000"/>
                </a:solidFill>
              </a:rPr>
              <a:t>Sheline</a:t>
            </a:r>
            <a:r>
              <a:rPr lang="hr-HR" sz="1600" dirty="0" smtClean="0">
                <a:solidFill>
                  <a:srgbClr val="FFC000"/>
                </a:solidFill>
              </a:rPr>
              <a:t> et al., Biol. </a:t>
            </a:r>
            <a:r>
              <a:rPr lang="hr-HR" sz="1600" dirty="0" err="1" smtClean="0">
                <a:solidFill>
                  <a:srgbClr val="FFC000"/>
                </a:solidFill>
              </a:rPr>
              <a:t>Psychiatry</a:t>
            </a:r>
            <a:r>
              <a:rPr lang="hr-HR" sz="1600" dirty="0" smtClean="0">
                <a:solidFill>
                  <a:srgbClr val="FFC000"/>
                </a:solidFill>
              </a:rPr>
              <a:t>, 2010, 67, 584-587</a:t>
            </a:r>
            <a:endParaRPr lang="hr-HR" sz="1600" dirty="0">
              <a:solidFill>
                <a:srgbClr val="FFC000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49564"/>
            <a:ext cx="2304256" cy="247327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3" y="3664588"/>
            <a:ext cx="2304257" cy="307678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1137" y="3622837"/>
            <a:ext cx="1876925" cy="2736304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4932040" y="1412776"/>
            <a:ext cx="12891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 err="1" smtClean="0"/>
              <a:t>Seed</a:t>
            </a:r>
            <a:r>
              <a:rPr lang="hr-HR" dirty="0" smtClean="0"/>
              <a:t> </a:t>
            </a:r>
            <a:r>
              <a:rPr lang="hr-HR" dirty="0" err="1" smtClean="0"/>
              <a:t>in</a:t>
            </a:r>
            <a:r>
              <a:rPr lang="hr-HR" dirty="0" smtClean="0"/>
              <a:t> PCC</a:t>
            </a:r>
          </a:p>
          <a:p>
            <a:r>
              <a:rPr lang="hr-HR" dirty="0" smtClean="0"/>
              <a:t>(</a:t>
            </a:r>
            <a:r>
              <a:rPr lang="hr-HR" dirty="0" err="1" smtClean="0"/>
              <a:t>blue</a:t>
            </a:r>
            <a:r>
              <a:rPr lang="hr-HR" dirty="0" smtClean="0"/>
              <a:t> box)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092280" y="1161351"/>
            <a:ext cx="209538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Clinically normal participants with high amyloid</a:t>
            </a:r>
          </a:p>
          <a:p>
            <a:r>
              <a:rPr lang="en-US" sz="1200" b="1" dirty="0"/>
              <a:t>burden </a:t>
            </a:r>
            <a:r>
              <a:rPr lang="en-US" sz="1200" b="1" u="sng" dirty="0"/>
              <a:t>displayed significantly reduced </a:t>
            </a:r>
            <a:r>
              <a:rPr lang="en-US" sz="1200" b="1" u="sng" dirty="0" smtClean="0"/>
              <a:t>f</a:t>
            </a:r>
            <a:r>
              <a:rPr lang="hr-HR" sz="1200" b="1" u="sng" dirty="0" smtClean="0"/>
              <a:t>-nal</a:t>
            </a:r>
            <a:r>
              <a:rPr lang="en-US" sz="1200" b="1" u="sng" dirty="0" smtClean="0"/>
              <a:t> </a:t>
            </a:r>
            <a:r>
              <a:rPr lang="en-US" sz="1200" b="1" u="sng" dirty="0"/>
              <a:t>correlations within </a:t>
            </a:r>
            <a:r>
              <a:rPr lang="hr-HR" sz="1200" b="1" u="sng" dirty="0" smtClean="0"/>
              <a:t>DMN</a:t>
            </a:r>
            <a:r>
              <a:rPr lang="hr-HR" sz="1200" b="1" dirty="0" smtClean="0"/>
              <a:t>, </a:t>
            </a:r>
            <a:r>
              <a:rPr lang="hr-HR" sz="1200" b="1" dirty="0" err="1" smtClean="0">
                <a:solidFill>
                  <a:srgbClr val="FFFF00"/>
                </a:solidFill>
              </a:rPr>
              <a:t>including</a:t>
            </a:r>
            <a:r>
              <a:rPr lang="hr-HR" sz="1200" b="1" dirty="0" smtClean="0">
                <a:solidFill>
                  <a:srgbClr val="FFFF00"/>
                </a:solidFill>
              </a:rPr>
              <a:t> f-nal </a:t>
            </a:r>
            <a:r>
              <a:rPr lang="hr-HR" sz="1200" b="1" dirty="0" err="1" smtClean="0">
                <a:solidFill>
                  <a:srgbClr val="FFFF00"/>
                </a:solidFill>
              </a:rPr>
              <a:t>disconnection</a:t>
            </a:r>
            <a:r>
              <a:rPr lang="hr-HR" sz="1200" b="1" dirty="0" smtClean="0">
                <a:solidFill>
                  <a:srgbClr val="FFFF00"/>
                </a:solidFill>
              </a:rPr>
              <a:t> </a:t>
            </a:r>
            <a:r>
              <a:rPr lang="hr-HR" sz="1200" b="1" dirty="0" err="1" smtClean="0">
                <a:solidFill>
                  <a:srgbClr val="FFFF00"/>
                </a:solidFill>
              </a:rPr>
              <a:t>of</a:t>
            </a:r>
            <a:r>
              <a:rPr lang="hr-HR" sz="1200" b="1" dirty="0" smtClean="0">
                <a:solidFill>
                  <a:srgbClr val="FFFF00"/>
                </a:solidFill>
              </a:rPr>
              <a:t> </a:t>
            </a:r>
            <a:r>
              <a:rPr lang="hr-HR" sz="1200" b="1" dirty="0" err="1" smtClean="0">
                <a:solidFill>
                  <a:srgbClr val="FFFF00"/>
                </a:solidFill>
              </a:rPr>
              <a:t>the</a:t>
            </a:r>
            <a:r>
              <a:rPr lang="hr-HR" sz="1200" b="1" dirty="0" smtClean="0">
                <a:solidFill>
                  <a:srgbClr val="FFFF00"/>
                </a:solidFill>
              </a:rPr>
              <a:t> </a:t>
            </a:r>
            <a:r>
              <a:rPr lang="hr-HR" sz="1200" b="1" dirty="0" err="1" smtClean="0">
                <a:solidFill>
                  <a:srgbClr val="FFFF00"/>
                </a:solidFill>
              </a:rPr>
              <a:t>hippocampal</a:t>
            </a:r>
            <a:r>
              <a:rPr lang="hr-HR" sz="1200" b="1" dirty="0" smtClean="0">
                <a:solidFill>
                  <a:srgbClr val="FFFF00"/>
                </a:solidFill>
              </a:rPr>
              <a:t> </a:t>
            </a:r>
            <a:r>
              <a:rPr lang="hr-HR" sz="1200" b="1" dirty="0" err="1" smtClean="0">
                <a:solidFill>
                  <a:srgbClr val="FFFF00"/>
                </a:solidFill>
              </a:rPr>
              <a:t>formation</a:t>
            </a:r>
            <a:r>
              <a:rPr lang="en-US" sz="1200" b="1" dirty="0" smtClean="0"/>
              <a:t> </a:t>
            </a:r>
            <a:r>
              <a:rPr lang="en-US" sz="1200" b="1" dirty="0"/>
              <a:t>relative to participants with low </a:t>
            </a:r>
            <a:r>
              <a:rPr lang="en-US" sz="1200" b="1" dirty="0" smtClean="0"/>
              <a:t>amyloid</a:t>
            </a:r>
            <a:r>
              <a:rPr lang="hr-HR" sz="1200" b="1" dirty="0" smtClean="0"/>
              <a:t> </a:t>
            </a:r>
            <a:r>
              <a:rPr lang="en-US" sz="1200" b="1" dirty="0" smtClean="0"/>
              <a:t>burden</a:t>
            </a:r>
            <a:r>
              <a:rPr lang="en-US" sz="1200" b="1" dirty="0"/>
              <a:t>. These reductions were </a:t>
            </a:r>
            <a:r>
              <a:rPr lang="en-US" sz="1200" b="1" i="1" dirty="0"/>
              <a:t>also observed when </a:t>
            </a:r>
            <a:r>
              <a:rPr lang="en-US" sz="1200" b="1" i="1" dirty="0" smtClean="0"/>
              <a:t>controlling </a:t>
            </a:r>
            <a:r>
              <a:rPr lang="en-US" sz="1200" b="1" i="1" dirty="0"/>
              <a:t>for age and structural </a:t>
            </a:r>
            <a:r>
              <a:rPr lang="en-US" sz="1200" b="1" i="1" dirty="0" smtClean="0"/>
              <a:t>atrophy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330342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-27384"/>
            <a:ext cx="8229600" cy="926976"/>
          </a:xfrm>
        </p:spPr>
        <p:txBody>
          <a:bodyPr/>
          <a:lstStyle/>
          <a:p>
            <a:r>
              <a:rPr lang="hr-HR" dirty="0" err="1" smtClean="0">
                <a:solidFill>
                  <a:srgbClr val="FFFF00"/>
                </a:solidFill>
              </a:rPr>
              <a:t>Latest</a:t>
            </a:r>
            <a:r>
              <a:rPr lang="hr-HR" dirty="0" smtClean="0">
                <a:solidFill>
                  <a:srgbClr val="FFFF00"/>
                </a:solidFill>
              </a:rPr>
              <a:t> </a:t>
            </a:r>
            <a:r>
              <a:rPr lang="hr-HR" dirty="0" err="1" smtClean="0">
                <a:solidFill>
                  <a:srgbClr val="FFFF00"/>
                </a:solidFill>
              </a:rPr>
              <a:t>findings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496" y="1196752"/>
            <a:ext cx="2715676" cy="470912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hr-HR" sz="2000" dirty="0" err="1" smtClean="0"/>
              <a:t>The</a:t>
            </a:r>
            <a:r>
              <a:rPr lang="hr-HR" sz="2000" dirty="0" smtClean="0"/>
              <a:t> </a:t>
            </a:r>
            <a:r>
              <a:rPr lang="hr-HR" sz="2000" dirty="0" err="1" smtClean="0"/>
              <a:t>main</a:t>
            </a:r>
            <a:r>
              <a:rPr lang="hr-HR" sz="2000" dirty="0" smtClean="0"/>
              <a:t> </a:t>
            </a:r>
            <a:r>
              <a:rPr lang="hr-HR" sz="2000" dirty="0" err="1" smtClean="0"/>
              <a:t>opposing</a:t>
            </a:r>
            <a:r>
              <a:rPr lang="hr-HR" sz="2000" dirty="0" smtClean="0"/>
              <a:t> </a:t>
            </a:r>
            <a:r>
              <a:rPr lang="hr-HR" sz="2000" dirty="0" err="1" smtClean="0"/>
              <a:t>network</a:t>
            </a:r>
            <a:r>
              <a:rPr lang="hr-HR" sz="2000" dirty="0" smtClean="0"/>
              <a:t> to DMN is </a:t>
            </a:r>
            <a:r>
              <a:rPr lang="hr-HR" sz="2000" dirty="0" err="1" smtClean="0"/>
              <a:t>the</a:t>
            </a:r>
            <a:r>
              <a:rPr lang="hr-HR" sz="2000" dirty="0" smtClean="0"/>
              <a:t> </a:t>
            </a:r>
            <a:r>
              <a:rPr lang="hr-HR" sz="2000" dirty="0" err="1" smtClean="0"/>
              <a:t>Dorsal</a:t>
            </a:r>
            <a:r>
              <a:rPr lang="hr-HR" sz="2000" dirty="0" smtClean="0"/>
              <a:t> </a:t>
            </a:r>
            <a:r>
              <a:rPr lang="hr-HR" sz="2000" dirty="0" err="1" smtClean="0"/>
              <a:t>Attention</a:t>
            </a:r>
            <a:r>
              <a:rPr lang="hr-HR" sz="2000" dirty="0" smtClean="0"/>
              <a:t> </a:t>
            </a:r>
            <a:r>
              <a:rPr lang="hr-HR" sz="2000" dirty="0" err="1" smtClean="0"/>
              <a:t>Network</a:t>
            </a:r>
            <a:r>
              <a:rPr lang="hr-HR" sz="2000" dirty="0" smtClean="0"/>
              <a:t> (DAN): DAN </a:t>
            </a:r>
            <a:r>
              <a:rPr lang="hr-HR" sz="2000" dirty="0" err="1" smtClean="0"/>
              <a:t>turns</a:t>
            </a:r>
            <a:r>
              <a:rPr lang="hr-HR" sz="2000" dirty="0" smtClean="0"/>
              <a:t> </a:t>
            </a:r>
            <a:r>
              <a:rPr lang="hr-HR" sz="2000" dirty="0" err="1" smtClean="0"/>
              <a:t>off</a:t>
            </a:r>
            <a:r>
              <a:rPr lang="hr-HR" sz="2000" dirty="0" smtClean="0"/>
              <a:t> </a:t>
            </a:r>
            <a:r>
              <a:rPr lang="hr-HR" sz="2000" dirty="0" err="1" smtClean="0"/>
              <a:t>when</a:t>
            </a:r>
            <a:r>
              <a:rPr lang="hr-HR" sz="2000" dirty="0" smtClean="0"/>
              <a:t> DMN </a:t>
            </a:r>
            <a:r>
              <a:rPr lang="hr-HR" sz="2000" dirty="0" err="1" smtClean="0"/>
              <a:t>activates</a:t>
            </a:r>
            <a:r>
              <a:rPr lang="hr-HR" sz="2000" dirty="0" smtClean="0"/>
              <a:t> </a:t>
            </a:r>
            <a:r>
              <a:rPr lang="hr-HR" sz="2000" dirty="0" err="1" smtClean="0"/>
              <a:t>and</a:t>
            </a:r>
            <a:r>
              <a:rPr lang="hr-HR" sz="2000" dirty="0" smtClean="0"/>
              <a:t> </a:t>
            </a:r>
            <a:r>
              <a:rPr lang="hr-HR" sz="2000" dirty="0" err="1" smtClean="0"/>
              <a:t>vice</a:t>
            </a:r>
            <a:r>
              <a:rPr lang="hr-HR" sz="2000" dirty="0" smtClean="0"/>
              <a:t>-</a:t>
            </a:r>
            <a:r>
              <a:rPr lang="hr-HR" sz="2000" dirty="0" err="1" smtClean="0"/>
              <a:t>versa</a:t>
            </a:r>
            <a:endParaRPr lang="hr-HR" sz="2000" dirty="0" smtClean="0"/>
          </a:p>
          <a:p>
            <a:pPr marL="0" indent="0">
              <a:buNone/>
            </a:pPr>
            <a:endParaRPr lang="hr-HR" sz="2000" dirty="0" smtClean="0"/>
          </a:p>
          <a:p>
            <a:pPr marL="0" indent="0">
              <a:buNone/>
            </a:pPr>
            <a:r>
              <a:rPr lang="hr-HR" sz="2000" dirty="0" err="1" smtClean="0"/>
              <a:t>In</a:t>
            </a:r>
            <a:r>
              <a:rPr lang="hr-HR" sz="2000" dirty="0" smtClean="0"/>
              <a:t> </a:t>
            </a:r>
            <a:r>
              <a:rPr lang="hr-HR" sz="2000" dirty="0" err="1" smtClean="0"/>
              <a:t>participants</a:t>
            </a:r>
            <a:r>
              <a:rPr lang="hr-HR" sz="2000" dirty="0" smtClean="0"/>
              <a:t> </a:t>
            </a:r>
            <a:r>
              <a:rPr lang="hr-HR" sz="2000" dirty="0" err="1" smtClean="0"/>
              <a:t>with</a:t>
            </a:r>
            <a:r>
              <a:rPr lang="hr-HR" sz="2000" dirty="0" smtClean="0"/>
              <a:t> </a:t>
            </a:r>
            <a:r>
              <a:rPr lang="hr-HR" sz="2000" dirty="0" err="1" smtClean="0"/>
              <a:t>low</a:t>
            </a:r>
            <a:r>
              <a:rPr lang="hr-HR" sz="2000" dirty="0" smtClean="0"/>
              <a:t> CSF A</a:t>
            </a:r>
            <a:r>
              <a:rPr lang="el-GR" sz="2000" dirty="0" smtClean="0"/>
              <a:t>β</a:t>
            </a:r>
            <a:r>
              <a:rPr lang="hr-HR" sz="2000" dirty="0" smtClean="0"/>
              <a:t>42 </a:t>
            </a:r>
            <a:r>
              <a:rPr lang="hr-HR" sz="2000" dirty="0" err="1" smtClean="0"/>
              <a:t>and</a:t>
            </a:r>
            <a:r>
              <a:rPr lang="hr-HR" sz="2000" dirty="0" smtClean="0"/>
              <a:t> </a:t>
            </a:r>
            <a:r>
              <a:rPr lang="hr-HR" sz="2000" dirty="0" err="1" smtClean="0"/>
              <a:t>high</a:t>
            </a:r>
            <a:r>
              <a:rPr lang="hr-HR" sz="2000" dirty="0" smtClean="0"/>
              <a:t> p-tau181 (207 </a:t>
            </a:r>
            <a:r>
              <a:rPr lang="hr-HR" sz="2000" dirty="0" err="1" smtClean="0"/>
              <a:t>cognitively</a:t>
            </a:r>
            <a:r>
              <a:rPr lang="hr-HR" sz="2000" dirty="0" smtClean="0"/>
              <a:t> </a:t>
            </a:r>
            <a:r>
              <a:rPr lang="hr-HR" sz="2000" dirty="0" err="1" smtClean="0"/>
              <a:t>normal</a:t>
            </a:r>
            <a:r>
              <a:rPr lang="hr-HR" sz="2000" dirty="0" smtClean="0"/>
              <a:t> </a:t>
            </a:r>
            <a:r>
              <a:rPr lang="hr-HR" sz="2000" dirty="0" err="1" smtClean="0"/>
              <a:t>participants</a:t>
            </a:r>
            <a:r>
              <a:rPr lang="hr-HR" sz="2000" dirty="0" smtClean="0"/>
              <a:t> </a:t>
            </a:r>
            <a:r>
              <a:rPr lang="hr-HR" sz="2000" dirty="0" err="1" smtClean="0"/>
              <a:t>with</a:t>
            </a:r>
            <a:r>
              <a:rPr lang="hr-HR" sz="2000" dirty="0" smtClean="0"/>
              <a:t> </a:t>
            </a:r>
            <a:r>
              <a:rPr lang="hr-HR" sz="2000" dirty="0" err="1" smtClean="0"/>
              <a:t>preclinical</a:t>
            </a:r>
            <a:r>
              <a:rPr lang="hr-HR" sz="2000" dirty="0" smtClean="0"/>
              <a:t> AD), </a:t>
            </a:r>
            <a:r>
              <a:rPr lang="hr-HR" sz="2000" dirty="0" err="1" smtClean="0"/>
              <a:t>this</a:t>
            </a:r>
            <a:r>
              <a:rPr lang="hr-HR" sz="2000" dirty="0" smtClean="0"/>
              <a:t> </a:t>
            </a:r>
            <a:r>
              <a:rPr lang="hr-HR" sz="2000" dirty="0" err="1" smtClean="0">
                <a:solidFill>
                  <a:srgbClr val="FFFF00"/>
                </a:solidFill>
              </a:rPr>
              <a:t>switching</a:t>
            </a:r>
            <a:r>
              <a:rPr lang="hr-HR" sz="2000" dirty="0" smtClean="0">
                <a:solidFill>
                  <a:srgbClr val="FFFF00"/>
                </a:solidFill>
              </a:rPr>
              <a:t> </a:t>
            </a:r>
            <a:r>
              <a:rPr lang="hr-HR" sz="2000" dirty="0" err="1" smtClean="0">
                <a:solidFill>
                  <a:srgbClr val="FFFF00"/>
                </a:solidFill>
              </a:rPr>
              <a:t>between</a:t>
            </a:r>
            <a:r>
              <a:rPr lang="hr-HR" sz="2000" dirty="0" smtClean="0">
                <a:solidFill>
                  <a:srgbClr val="FFFF00"/>
                </a:solidFill>
              </a:rPr>
              <a:t> </a:t>
            </a:r>
            <a:r>
              <a:rPr lang="hr-HR" sz="2000" dirty="0" err="1" smtClean="0">
                <a:solidFill>
                  <a:srgbClr val="FFFF00"/>
                </a:solidFill>
              </a:rPr>
              <a:t>networks</a:t>
            </a:r>
            <a:r>
              <a:rPr lang="hr-HR" sz="2000" dirty="0" smtClean="0">
                <a:solidFill>
                  <a:srgbClr val="FFFF00"/>
                </a:solidFill>
              </a:rPr>
              <a:t> </a:t>
            </a:r>
            <a:r>
              <a:rPr lang="hr-HR" sz="2000" dirty="0" err="1" smtClean="0">
                <a:solidFill>
                  <a:srgbClr val="FFFF00"/>
                </a:solidFill>
              </a:rPr>
              <a:t>becomes</a:t>
            </a:r>
            <a:r>
              <a:rPr lang="hr-HR" sz="2000" dirty="0" smtClean="0">
                <a:solidFill>
                  <a:srgbClr val="FFFF00"/>
                </a:solidFill>
              </a:rPr>
              <a:t> </a:t>
            </a:r>
            <a:r>
              <a:rPr lang="hr-HR" sz="2000" dirty="0" err="1" smtClean="0">
                <a:solidFill>
                  <a:srgbClr val="FFFF00"/>
                </a:solidFill>
              </a:rPr>
              <a:t>sloppy</a:t>
            </a:r>
            <a:r>
              <a:rPr lang="hr-HR" sz="2000" dirty="0" smtClean="0"/>
              <a:t>: </a:t>
            </a:r>
            <a:r>
              <a:rPr lang="hr-HR" sz="2000" dirty="0" err="1" smtClean="0"/>
              <a:t>in</a:t>
            </a:r>
            <a:r>
              <a:rPr lang="hr-HR" sz="2000" dirty="0" smtClean="0"/>
              <a:t> </a:t>
            </a:r>
            <a:r>
              <a:rPr lang="hr-HR" sz="2000" dirty="0" err="1" smtClean="0"/>
              <a:t>these</a:t>
            </a:r>
            <a:r>
              <a:rPr lang="hr-HR" sz="2000" dirty="0" smtClean="0"/>
              <a:t> </a:t>
            </a:r>
            <a:r>
              <a:rPr lang="hr-HR" sz="2000" dirty="0" err="1" smtClean="0"/>
              <a:t>people</a:t>
            </a:r>
            <a:r>
              <a:rPr lang="hr-HR" sz="2000" dirty="0" smtClean="0"/>
              <a:t>, some </a:t>
            </a:r>
            <a:r>
              <a:rPr lang="hr-HR" sz="2000" dirty="0" err="1" smtClean="0"/>
              <a:t>nodes</a:t>
            </a:r>
            <a:r>
              <a:rPr lang="hr-HR" sz="2000" dirty="0" smtClean="0"/>
              <a:t> </a:t>
            </a:r>
            <a:r>
              <a:rPr lang="hr-HR" sz="2000" dirty="0" err="1" smtClean="0"/>
              <a:t>of</a:t>
            </a:r>
            <a:r>
              <a:rPr lang="hr-HR" sz="2000" dirty="0" smtClean="0"/>
              <a:t> </a:t>
            </a:r>
            <a:r>
              <a:rPr lang="hr-HR" sz="2000" dirty="0" err="1" smtClean="0"/>
              <a:t>the</a:t>
            </a:r>
            <a:r>
              <a:rPr lang="hr-HR" sz="2000" dirty="0" smtClean="0"/>
              <a:t> DAN </a:t>
            </a:r>
            <a:r>
              <a:rPr lang="hr-HR" sz="2000" dirty="0" err="1" smtClean="0"/>
              <a:t>did</a:t>
            </a:r>
            <a:r>
              <a:rPr lang="hr-HR" sz="2000" dirty="0" smtClean="0"/>
              <a:t> </a:t>
            </a:r>
            <a:r>
              <a:rPr lang="hr-HR" sz="2000" dirty="0" err="1" smtClean="0"/>
              <a:t>not</a:t>
            </a:r>
            <a:r>
              <a:rPr lang="hr-HR" sz="2000" dirty="0" smtClean="0"/>
              <a:t> </a:t>
            </a:r>
            <a:r>
              <a:rPr lang="hr-HR" sz="2000" dirty="0" err="1" smtClean="0"/>
              <a:t>turn</a:t>
            </a:r>
            <a:r>
              <a:rPr lang="hr-HR" sz="2000" dirty="0" smtClean="0"/>
              <a:t> </a:t>
            </a:r>
            <a:r>
              <a:rPr lang="hr-HR" sz="2000" dirty="0" err="1" smtClean="0"/>
              <a:t>off</a:t>
            </a:r>
            <a:r>
              <a:rPr lang="hr-HR" sz="2000" dirty="0" smtClean="0"/>
              <a:t> </a:t>
            </a:r>
            <a:r>
              <a:rPr lang="hr-HR" sz="2000" dirty="0" err="1" smtClean="0"/>
              <a:t>when</a:t>
            </a:r>
            <a:r>
              <a:rPr lang="hr-HR" sz="2000" dirty="0" smtClean="0"/>
              <a:t> DMN </a:t>
            </a:r>
            <a:r>
              <a:rPr lang="hr-HR" sz="2000" dirty="0" err="1" smtClean="0"/>
              <a:t>was</a:t>
            </a:r>
            <a:r>
              <a:rPr lang="hr-HR" sz="2000" dirty="0" smtClean="0"/>
              <a:t> </a:t>
            </a:r>
            <a:r>
              <a:rPr lang="hr-HR" sz="2000" dirty="0" err="1" smtClean="0"/>
              <a:t>active</a:t>
            </a:r>
            <a:endParaRPr lang="en-US" sz="2000" dirty="0"/>
          </a:p>
        </p:txBody>
      </p:sp>
      <p:sp>
        <p:nvSpPr>
          <p:cNvPr id="4" name="TextBox 3"/>
          <p:cNvSpPr txBox="1"/>
          <p:nvPr/>
        </p:nvSpPr>
        <p:spPr>
          <a:xfrm>
            <a:off x="3744692" y="6474822"/>
            <a:ext cx="53993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600" dirty="0" err="1" smtClean="0">
                <a:solidFill>
                  <a:srgbClr val="FFC000"/>
                </a:solidFill>
              </a:rPr>
              <a:t>Wang</a:t>
            </a:r>
            <a:r>
              <a:rPr lang="hr-HR" sz="1600" dirty="0" smtClean="0">
                <a:solidFill>
                  <a:srgbClr val="FFC000"/>
                </a:solidFill>
              </a:rPr>
              <a:t> et al., JAMA </a:t>
            </a:r>
            <a:r>
              <a:rPr lang="hr-HR" sz="1600" dirty="0" err="1" smtClean="0">
                <a:solidFill>
                  <a:srgbClr val="FFC000"/>
                </a:solidFill>
              </a:rPr>
              <a:t>Neurol</a:t>
            </a:r>
            <a:r>
              <a:rPr lang="hr-HR" sz="1600" dirty="0" smtClean="0">
                <a:solidFill>
                  <a:srgbClr val="FFC000"/>
                </a:solidFill>
              </a:rPr>
              <a:t>., 2013, </a:t>
            </a:r>
            <a:r>
              <a:rPr lang="hr-HR" sz="1600" dirty="0" err="1" smtClean="0">
                <a:solidFill>
                  <a:srgbClr val="FFC000"/>
                </a:solidFill>
              </a:rPr>
              <a:t>Aug</a:t>
            </a:r>
            <a:r>
              <a:rPr lang="hr-HR" sz="1600" dirty="0" smtClean="0">
                <a:solidFill>
                  <a:srgbClr val="FFC000"/>
                </a:solidFill>
              </a:rPr>
              <a:t> 29, </a:t>
            </a:r>
            <a:r>
              <a:rPr lang="hr-HR" sz="1600" dirty="0" err="1" smtClean="0">
                <a:solidFill>
                  <a:srgbClr val="FFC000"/>
                </a:solidFill>
              </a:rPr>
              <a:t>Epub</a:t>
            </a:r>
            <a:r>
              <a:rPr lang="hr-HR" sz="1600" dirty="0" smtClean="0">
                <a:solidFill>
                  <a:srgbClr val="FFC000"/>
                </a:solidFill>
              </a:rPr>
              <a:t> </a:t>
            </a:r>
            <a:r>
              <a:rPr lang="hr-HR" sz="1600" dirty="0" err="1" smtClean="0">
                <a:solidFill>
                  <a:srgbClr val="FFC000"/>
                </a:solidFill>
              </a:rPr>
              <a:t>ahead</a:t>
            </a:r>
            <a:r>
              <a:rPr lang="hr-HR" sz="1600" dirty="0" smtClean="0">
                <a:solidFill>
                  <a:srgbClr val="FFC000"/>
                </a:solidFill>
              </a:rPr>
              <a:t> </a:t>
            </a:r>
            <a:r>
              <a:rPr lang="hr-HR" sz="1600" dirty="0" err="1" smtClean="0">
                <a:solidFill>
                  <a:srgbClr val="FFC000"/>
                </a:solidFill>
              </a:rPr>
              <a:t>of</a:t>
            </a:r>
            <a:r>
              <a:rPr lang="hr-HR" sz="1600" dirty="0" smtClean="0">
                <a:solidFill>
                  <a:srgbClr val="FFC000"/>
                </a:solidFill>
              </a:rPr>
              <a:t> </a:t>
            </a:r>
            <a:r>
              <a:rPr lang="hr-HR" sz="1600" dirty="0" err="1" smtClean="0">
                <a:solidFill>
                  <a:srgbClr val="FFC000"/>
                </a:solidFill>
              </a:rPr>
              <a:t>print</a:t>
            </a:r>
            <a:endParaRPr lang="hr-HR" sz="1600" dirty="0">
              <a:solidFill>
                <a:srgbClr val="FFC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1172" y="1628800"/>
            <a:ext cx="6213316" cy="373041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563888" y="5321810"/>
            <a:ext cx="26807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1400" dirty="0" err="1"/>
              <a:t>i</a:t>
            </a:r>
            <a:r>
              <a:rPr lang="hr-HR" sz="1400" dirty="0" err="1" smtClean="0"/>
              <a:t>ncrease</a:t>
            </a:r>
            <a:r>
              <a:rPr lang="hr-HR" sz="1400" dirty="0" smtClean="0"/>
              <a:t>      </a:t>
            </a:r>
            <a:r>
              <a:rPr lang="hr-HR" sz="1400" dirty="0" err="1" smtClean="0">
                <a:solidFill>
                  <a:srgbClr val="FFFF00"/>
                </a:solidFill>
              </a:rPr>
              <a:t>decrease</a:t>
            </a:r>
            <a:r>
              <a:rPr lang="hr-HR" sz="1400" dirty="0" smtClean="0"/>
              <a:t> </a:t>
            </a:r>
            <a:r>
              <a:rPr lang="hr-HR" sz="1400" dirty="0" err="1" smtClean="0"/>
              <a:t>in</a:t>
            </a:r>
            <a:r>
              <a:rPr lang="hr-HR" sz="1400" dirty="0" smtClean="0"/>
              <a:t> f-nal </a:t>
            </a:r>
            <a:r>
              <a:rPr lang="hr-HR" sz="1400" dirty="0" err="1" smtClean="0"/>
              <a:t>conn</a:t>
            </a:r>
            <a:r>
              <a:rPr lang="hr-HR" sz="1400" dirty="0" smtClean="0"/>
              <a:t>.</a:t>
            </a:r>
            <a:endParaRPr lang="en-US" sz="1400" dirty="0"/>
          </a:p>
        </p:txBody>
      </p:sp>
      <p:sp>
        <p:nvSpPr>
          <p:cNvPr id="7" name="TextBox 6"/>
          <p:cNvSpPr txBox="1"/>
          <p:nvPr/>
        </p:nvSpPr>
        <p:spPr>
          <a:xfrm>
            <a:off x="6752671" y="5321810"/>
            <a:ext cx="16947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1400" dirty="0" err="1"/>
              <a:t>i</a:t>
            </a:r>
            <a:r>
              <a:rPr lang="hr-HR" sz="1400" dirty="0" err="1" smtClean="0"/>
              <a:t>ncrease</a:t>
            </a:r>
            <a:r>
              <a:rPr lang="hr-HR" sz="1400" dirty="0" smtClean="0"/>
              <a:t>      </a:t>
            </a:r>
            <a:r>
              <a:rPr lang="hr-HR" sz="1400" dirty="0" err="1" smtClean="0">
                <a:solidFill>
                  <a:srgbClr val="FFFF00"/>
                </a:solidFill>
              </a:rPr>
              <a:t>decrease</a:t>
            </a:r>
            <a:endParaRPr lang="en-US" sz="1400" dirty="0">
              <a:solidFill>
                <a:srgbClr val="FFFF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03848" y="981599"/>
            <a:ext cx="23687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 smtClean="0"/>
              <a:t>CSF A</a:t>
            </a:r>
            <a:r>
              <a:rPr lang="el-GR" dirty="0" smtClean="0"/>
              <a:t>β</a:t>
            </a:r>
            <a:r>
              <a:rPr lang="hr-HR" dirty="0" smtClean="0"/>
              <a:t>&lt;500 </a:t>
            </a:r>
            <a:r>
              <a:rPr lang="hr-HR" dirty="0" err="1" smtClean="0"/>
              <a:t>pg</a:t>
            </a:r>
            <a:r>
              <a:rPr lang="hr-HR" dirty="0" smtClean="0"/>
              <a:t>/mL</a:t>
            </a:r>
          </a:p>
          <a:p>
            <a:r>
              <a:rPr lang="hr-HR" dirty="0" err="1"/>
              <a:t>v</a:t>
            </a:r>
            <a:r>
              <a:rPr lang="hr-HR" dirty="0" err="1" smtClean="0"/>
              <a:t>s</a:t>
            </a:r>
            <a:r>
              <a:rPr lang="hr-HR" dirty="0" smtClean="0"/>
              <a:t>. CSF A</a:t>
            </a:r>
            <a:r>
              <a:rPr lang="el-GR" dirty="0" smtClean="0"/>
              <a:t>β</a:t>
            </a:r>
            <a:r>
              <a:rPr lang="hr-HR" dirty="0" smtClean="0"/>
              <a:t> &gt;500 </a:t>
            </a:r>
            <a:r>
              <a:rPr lang="hr-HR" dirty="0" err="1" smtClean="0"/>
              <a:t>pg</a:t>
            </a:r>
            <a:r>
              <a:rPr lang="hr-HR" dirty="0" smtClean="0"/>
              <a:t>/mL 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217576" y="981599"/>
            <a:ext cx="27923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 smtClean="0"/>
              <a:t>CSF p-tau181&gt;80 </a:t>
            </a:r>
            <a:r>
              <a:rPr lang="hr-HR" dirty="0" err="1" smtClean="0"/>
              <a:t>pg</a:t>
            </a:r>
            <a:r>
              <a:rPr lang="hr-HR" dirty="0" smtClean="0"/>
              <a:t>/mL</a:t>
            </a:r>
          </a:p>
          <a:p>
            <a:r>
              <a:rPr lang="hr-HR" dirty="0" err="1" smtClean="0"/>
              <a:t>vs</a:t>
            </a:r>
            <a:r>
              <a:rPr lang="hr-HR" dirty="0" smtClean="0"/>
              <a:t>. CSF p-tau181&lt;80 </a:t>
            </a:r>
            <a:r>
              <a:rPr lang="hr-HR" dirty="0" err="1" smtClean="0"/>
              <a:t>pg</a:t>
            </a:r>
            <a:r>
              <a:rPr lang="hr-HR" dirty="0" smtClean="0"/>
              <a:t>/mL 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639857" y="5584889"/>
            <a:ext cx="1220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 smtClean="0">
                <a:solidFill>
                  <a:srgbClr val="FFFF00"/>
                </a:solidFill>
              </a:rPr>
              <a:t>PCC &amp; MTL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596336" y="5584889"/>
            <a:ext cx="13848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 smtClean="0">
                <a:solidFill>
                  <a:srgbClr val="FFFF00"/>
                </a:solidFill>
              </a:rPr>
              <a:t>MTL &amp; </a:t>
            </a:r>
            <a:r>
              <a:rPr lang="hr-HR" dirty="0" err="1" smtClean="0">
                <a:solidFill>
                  <a:srgbClr val="FFFF00"/>
                </a:solidFill>
              </a:rPr>
              <a:t>mPFC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8155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64704"/>
            <a:ext cx="9144000" cy="6093296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hr-HR" dirty="0" err="1" smtClean="0"/>
              <a:t>Earlier</a:t>
            </a:r>
            <a:r>
              <a:rPr lang="hr-HR" dirty="0" smtClean="0"/>
              <a:t> </a:t>
            </a:r>
            <a:r>
              <a:rPr lang="hr-HR" dirty="0" err="1" smtClean="0"/>
              <a:t>findings</a:t>
            </a:r>
            <a:r>
              <a:rPr lang="hr-HR" dirty="0" smtClean="0"/>
              <a:t> </a:t>
            </a:r>
            <a:r>
              <a:rPr lang="hr-HR" dirty="0" err="1" smtClean="0"/>
              <a:t>show</a:t>
            </a:r>
            <a:r>
              <a:rPr lang="hr-HR" dirty="0" smtClean="0"/>
              <a:t> </a:t>
            </a:r>
            <a:r>
              <a:rPr lang="hr-HR" dirty="0" err="1" smtClean="0"/>
              <a:t>that</a:t>
            </a:r>
            <a:r>
              <a:rPr lang="hr-HR" dirty="0" smtClean="0"/>
              <a:t> </a:t>
            </a:r>
            <a:r>
              <a:rPr lang="hr-HR" dirty="0" smtClean="0">
                <a:solidFill>
                  <a:srgbClr val="FFFF00"/>
                </a:solidFill>
              </a:rPr>
              <a:t>A</a:t>
            </a:r>
            <a:r>
              <a:rPr lang="el-GR" dirty="0" smtClean="0">
                <a:solidFill>
                  <a:srgbClr val="FFFF00"/>
                </a:solidFill>
              </a:rPr>
              <a:t>β</a:t>
            </a:r>
            <a:r>
              <a:rPr lang="hr-HR" dirty="0" smtClean="0">
                <a:solidFill>
                  <a:srgbClr val="FFFF00"/>
                </a:solidFill>
              </a:rPr>
              <a:t> </a:t>
            </a:r>
            <a:r>
              <a:rPr lang="hr-HR" dirty="0" err="1" smtClean="0">
                <a:solidFill>
                  <a:srgbClr val="FFFF00"/>
                </a:solidFill>
              </a:rPr>
              <a:t>does</a:t>
            </a:r>
            <a:r>
              <a:rPr lang="hr-HR" dirty="0" smtClean="0">
                <a:solidFill>
                  <a:srgbClr val="FFFF00"/>
                </a:solidFill>
              </a:rPr>
              <a:t> </a:t>
            </a:r>
            <a:r>
              <a:rPr lang="hr-HR" dirty="0" err="1" smtClean="0">
                <a:solidFill>
                  <a:srgbClr val="FFFF00"/>
                </a:solidFill>
              </a:rPr>
              <a:t>not</a:t>
            </a:r>
            <a:r>
              <a:rPr lang="hr-HR" dirty="0" smtClean="0">
                <a:solidFill>
                  <a:srgbClr val="FFFF00"/>
                </a:solidFill>
              </a:rPr>
              <a:t> </a:t>
            </a:r>
            <a:r>
              <a:rPr lang="hr-HR" dirty="0" err="1" smtClean="0">
                <a:solidFill>
                  <a:srgbClr val="FFFF00"/>
                </a:solidFill>
              </a:rPr>
              <a:t>enter</a:t>
            </a:r>
            <a:r>
              <a:rPr lang="hr-HR" dirty="0" smtClean="0">
                <a:solidFill>
                  <a:srgbClr val="FFFF00"/>
                </a:solidFill>
              </a:rPr>
              <a:t> </a:t>
            </a:r>
            <a:r>
              <a:rPr lang="hr-HR" dirty="0" err="1" smtClean="0">
                <a:solidFill>
                  <a:srgbClr val="FFFF00"/>
                </a:solidFill>
              </a:rPr>
              <a:t>the</a:t>
            </a:r>
            <a:r>
              <a:rPr lang="hr-HR" dirty="0" smtClean="0">
                <a:solidFill>
                  <a:srgbClr val="FFFF00"/>
                </a:solidFill>
              </a:rPr>
              <a:t> </a:t>
            </a:r>
            <a:r>
              <a:rPr lang="hr-HR" dirty="0" err="1" smtClean="0">
                <a:solidFill>
                  <a:srgbClr val="FFFF00"/>
                </a:solidFill>
              </a:rPr>
              <a:t>extracellular</a:t>
            </a:r>
            <a:r>
              <a:rPr lang="hr-HR" dirty="0" smtClean="0">
                <a:solidFill>
                  <a:srgbClr val="FFFF00"/>
                </a:solidFill>
              </a:rPr>
              <a:t> </a:t>
            </a:r>
            <a:r>
              <a:rPr lang="hr-HR" dirty="0" err="1" smtClean="0">
                <a:solidFill>
                  <a:srgbClr val="FFFF00"/>
                </a:solidFill>
              </a:rPr>
              <a:t>space</a:t>
            </a:r>
            <a:r>
              <a:rPr lang="hr-HR" dirty="0" smtClean="0">
                <a:solidFill>
                  <a:srgbClr val="FFFF00"/>
                </a:solidFill>
              </a:rPr>
              <a:t> </a:t>
            </a:r>
            <a:r>
              <a:rPr lang="hr-HR" dirty="0" err="1" smtClean="0">
                <a:solidFill>
                  <a:srgbClr val="FFFF00"/>
                </a:solidFill>
              </a:rPr>
              <a:t>of</a:t>
            </a:r>
            <a:r>
              <a:rPr lang="hr-HR" dirty="0" smtClean="0">
                <a:solidFill>
                  <a:srgbClr val="FFFF00"/>
                </a:solidFill>
              </a:rPr>
              <a:t> CNS</a:t>
            </a:r>
            <a:r>
              <a:rPr lang="hr-HR" dirty="0" smtClean="0"/>
              <a:t> </a:t>
            </a:r>
            <a:r>
              <a:rPr lang="hr-HR" dirty="0" err="1" smtClean="0"/>
              <a:t>from</a:t>
            </a:r>
            <a:r>
              <a:rPr lang="hr-HR" dirty="0" smtClean="0"/>
              <a:t> serum </a:t>
            </a:r>
            <a:r>
              <a:rPr lang="hr-HR" dirty="0" err="1" smtClean="0"/>
              <a:t>via</a:t>
            </a:r>
            <a:r>
              <a:rPr lang="hr-HR" dirty="0" smtClean="0"/>
              <a:t> </a:t>
            </a:r>
            <a:r>
              <a:rPr lang="hr-HR" dirty="0" err="1" smtClean="0"/>
              <a:t>the</a:t>
            </a:r>
            <a:r>
              <a:rPr lang="hr-HR" dirty="0" smtClean="0"/>
              <a:t> </a:t>
            </a:r>
            <a:r>
              <a:rPr lang="hr-HR" dirty="0" err="1" smtClean="0"/>
              <a:t>vasculature</a:t>
            </a:r>
            <a:r>
              <a:rPr lang="hr-HR" dirty="0" smtClean="0"/>
              <a:t>, </a:t>
            </a:r>
            <a:r>
              <a:rPr lang="hr-HR" dirty="0" err="1" smtClean="0"/>
              <a:t>ependymal</a:t>
            </a:r>
            <a:r>
              <a:rPr lang="hr-HR" dirty="0" smtClean="0"/>
              <a:t> </a:t>
            </a:r>
            <a:r>
              <a:rPr lang="hr-HR" dirty="0" err="1" smtClean="0"/>
              <a:t>organs</a:t>
            </a:r>
            <a:r>
              <a:rPr lang="hr-HR" dirty="0" smtClean="0"/>
              <a:t>, or </a:t>
            </a:r>
            <a:r>
              <a:rPr lang="hr-HR" dirty="0" err="1" smtClean="0"/>
              <a:t>by</a:t>
            </a:r>
            <a:r>
              <a:rPr lang="hr-HR" dirty="0" smtClean="0"/>
              <a:t> </a:t>
            </a:r>
            <a:r>
              <a:rPr lang="hr-HR" dirty="0" err="1" smtClean="0"/>
              <a:t>the</a:t>
            </a:r>
            <a:r>
              <a:rPr lang="hr-HR" dirty="0" smtClean="0"/>
              <a:t> </a:t>
            </a:r>
            <a:r>
              <a:rPr lang="hr-HR" dirty="0" err="1" smtClean="0"/>
              <a:t>way</a:t>
            </a:r>
            <a:r>
              <a:rPr lang="hr-HR" dirty="0" smtClean="0"/>
              <a:t> </a:t>
            </a:r>
            <a:r>
              <a:rPr lang="hr-HR" dirty="0" err="1" smtClean="0"/>
              <a:t>of</a:t>
            </a:r>
            <a:r>
              <a:rPr lang="hr-HR" dirty="0" smtClean="0"/>
              <a:t> </a:t>
            </a:r>
            <a:r>
              <a:rPr lang="hr-HR" dirty="0" err="1" smtClean="0"/>
              <a:t>choroid</a:t>
            </a:r>
            <a:r>
              <a:rPr lang="hr-HR" dirty="0" smtClean="0"/>
              <a:t> </a:t>
            </a:r>
            <a:r>
              <a:rPr lang="hr-HR" dirty="0" err="1" smtClean="0"/>
              <a:t>plexus</a:t>
            </a:r>
            <a:r>
              <a:rPr lang="hr-HR" dirty="0" smtClean="0"/>
              <a:t>, </a:t>
            </a:r>
          </a:p>
          <a:p>
            <a:pPr marL="0" indent="0">
              <a:buNone/>
            </a:pPr>
            <a:r>
              <a:rPr lang="hr-HR" dirty="0"/>
              <a:t>	</a:t>
            </a:r>
            <a:r>
              <a:rPr lang="hr-HR" dirty="0" smtClean="0"/>
              <a:t> </a:t>
            </a:r>
            <a:r>
              <a:rPr lang="hr-HR" dirty="0" err="1" smtClean="0"/>
              <a:t>nor</a:t>
            </a:r>
            <a:r>
              <a:rPr lang="hr-HR" dirty="0" smtClean="0"/>
              <a:t> </a:t>
            </a:r>
            <a:r>
              <a:rPr lang="hr-HR" dirty="0" err="1" smtClean="0"/>
              <a:t>it</a:t>
            </a:r>
            <a:r>
              <a:rPr lang="hr-HR" dirty="0" smtClean="0"/>
              <a:t> is </a:t>
            </a:r>
            <a:r>
              <a:rPr lang="hr-HR" dirty="0" err="1" smtClean="0"/>
              <a:t>generated</a:t>
            </a:r>
            <a:r>
              <a:rPr lang="hr-HR" dirty="0" smtClean="0"/>
              <a:t> </a:t>
            </a:r>
            <a:r>
              <a:rPr lang="hr-HR" dirty="0" err="1" smtClean="0"/>
              <a:t>by</a:t>
            </a:r>
            <a:r>
              <a:rPr lang="hr-HR" dirty="0" smtClean="0"/>
              <a:t> </a:t>
            </a:r>
            <a:r>
              <a:rPr lang="hr-HR" dirty="0" err="1" smtClean="0"/>
              <a:t>astrocytes</a:t>
            </a:r>
            <a:r>
              <a:rPr lang="hr-HR" dirty="0" smtClean="0"/>
              <a:t>, </a:t>
            </a:r>
            <a:r>
              <a:rPr lang="hr-HR" dirty="0" err="1" smtClean="0"/>
              <a:t>oligodendrocytes</a:t>
            </a:r>
            <a:r>
              <a:rPr lang="hr-HR" dirty="0" smtClean="0"/>
              <a:t>, or </a:t>
            </a:r>
            <a:r>
              <a:rPr lang="hr-HR" dirty="0" err="1" smtClean="0"/>
              <a:t>microglia</a:t>
            </a:r>
            <a:r>
              <a:rPr lang="hr-HR" dirty="0" smtClean="0"/>
              <a:t> </a:t>
            </a:r>
            <a:r>
              <a:rPr lang="hr-HR" dirty="0" err="1" smtClean="0"/>
              <a:t>cells</a:t>
            </a:r>
            <a:r>
              <a:rPr lang="hr-HR" dirty="0" smtClean="0"/>
              <a:t>;</a:t>
            </a:r>
          </a:p>
          <a:p>
            <a:pPr marL="0" indent="0">
              <a:buNone/>
            </a:pPr>
            <a:r>
              <a:rPr lang="hr-HR" dirty="0"/>
              <a:t>	</a:t>
            </a:r>
            <a:r>
              <a:rPr lang="hr-HR" dirty="0" smtClean="0"/>
              <a:t> </a:t>
            </a:r>
            <a:r>
              <a:rPr lang="hr-HR" dirty="0" err="1" smtClean="0"/>
              <a:t>not</a:t>
            </a:r>
            <a:r>
              <a:rPr lang="hr-HR" dirty="0" smtClean="0"/>
              <a:t> all nerve </a:t>
            </a:r>
            <a:r>
              <a:rPr lang="hr-HR" dirty="0" err="1" smtClean="0"/>
              <a:t>cells</a:t>
            </a:r>
            <a:r>
              <a:rPr lang="hr-HR" dirty="0" smtClean="0"/>
              <a:t> </a:t>
            </a:r>
            <a:r>
              <a:rPr lang="hr-HR" dirty="0" err="1" smtClean="0"/>
              <a:t>can</a:t>
            </a:r>
            <a:r>
              <a:rPr lang="hr-HR" dirty="0" smtClean="0"/>
              <a:t> </a:t>
            </a:r>
            <a:r>
              <a:rPr lang="hr-HR" dirty="0" err="1" smtClean="0"/>
              <a:t>generated</a:t>
            </a:r>
            <a:r>
              <a:rPr lang="hr-HR" dirty="0" smtClean="0"/>
              <a:t> A</a:t>
            </a:r>
            <a:r>
              <a:rPr lang="el-GR" dirty="0" smtClean="0"/>
              <a:t>β</a:t>
            </a:r>
            <a:r>
              <a:rPr lang="hr-HR" dirty="0" smtClean="0"/>
              <a:t>: nerve </a:t>
            </a:r>
            <a:r>
              <a:rPr lang="hr-HR" dirty="0" err="1" smtClean="0"/>
              <a:t>cells</a:t>
            </a:r>
            <a:r>
              <a:rPr lang="hr-HR" dirty="0" smtClean="0"/>
              <a:t> </a:t>
            </a:r>
            <a:r>
              <a:rPr lang="hr-HR" dirty="0" err="1" smtClean="0"/>
              <a:t>of</a:t>
            </a:r>
            <a:r>
              <a:rPr lang="hr-HR" dirty="0" smtClean="0"/>
              <a:t> </a:t>
            </a:r>
            <a:r>
              <a:rPr lang="hr-HR" dirty="0" err="1" smtClean="0"/>
              <a:t>the</a:t>
            </a:r>
            <a:r>
              <a:rPr lang="hr-HR" dirty="0" smtClean="0"/>
              <a:t> </a:t>
            </a:r>
            <a:r>
              <a:rPr lang="hr-HR" dirty="0" err="1" smtClean="0"/>
              <a:t>enteric</a:t>
            </a:r>
            <a:r>
              <a:rPr lang="hr-HR" dirty="0" smtClean="0"/>
              <a:t> </a:t>
            </a:r>
            <a:r>
              <a:rPr lang="hr-HR" dirty="0" err="1" smtClean="0"/>
              <a:t>and</a:t>
            </a:r>
            <a:r>
              <a:rPr lang="hr-HR" dirty="0" smtClean="0"/>
              <a:t>  </a:t>
            </a:r>
          </a:p>
          <a:p>
            <a:pPr marL="0" indent="0">
              <a:buNone/>
            </a:pPr>
            <a:r>
              <a:rPr lang="hr-HR" dirty="0"/>
              <a:t>	</a:t>
            </a:r>
            <a:r>
              <a:rPr lang="hr-HR" dirty="0" smtClean="0"/>
              <a:t> </a:t>
            </a:r>
            <a:r>
              <a:rPr lang="hr-HR" dirty="0" err="1" smtClean="0"/>
              <a:t>peripheral</a:t>
            </a:r>
            <a:r>
              <a:rPr lang="hr-HR" dirty="0" smtClean="0"/>
              <a:t> </a:t>
            </a:r>
            <a:r>
              <a:rPr lang="hr-HR" dirty="0" err="1" smtClean="0"/>
              <a:t>nervous</a:t>
            </a:r>
            <a:r>
              <a:rPr lang="hr-HR" dirty="0" smtClean="0"/>
              <a:t> </a:t>
            </a:r>
            <a:r>
              <a:rPr lang="hr-HR" dirty="0" err="1" smtClean="0"/>
              <a:t>system</a:t>
            </a:r>
            <a:r>
              <a:rPr lang="hr-HR" dirty="0" smtClean="0"/>
              <a:t> </a:t>
            </a:r>
            <a:r>
              <a:rPr lang="hr-HR" dirty="0" err="1" smtClean="0"/>
              <a:t>can</a:t>
            </a:r>
            <a:r>
              <a:rPr lang="hr-HR" dirty="0" smtClean="0"/>
              <a:t> </a:t>
            </a:r>
            <a:r>
              <a:rPr lang="hr-HR" dirty="0" err="1" smtClean="0"/>
              <a:t>not</a:t>
            </a:r>
            <a:r>
              <a:rPr lang="hr-HR" dirty="0" smtClean="0"/>
              <a:t> do </a:t>
            </a:r>
            <a:r>
              <a:rPr lang="hr-HR" dirty="0" err="1" smtClean="0"/>
              <a:t>so</a:t>
            </a:r>
            <a:r>
              <a:rPr lang="hr-HR" dirty="0" smtClean="0"/>
              <a:t>, </a:t>
            </a:r>
            <a:r>
              <a:rPr lang="hr-HR" dirty="0" err="1" smtClean="0"/>
              <a:t>neither</a:t>
            </a:r>
            <a:r>
              <a:rPr lang="hr-HR" dirty="0" smtClean="0"/>
              <a:t> do CNS </a:t>
            </a:r>
            <a:r>
              <a:rPr lang="hr-HR" dirty="0" err="1" smtClean="0"/>
              <a:t>interneurons</a:t>
            </a:r>
            <a:endParaRPr lang="hr-HR" dirty="0" smtClean="0"/>
          </a:p>
          <a:p>
            <a:pPr marL="0" indent="0">
              <a:buNone/>
            </a:pPr>
            <a:endParaRPr lang="hr-HR" dirty="0" smtClean="0"/>
          </a:p>
          <a:p>
            <a:pPr marL="0" indent="0">
              <a:buNone/>
            </a:pPr>
            <a:r>
              <a:rPr lang="hr-HR" u="sng" dirty="0" err="1" smtClean="0">
                <a:solidFill>
                  <a:srgbClr val="FFFF00"/>
                </a:solidFill>
              </a:rPr>
              <a:t>Contrary</a:t>
            </a:r>
            <a:r>
              <a:rPr lang="hr-HR" u="sng" dirty="0" smtClean="0">
                <a:solidFill>
                  <a:srgbClr val="FFFF00"/>
                </a:solidFill>
              </a:rPr>
              <a:t> to </a:t>
            </a:r>
            <a:r>
              <a:rPr lang="hr-HR" u="sng" dirty="0" err="1" smtClean="0">
                <a:solidFill>
                  <a:srgbClr val="FFFF00"/>
                </a:solidFill>
              </a:rPr>
              <a:t>what</a:t>
            </a:r>
            <a:r>
              <a:rPr lang="hr-HR" u="sng" dirty="0" smtClean="0">
                <a:solidFill>
                  <a:srgbClr val="FFFF00"/>
                </a:solidFill>
              </a:rPr>
              <a:t> </a:t>
            </a:r>
            <a:r>
              <a:rPr lang="hr-HR" u="sng" dirty="0" err="1" smtClean="0">
                <a:solidFill>
                  <a:srgbClr val="FFFF00"/>
                </a:solidFill>
              </a:rPr>
              <a:t>has</a:t>
            </a:r>
            <a:r>
              <a:rPr lang="hr-HR" u="sng" dirty="0" smtClean="0">
                <a:solidFill>
                  <a:srgbClr val="FFFF00"/>
                </a:solidFill>
              </a:rPr>
              <a:t> </a:t>
            </a:r>
            <a:r>
              <a:rPr lang="hr-HR" u="sng" dirty="0" err="1" smtClean="0">
                <a:solidFill>
                  <a:srgbClr val="FFFF00"/>
                </a:solidFill>
              </a:rPr>
              <a:t>been</a:t>
            </a:r>
            <a:r>
              <a:rPr lang="hr-HR" u="sng" dirty="0" smtClean="0">
                <a:solidFill>
                  <a:srgbClr val="FFFF00"/>
                </a:solidFill>
              </a:rPr>
              <a:t> </a:t>
            </a:r>
            <a:r>
              <a:rPr lang="hr-HR" u="sng" dirty="0" err="1" smtClean="0">
                <a:solidFill>
                  <a:srgbClr val="FFFF00"/>
                </a:solidFill>
              </a:rPr>
              <a:t>previously</a:t>
            </a:r>
            <a:r>
              <a:rPr lang="hr-HR" u="sng" dirty="0" smtClean="0">
                <a:solidFill>
                  <a:srgbClr val="FFFF00"/>
                </a:solidFill>
              </a:rPr>
              <a:t> </a:t>
            </a:r>
            <a:r>
              <a:rPr lang="hr-HR" u="sng" dirty="0" err="1" smtClean="0">
                <a:solidFill>
                  <a:srgbClr val="FFFF00"/>
                </a:solidFill>
              </a:rPr>
              <a:t>thought</a:t>
            </a:r>
            <a:r>
              <a:rPr lang="hr-HR" u="sng" dirty="0" smtClean="0">
                <a:solidFill>
                  <a:srgbClr val="FFFF00"/>
                </a:solidFill>
              </a:rPr>
              <a:t>, A</a:t>
            </a:r>
            <a:r>
              <a:rPr lang="el-GR" u="sng" dirty="0" smtClean="0">
                <a:solidFill>
                  <a:srgbClr val="FFFF00"/>
                </a:solidFill>
              </a:rPr>
              <a:t>β</a:t>
            </a:r>
            <a:r>
              <a:rPr lang="hr-HR" u="sng" dirty="0" smtClean="0">
                <a:solidFill>
                  <a:srgbClr val="FFFF00"/>
                </a:solidFill>
              </a:rPr>
              <a:t> </a:t>
            </a:r>
            <a:r>
              <a:rPr lang="hr-HR" u="sng" dirty="0" err="1" smtClean="0">
                <a:solidFill>
                  <a:srgbClr val="FFFF00"/>
                </a:solidFill>
              </a:rPr>
              <a:t>deposits</a:t>
            </a:r>
            <a:r>
              <a:rPr lang="hr-HR" u="sng" dirty="0" smtClean="0">
                <a:solidFill>
                  <a:srgbClr val="FFFF00"/>
                </a:solidFill>
              </a:rPr>
              <a:t> are </a:t>
            </a:r>
            <a:r>
              <a:rPr lang="hr-HR" u="sng" dirty="0" err="1" smtClean="0">
                <a:solidFill>
                  <a:srgbClr val="FFFF00"/>
                </a:solidFill>
              </a:rPr>
              <a:t>seen</a:t>
            </a:r>
            <a:r>
              <a:rPr lang="hr-HR" u="sng" dirty="0" smtClean="0">
                <a:solidFill>
                  <a:srgbClr val="FFFF00"/>
                </a:solidFill>
              </a:rPr>
              <a:t> </a:t>
            </a:r>
            <a:r>
              <a:rPr lang="hr-HR" u="sng" dirty="0" err="1" smtClean="0">
                <a:solidFill>
                  <a:srgbClr val="FFFF00"/>
                </a:solidFill>
              </a:rPr>
              <a:t>later</a:t>
            </a:r>
            <a:r>
              <a:rPr lang="hr-HR" u="sng" dirty="0" smtClean="0">
                <a:solidFill>
                  <a:srgbClr val="FFFF00"/>
                </a:solidFill>
              </a:rPr>
              <a:t> </a:t>
            </a:r>
            <a:r>
              <a:rPr lang="hr-HR" u="sng" dirty="0" err="1" smtClean="0">
                <a:solidFill>
                  <a:srgbClr val="FFFF00"/>
                </a:solidFill>
              </a:rPr>
              <a:t>than</a:t>
            </a:r>
            <a:r>
              <a:rPr lang="hr-HR" u="sng" dirty="0" smtClean="0">
                <a:solidFill>
                  <a:srgbClr val="FFFF00"/>
                </a:solidFill>
              </a:rPr>
              <a:t> </a:t>
            </a:r>
            <a:r>
              <a:rPr lang="hr-HR" u="sng" dirty="0" err="1" smtClean="0">
                <a:solidFill>
                  <a:srgbClr val="FFFF00"/>
                </a:solidFill>
              </a:rPr>
              <a:t>intraneuronal</a:t>
            </a:r>
            <a:r>
              <a:rPr lang="hr-HR" u="sng" dirty="0" smtClean="0">
                <a:solidFill>
                  <a:srgbClr val="FFFF00"/>
                </a:solidFill>
              </a:rPr>
              <a:t> </a:t>
            </a:r>
            <a:r>
              <a:rPr lang="hr-HR" u="sng" dirty="0" err="1" smtClean="0">
                <a:solidFill>
                  <a:srgbClr val="FFFF00"/>
                </a:solidFill>
              </a:rPr>
              <a:t>neurofibrillary</a:t>
            </a:r>
            <a:r>
              <a:rPr lang="hr-HR" u="sng" dirty="0" smtClean="0">
                <a:solidFill>
                  <a:srgbClr val="FFFF00"/>
                </a:solidFill>
              </a:rPr>
              <a:t> (</a:t>
            </a:r>
            <a:r>
              <a:rPr lang="hr-HR" u="sng" dirty="0" err="1" smtClean="0">
                <a:solidFill>
                  <a:srgbClr val="FFFF00"/>
                </a:solidFill>
              </a:rPr>
              <a:t>tau</a:t>
            </a:r>
            <a:r>
              <a:rPr lang="hr-HR" u="sng" dirty="0" smtClean="0">
                <a:solidFill>
                  <a:srgbClr val="FFFF00"/>
                </a:solidFill>
              </a:rPr>
              <a:t>) </a:t>
            </a:r>
            <a:r>
              <a:rPr lang="hr-HR" u="sng" dirty="0" err="1" smtClean="0">
                <a:solidFill>
                  <a:srgbClr val="FFFF00"/>
                </a:solidFill>
              </a:rPr>
              <a:t>changes</a:t>
            </a:r>
            <a:r>
              <a:rPr lang="hr-HR" u="sng" dirty="0" smtClean="0">
                <a:solidFill>
                  <a:srgbClr val="FFFF00"/>
                </a:solidFill>
              </a:rPr>
              <a:t> (</a:t>
            </a:r>
            <a:r>
              <a:rPr lang="hr-HR" u="sng" dirty="0" err="1" smtClean="0">
                <a:solidFill>
                  <a:srgbClr val="FFC000"/>
                </a:solidFill>
              </a:rPr>
              <a:t>Braak</a:t>
            </a:r>
            <a:r>
              <a:rPr lang="hr-HR" u="sng" dirty="0" smtClean="0">
                <a:solidFill>
                  <a:srgbClr val="FFC000"/>
                </a:solidFill>
              </a:rPr>
              <a:t> </a:t>
            </a:r>
            <a:r>
              <a:rPr lang="hr-HR" u="sng" dirty="0" err="1" smtClean="0">
                <a:solidFill>
                  <a:srgbClr val="FFC000"/>
                </a:solidFill>
              </a:rPr>
              <a:t>and</a:t>
            </a:r>
            <a:r>
              <a:rPr lang="hr-HR" u="sng" dirty="0" smtClean="0">
                <a:solidFill>
                  <a:srgbClr val="FFC000"/>
                </a:solidFill>
              </a:rPr>
              <a:t> </a:t>
            </a:r>
            <a:r>
              <a:rPr lang="hr-HR" u="sng" dirty="0" err="1" smtClean="0">
                <a:solidFill>
                  <a:srgbClr val="FFC000"/>
                </a:solidFill>
              </a:rPr>
              <a:t>Del</a:t>
            </a:r>
            <a:r>
              <a:rPr lang="hr-HR" u="sng" dirty="0" smtClean="0">
                <a:solidFill>
                  <a:srgbClr val="FFC000"/>
                </a:solidFill>
              </a:rPr>
              <a:t> </a:t>
            </a:r>
            <a:r>
              <a:rPr lang="hr-HR" u="sng" dirty="0" err="1" smtClean="0">
                <a:solidFill>
                  <a:srgbClr val="FFC000"/>
                </a:solidFill>
              </a:rPr>
              <a:t>Tredici</a:t>
            </a:r>
            <a:r>
              <a:rPr lang="hr-HR" u="sng" dirty="0" smtClean="0">
                <a:solidFill>
                  <a:srgbClr val="FFC000"/>
                </a:solidFill>
              </a:rPr>
              <a:t>, </a:t>
            </a:r>
            <a:r>
              <a:rPr lang="hr-HR" u="sng" dirty="0" err="1" smtClean="0">
                <a:solidFill>
                  <a:srgbClr val="FFC000"/>
                </a:solidFill>
              </a:rPr>
              <a:t>Neurobiol</a:t>
            </a:r>
            <a:r>
              <a:rPr lang="hr-HR" u="sng" dirty="0" smtClean="0">
                <a:solidFill>
                  <a:srgbClr val="FFC000"/>
                </a:solidFill>
              </a:rPr>
              <a:t>. </a:t>
            </a:r>
            <a:r>
              <a:rPr lang="hr-HR" u="sng" dirty="0" err="1" smtClean="0">
                <a:solidFill>
                  <a:srgbClr val="FFC000"/>
                </a:solidFill>
              </a:rPr>
              <a:t>Aging</a:t>
            </a:r>
            <a:r>
              <a:rPr lang="hr-HR" u="sng" dirty="0" smtClean="0">
                <a:solidFill>
                  <a:srgbClr val="FFC000"/>
                </a:solidFill>
              </a:rPr>
              <a:t>, 2004; </a:t>
            </a:r>
            <a:r>
              <a:rPr lang="hr-HR" u="sng" dirty="0" err="1" smtClean="0">
                <a:solidFill>
                  <a:srgbClr val="FFC000"/>
                </a:solidFill>
              </a:rPr>
              <a:t>Schnheit</a:t>
            </a:r>
            <a:r>
              <a:rPr lang="hr-HR" u="sng" dirty="0" smtClean="0">
                <a:solidFill>
                  <a:srgbClr val="FFC000"/>
                </a:solidFill>
              </a:rPr>
              <a:t> et al., </a:t>
            </a:r>
            <a:r>
              <a:rPr lang="hr-HR" u="sng" dirty="0" err="1" smtClean="0">
                <a:solidFill>
                  <a:srgbClr val="FFC000"/>
                </a:solidFill>
              </a:rPr>
              <a:t>Neurobiol</a:t>
            </a:r>
            <a:r>
              <a:rPr lang="hr-HR" u="sng" dirty="0" smtClean="0">
                <a:solidFill>
                  <a:srgbClr val="FFC000"/>
                </a:solidFill>
              </a:rPr>
              <a:t>. </a:t>
            </a:r>
            <a:r>
              <a:rPr lang="hr-HR" u="sng" dirty="0" err="1" smtClean="0">
                <a:solidFill>
                  <a:srgbClr val="FFC000"/>
                </a:solidFill>
              </a:rPr>
              <a:t>Aging</a:t>
            </a:r>
            <a:r>
              <a:rPr lang="hr-HR" u="sng" dirty="0" smtClean="0">
                <a:solidFill>
                  <a:srgbClr val="FFC000"/>
                </a:solidFill>
              </a:rPr>
              <a:t> 2004; </a:t>
            </a:r>
            <a:r>
              <a:rPr lang="hr-HR" u="sng" dirty="0" err="1" smtClean="0">
                <a:solidFill>
                  <a:srgbClr val="FFC000"/>
                </a:solidFill>
              </a:rPr>
              <a:t>Braak</a:t>
            </a:r>
            <a:r>
              <a:rPr lang="hr-HR" u="sng" dirty="0" smtClean="0">
                <a:solidFill>
                  <a:srgbClr val="FFC000"/>
                </a:solidFill>
              </a:rPr>
              <a:t> et al., Acta </a:t>
            </a:r>
            <a:r>
              <a:rPr lang="hr-HR" u="sng" dirty="0" err="1" smtClean="0">
                <a:solidFill>
                  <a:srgbClr val="FFC000"/>
                </a:solidFill>
              </a:rPr>
              <a:t>Neuropathol</a:t>
            </a:r>
            <a:r>
              <a:rPr lang="hr-HR" u="sng" dirty="0" smtClean="0">
                <a:solidFill>
                  <a:srgbClr val="FFC000"/>
                </a:solidFill>
              </a:rPr>
              <a:t>., 2013, </a:t>
            </a:r>
            <a:r>
              <a:rPr lang="hr-HR" u="sng" dirty="0" err="1" smtClean="0">
                <a:solidFill>
                  <a:srgbClr val="FFC000"/>
                </a:solidFill>
              </a:rPr>
              <a:t>in</a:t>
            </a:r>
            <a:r>
              <a:rPr lang="hr-HR" u="sng" dirty="0" smtClean="0">
                <a:solidFill>
                  <a:srgbClr val="FFC000"/>
                </a:solidFill>
              </a:rPr>
              <a:t> press</a:t>
            </a:r>
            <a:r>
              <a:rPr lang="hr-HR" u="sng" dirty="0" smtClean="0">
                <a:solidFill>
                  <a:srgbClr val="FFFF00"/>
                </a:solidFill>
              </a:rPr>
              <a:t>)!</a:t>
            </a:r>
          </a:p>
          <a:p>
            <a:endParaRPr lang="hr-HR" u="sng" dirty="0" smtClean="0">
              <a:solidFill>
                <a:srgbClr val="FFFF00"/>
              </a:solidFill>
            </a:endParaRPr>
          </a:p>
          <a:p>
            <a:pPr marL="0" indent="0">
              <a:buNone/>
            </a:pPr>
            <a:r>
              <a:rPr lang="hr-HR" dirty="0" err="1" smtClean="0"/>
              <a:t>The</a:t>
            </a:r>
            <a:r>
              <a:rPr lang="hr-HR" dirty="0" smtClean="0"/>
              <a:t> </a:t>
            </a:r>
            <a:r>
              <a:rPr lang="hr-HR" u="sng" dirty="0" smtClean="0"/>
              <a:t>most </a:t>
            </a:r>
            <a:r>
              <a:rPr lang="hr-HR" u="sng" dirty="0" err="1" smtClean="0"/>
              <a:t>likely</a:t>
            </a:r>
            <a:r>
              <a:rPr lang="hr-HR" u="sng" dirty="0" smtClean="0"/>
              <a:t> </a:t>
            </a:r>
            <a:r>
              <a:rPr lang="hr-HR" u="sng" dirty="0" err="1" smtClean="0"/>
              <a:t>candidates</a:t>
            </a:r>
            <a:r>
              <a:rPr lang="hr-HR" u="sng" dirty="0" smtClean="0"/>
              <a:t> for </a:t>
            </a:r>
            <a:r>
              <a:rPr lang="hr-HR" u="sng" dirty="0" err="1" smtClean="0"/>
              <a:t>generating</a:t>
            </a:r>
            <a:r>
              <a:rPr lang="hr-HR" u="sng" dirty="0" smtClean="0"/>
              <a:t> A</a:t>
            </a:r>
            <a:r>
              <a:rPr lang="el-GR" u="sng" dirty="0" smtClean="0"/>
              <a:t>β</a:t>
            </a:r>
            <a:r>
              <a:rPr lang="hr-HR" u="sng" dirty="0" smtClean="0"/>
              <a:t> are </a:t>
            </a:r>
            <a:r>
              <a:rPr lang="hr-HR" u="sng" dirty="0" err="1" smtClean="0"/>
              <a:t>chiefly</a:t>
            </a:r>
            <a:r>
              <a:rPr lang="hr-HR" u="sng" dirty="0" smtClean="0"/>
              <a:t> </a:t>
            </a:r>
            <a:r>
              <a:rPr lang="hr-HR" u="sng" dirty="0" err="1" smtClean="0">
                <a:solidFill>
                  <a:srgbClr val="FFC000"/>
                </a:solidFill>
              </a:rPr>
              <a:t>projecting</a:t>
            </a:r>
            <a:r>
              <a:rPr lang="hr-HR" u="sng" dirty="0" smtClean="0">
                <a:solidFill>
                  <a:srgbClr val="FFC000"/>
                </a:solidFill>
              </a:rPr>
              <a:t> </a:t>
            </a:r>
            <a:r>
              <a:rPr lang="hr-HR" u="sng" dirty="0" err="1" smtClean="0">
                <a:solidFill>
                  <a:srgbClr val="FFC000"/>
                </a:solidFill>
              </a:rPr>
              <a:t>neurons</a:t>
            </a:r>
            <a:r>
              <a:rPr lang="hr-HR" u="sng" dirty="0" smtClean="0">
                <a:solidFill>
                  <a:srgbClr val="FFC000"/>
                </a:solidFill>
              </a:rPr>
              <a:t> </a:t>
            </a:r>
            <a:r>
              <a:rPr lang="hr-HR" u="sng" dirty="0" err="1" smtClean="0">
                <a:solidFill>
                  <a:srgbClr val="FFC000"/>
                </a:solidFill>
              </a:rPr>
              <a:t>of</a:t>
            </a:r>
            <a:r>
              <a:rPr lang="hr-HR" u="sng" dirty="0" smtClean="0">
                <a:solidFill>
                  <a:srgbClr val="FFC000"/>
                </a:solidFill>
              </a:rPr>
              <a:t> </a:t>
            </a:r>
            <a:r>
              <a:rPr lang="hr-HR" u="sng" dirty="0" err="1" smtClean="0">
                <a:solidFill>
                  <a:srgbClr val="FFC000"/>
                </a:solidFill>
              </a:rPr>
              <a:t>brainstem</a:t>
            </a:r>
            <a:r>
              <a:rPr lang="hr-HR" u="sng" dirty="0" smtClean="0">
                <a:solidFill>
                  <a:srgbClr val="FFC000"/>
                </a:solidFill>
              </a:rPr>
              <a:t> </a:t>
            </a:r>
            <a:r>
              <a:rPr lang="hr-HR" u="sng" dirty="0" err="1" smtClean="0">
                <a:solidFill>
                  <a:srgbClr val="FFC000"/>
                </a:solidFill>
              </a:rPr>
              <a:t>nuclei</a:t>
            </a:r>
            <a:r>
              <a:rPr lang="hr-HR" u="sng" dirty="0" smtClean="0">
                <a:solidFill>
                  <a:srgbClr val="FFC000"/>
                </a:solidFill>
              </a:rPr>
              <a:t> </a:t>
            </a:r>
            <a:r>
              <a:rPr lang="hr-HR" u="sng" dirty="0" err="1" smtClean="0">
                <a:solidFill>
                  <a:srgbClr val="FFC000"/>
                </a:solidFill>
              </a:rPr>
              <a:t>in</a:t>
            </a:r>
            <a:r>
              <a:rPr lang="hr-HR" u="sng" dirty="0" smtClean="0">
                <a:solidFill>
                  <a:srgbClr val="FFC000"/>
                </a:solidFill>
              </a:rPr>
              <a:t> </a:t>
            </a:r>
            <a:r>
              <a:rPr lang="hr-HR" u="sng" dirty="0" err="1" smtClean="0">
                <a:solidFill>
                  <a:srgbClr val="FFC000"/>
                </a:solidFill>
              </a:rPr>
              <a:t>which</a:t>
            </a:r>
            <a:r>
              <a:rPr lang="hr-HR" u="sng" dirty="0" smtClean="0">
                <a:solidFill>
                  <a:srgbClr val="FFC000"/>
                </a:solidFill>
              </a:rPr>
              <a:t> </a:t>
            </a:r>
            <a:r>
              <a:rPr lang="hr-HR" u="sng" dirty="0" err="1" smtClean="0">
                <a:solidFill>
                  <a:srgbClr val="FFC000"/>
                </a:solidFill>
              </a:rPr>
              <a:t>abnormal</a:t>
            </a:r>
            <a:r>
              <a:rPr lang="hr-HR" u="sng" dirty="0" smtClean="0">
                <a:solidFill>
                  <a:srgbClr val="FFC000"/>
                </a:solidFill>
              </a:rPr>
              <a:t> </a:t>
            </a:r>
            <a:r>
              <a:rPr lang="hr-HR" u="sng" dirty="0" err="1" smtClean="0">
                <a:solidFill>
                  <a:srgbClr val="FFC000"/>
                </a:solidFill>
              </a:rPr>
              <a:t>tau</a:t>
            </a:r>
            <a:r>
              <a:rPr lang="hr-HR" u="sng" dirty="0" smtClean="0">
                <a:solidFill>
                  <a:srgbClr val="FFC000"/>
                </a:solidFill>
              </a:rPr>
              <a:t> </a:t>
            </a:r>
            <a:r>
              <a:rPr lang="hr-HR" u="sng" dirty="0" err="1" smtClean="0">
                <a:solidFill>
                  <a:srgbClr val="FFC000"/>
                </a:solidFill>
              </a:rPr>
              <a:t>inclusions</a:t>
            </a:r>
            <a:r>
              <a:rPr lang="hr-HR" u="sng" dirty="0" smtClean="0">
                <a:solidFill>
                  <a:srgbClr val="FFC000"/>
                </a:solidFill>
              </a:rPr>
              <a:t> </a:t>
            </a:r>
            <a:r>
              <a:rPr lang="hr-HR" u="sng" dirty="0" err="1" smtClean="0">
                <a:solidFill>
                  <a:srgbClr val="FFC000"/>
                </a:solidFill>
              </a:rPr>
              <a:t>are</a:t>
            </a:r>
            <a:r>
              <a:rPr lang="hr-HR" u="sng" dirty="0" smtClean="0">
                <a:solidFill>
                  <a:srgbClr val="FFC000"/>
                </a:solidFill>
              </a:rPr>
              <a:t> </a:t>
            </a:r>
            <a:r>
              <a:rPr lang="hr-HR" u="sng" dirty="0" err="1" smtClean="0">
                <a:solidFill>
                  <a:srgbClr val="FFC000"/>
                </a:solidFill>
              </a:rPr>
              <a:t>present</a:t>
            </a:r>
            <a:r>
              <a:rPr lang="hr-HR" u="sng" dirty="0" smtClean="0"/>
              <a:t> </a:t>
            </a:r>
            <a:r>
              <a:rPr lang="hr-HR" u="sng" dirty="0" err="1" smtClean="0"/>
              <a:t>that</a:t>
            </a:r>
            <a:r>
              <a:rPr lang="hr-HR" u="sng" dirty="0" smtClean="0"/>
              <a:t> </a:t>
            </a:r>
            <a:r>
              <a:rPr lang="hr-HR" u="sng" dirty="0" err="1" smtClean="0"/>
              <a:t>commence</a:t>
            </a:r>
            <a:r>
              <a:rPr lang="hr-HR" u="sng" dirty="0" smtClean="0"/>
              <a:t> </a:t>
            </a:r>
            <a:r>
              <a:rPr lang="hr-HR" u="sng" dirty="0" err="1" smtClean="0"/>
              <a:t>production</a:t>
            </a:r>
            <a:r>
              <a:rPr lang="hr-HR" u="sng" dirty="0" smtClean="0"/>
              <a:t> </a:t>
            </a:r>
            <a:r>
              <a:rPr lang="hr-HR" u="sng" dirty="0" err="1" smtClean="0"/>
              <a:t>of</a:t>
            </a:r>
            <a:r>
              <a:rPr lang="hr-HR" u="sng" dirty="0" smtClean="0"/>
              <a:t> A</a:t>
            </a:r>
            <a:r>
              <a:rPr lang="el-GR" u="sng" dirty="0" smtClean="0"/>
              <a:t>β</a:t>
            </a:r>
            <a:r>
              <a:rPr lang="hr-HR" u="sng" dirty="0" smtClean="0"/>
              <a:t> </a:t>
            </a:r>
            <a:r>
              <a:rPr lang="hr-HR" u="sng" dirty="0" err="1" smtClean="0"/>
              <a:t>deposits</a:t>
            </a:r>
            <a:r>
              <a:rPr lang="hr-HR" u="sng" dirty="0" smtClean="0"/>
              <a:t> </a:t>
            </a:r>
            <a:r>
              <a:rPr lang="hr-HR" u="sng" dirty="0" err="1" smtClean="0"/>
              <a:t>and</a:t>
            </a:r>
            <a:r>
              <a:rPr lang="hr-HR" u="sng" dirty="0" smtClean="0"/>
              <a:t> </a:t>
            </a:r>
            <a:r>
              <a:rPr lang="hr-HR" u="sng" dirty="0" err="1" smtClean="0"/>
              <a:t>which</a:t>
            </a:r>
            <a:r>
              <a:rPr lang="hr-HR" u="sng" dirty="0" smtClean="0"/>
              <a:t> </a:t>
            </a:r>
            <a:r>
              <a:rPr lang="hr-HR" u="sng" dirty="0" err="1" smtClean="0"/>
              <a:t>have</a:t>
            </a:r>
            <a:r>
              <a:rPr lang="hr-HR" u="sng" dirty="0" smtClean="0"/>
              <a:t> </a:t>
            </a:r>
            <a:r>
              <a:rPr lang="hr-HR" u="sng" dirty="0" err="1" smtClean="0"/>
              <a:t>long</a:t>
            </a:r>
            <a:r>
              <a:rPr lang="hr-HR" u="sng" dirty="0" smtClean="0"/>
              <a:t> </a:t>
            </a:r>
            <a:r>
              <a:rPr lang="hr-HR" u="sng" dirty="0" err="1" smtClean="0"/>
              <a:t>axons</a:t>
            </a:r>
            <a:r>
              <a:rPr lang="hr-HR" u="sng" dirty="0" smtClean="0"/>
              <a:t> </a:t>
            </a:r>
            <a:r>
              <a:rPr lang="hr-HR" u="sng" dirty="0" err="1" smtClean="0"/>
              <a:t>with</a:t>
            </a:r>
            <a:r>
              <a:rPr lang="hr-HR" u="sng" dirty="0" smtClean="0"/>
              <a:t> </a:t>
            </a:r>
            <a:r>
              <a:rPr lang="hr-HR" u="sng" dirty="0" err="1" smtClean="0"/>
              <a:t>diffuse</a:t>
            </a:r>
            <a:r>
              <a:rPr lang="hr-HR" u="sng" dirty="0" smtClean="0"/>
              <a:t> </a:t>
            </a:r>
            <a:r>
              <a:rPr lang="hr-HR" u="sng" dirty="0" err="1" smtClean="0"/>
              <a:t>projections</a:t>
            </a:r>
            <a:r>
              <a:rPr lang="hr-HR" u="sng" dirty="0" smtClean="0"/>
              <a:t> (</a:t>
            </a:r>
            <a:r>
              <a:rPr lang="hr-HR" u="sng" dirty="0" err="1" smtClean="0"/>
              <a:t>with</a:t>
            </a:r>
            <a:r>
              <a:rPr lang="hr-HR" u="sng" dirty="0" smtClean="0"/>
              <a:t> </a:t>
            </a:r>
            <a:r>
              <a:rPr lang="hr-HR" u="sng" dirty="0" err="1" smtClean="0"/>
              <a:t>non</a:t>
            </a:r>
            <a:r>
              <a:rPr lang="hr-HR" u="sng" dirty="0" smtClean="0"/>
              <a:t>-</a:t>
            </a:r>
            <a:r>
              <a:rPr lang="hr-HR" u="sng" dirty="0" err="1" smtClean="0"/>
              <a:t>juctional</a:t>
            </a:r>
            <a:r>
              <a:rPr lang="hr-HR" u="sng" dirty="0" smtClean="0"/>
              <a:t> </a:t>
            </a:r>
            <a:r>
              <a:rPr lang="hr-HR" u="sng" dirty="0" err="1" smtClean="0"/>
              <a:t>varicosities</a:t>
            </a:r>
            <a:r>
              <a:rPr lang="hr-HR" u="sng" dirty="0" smtClean="0"/>
              <a:t>, </a:t>
            </a:r>
            <a:r>
              <a:rPr lang="hr-HR" u="sng" dirty="0" err="1" smtClean="0"/>
              <a:t>and</a:t>
            </a:r>
            <a:r>
              <a:rPr lang="hr-HR" u="sng" dirty="0" smtClean="0"/>
              <a:t> </a:t>
            </a:r>
            <a:r>
              <a:rPr lang="hr-HR" u="sng" dirty="0" err="1" smtClean="0"/>
              <a:t>only</a:t>
            </a:r>
            <a:r>
              <a:rPr lang="hr-HR" u="sng" dirty="0" smtClean="0"/>
              <a:t> a </a:t>
            </a:r>
            <a:r>
              <a:rPr lang="hr-HR" u="sng" dirty="0" err="1" smtClean="0"/>
              <a:t>few</a:t>
            </a:r>
            <a:r>
              <a:rPr lang="hr-HR" u="sng" dirty="0" smtClean="0"/>
              <a:t> </a:t>
            </a:r>
            <a:r>
              <a:rPr lang="hr-HR" u="sng" dirty="0" err="1" smtClean="0"/>
              <a:t>classical</a:t>
            </a:r>
            <a:r>
              <a:rPr lang="hr-HR" u="sng" dirty="0" smtClean="0"/>
              <a:t> </a:t>
            </a:r>
            <a:r>
              <a:rPr lang="hr-HR" u="sng" dirty="0" err="1" smtClean="0"/>
              <a:t>synaptic</a:t>
            </a:r>
            <a:r>
              <a:rPr lang="hr-HR" u="sng" dirty="0" smtClean="0"/>
              <a:t> </a:t>
            </a:r>
            <a:r>
              <a:rPr lang="hr-HR" u="sng" dirty="0" err="1" smtClean="0"/>
              <a:t>boutons</a:t>
            </a:r>
            <a:r>
              <a:rPr lang="hr-HR" u="sng" dirty="0" smtClean="0"/>
              <a:t> </a:t>
            </a:r>
            <a:r>
              <a:rPr lang="hr-HR" u="sng" dirty="0" err="1" smtClean="0"/>
              <a:t>with</a:t>
            </a:r>
            <a:r>
              <a:rPr lang="hr-HR" u="sng" dirty="0" smtClean="0"/>
              <a:t> </a:t>
            </a:r>
            <a:r>
              <a:rPr lang="hr-HR" u="sng" dirty="0" err="1" smtClean="0"/>
              <a:t>pre</a:t>
            </a:r>
            <a:r>
              <a:rPr lang="hr-HR" u="sng" dirty="0" smtClean="0"/>
              <a:t>- </a:t>
            </a:r>
            <a:r>
              <a:rPr lang="hr-HR" u="sng" dirty="0" err="1" smtClean="0"/>
              <a:t>and</a:t>
            </a:r>
            <a:r>
              <a:rPr lang="hr-HR" u="sng" dirty="0" smtClean="0"/>
              <a:t> </a:t>
            </a:r>
            <a:r>
              <a:rPr lang="hr-HR" u="sng" dirty="0" err="1" smtClean="0"/>
              <a:t>postsynaptic</a:t>
            </a:r>
            <a:r>
              <a:rPr lang="hr-HR" u="sng" dirty="0" smtClean="0"/>
              <a:t> </a:t>
            </a:r>
            <a:r>
              <a:rPr lang="hr-HR" u="sng" dirty="0" err="1" smtClean="0"/>
              <a:t>thickening</a:t>
            </a:r>
            <a:r>
              <a:rPr lang="hr-HR" u="sng" dirty="0" smtClean="0"/>
              <a:t>) to </a:t>
            </a:r>
            <a:r>
              <a:rPr lang="hr-HR" u="sng" dirty="0" err="1" smtClean="0"/>
              <a:t>the</a:t>
            </a:r>
            <a:r>
              <a:rPr lang="hr-HR" u="sng" dirty="0" smtClean="0"/>
              <a:t> </a:t>
            </a:r>
            <a:r>
              <a:rPr lang="hr-HR" u="sng" dirty="0" err="1" smtClean="0"/>
              <a:t>cerebral</a:t>
            </a:r>
            <a:r>
              <a:rPr lang="hr-HR" u="sng" dirty="0" smtClean="0"/>
              <a:t> </a:t>
            </a:r>
            <a:r>
              <a:rPr lang="hr-HR" u="sng" dirty="0" err="1" smtClean="0"/>
              <a:t>cortex</a:t>
            </a:r>
            <a:r>
              <a:rPr lang="hr-HR" u="sng" dirty="0"/>
              <a:t> </a:t>
            </a:r>
            <a:r>
              <a:rPr lang="hr-HR" dirty="0" smtClean="0"/>
              <a:t>(</a:t>
            </a:r>
            <a:r>
              <a:rPr lang="hr-HR" dirty="0" err="1" smtClean="0"/>
              <a:t>e.g</a:t>
            </a:r>
            <a:r>
              <a:rPr lang="hr-HR" dirty="0" smtClean="0"/>
              <a:t>. </a:t>
            </a:r>
            <a:r>
              <a:rPr lang="hr-HR" dirty="0" err="1" smtClean="0"/>
              <a:t>the</a:t>
            </a:r>
            <a:r>
              <a:rPr lang="hr-HR" dirty="0" smtClean="0"/>
              <a:t> </a:t>
            </a:r>
            <a:r>
              <a:rPr lang="hr-HR" dirty="0" err="1" smtClean="0"/>
              <a:t>existence</a:t>
            </a:r>
            <a:r>
              <a:rPr lang="hr-HR" dirty="0" smtClean="0"/>
              <a:t> </a:t>
            </a:r>
            <a:r>
              <a:rPr lang="hr-HR" dirty="0" err="1" smtClean="0"/>
              <a:t>of</a:t>
            </a:r>
            <a:r>
              <a:rPr lang="hr-HR" dirty="0" smtClean="0"/>
              <a:t> A</a:t>
            </a:r>
            <a:r>
              <a:rPr lang="el-GR" dirty="0" smtClean="0"/>
              <a:t>β</a:t>
            </a:r>
            <a:r>
              <a:rPr lang="hr-HR" dirty="0" smtClean="0"/>
              <a:t> </a:t>
            </a:r>
            <a:r>
              <a:rPr lang="hr-HR" dirty="0" err="1" smtClean="0"/>
              <a:t>plaques</a:t>
            </a:r>
            <a:r>
              <a:rPr lang="hr-HR" dirty="0" smtClean="0"/>
              <a:t> </a:t>
            </a:r>
            <a:r>
              <a:rPr lang="hr-HR" dirty="0" err="1" smtClean="0"/>
              <a:t>in</a:t>
            </a:r>
            <a:r>
              <a:rPr lang="hr-HR" dirty="0" smtClean="0"/>
              <a:t> </a:t>
            </a:r>
            <a:r>
              <a:rPr lang="hr-HR" dirty="0" err="1" smtClean="0"/>
              <a:t>the</a:t>
            </a:r>
            <a:r>
              <a:rPr lang="hr-HR" dirty="0" smtClean="0"/>
              <a:t> </a:t>
            </a:r>
            <a:r>
              <a:rPr lang="hr-HR" dirty="0" err="1" smtClean="0"/>
              <a:t>cerebellum</a:t>
            </a:r>
            <a:r>
              <a:rPr lang="hr-HR" dirty="0" smtClean="0"/>
              <a:t> </a:t>
            </a:r>
            <a:r>
              <a:rPr lang="hr-HR" dirty="0" err="1" smtClean="0"/>
              <a:t>can</a:t>
            </a:r>
            <a:r>
              <a:rPr lang="hr-HR" dirty="0" smtClean="0"/>
              <a:t> </a:t>
            </a:r>
            <a:r>
              <a:rPr lang="hr-HR" dirty="0" err="1" smtClean="0"/>
              <a:t>only</a:t>
            </a:r>
            <a:r>
              <a:rPr lang="hr-HR" dirty="0" smtClean="0"/>
              <a:t> </a:t>
            </a:r>
            <a:r>
              <a:rPr lang="hr-HR" dirty="0" err="1" smtClean="0"/>
              <a:t>be</a:t>
            </a:r>
            <a:r>
              <a:rPr lang="hr-HR" dirty="0" smtClean="0"/>
              <a:t> </a:t>
            </a:r>
            <a:r>
              <a:rPr lang="hr-HR" dirty="0" err="1" smtClean="0"/>
              <a:t>explained</a:t>
            </a:r>
            <a:r>
              <a:rPr lang="hr-HR" dirty="0" smtClean="0"/>
              <a:t> </a:t>
            </a:r>
            <a:r>
              <a:rPr lang="hr-HR" dirty="0" err="1" smtClean="0"/>
              <a:t>by</a:t>
            </a:r>
            <a:r>
              <a:rPr lang="hr-HR" dirty="0" smtClean="0"/>
              <a:t> </a:t>
            </a:r>
            <a:r>
              <a:rPr lang="hr-HR" dirty="0" err="1" smtClean="0"/>
              <a:t>such</a:t>
            </a:r>
            <a:r>
              <a:rPr lang="hr-HR" dirty="0" smtClean="0"/>
              <a:t> a </a:t>
            </a:r>
            <a:r>
              <a:rPr lang="hr-HR" dirty="0" err="1" smtClean="0"/>
              <a:t>phenomenon</a:t>
            </a:r>
            <a:r>
              <a:rPr lang="hr-HR" dirty="0" smtClean="0"/>
              <a:t> as </a:t>
            </a:r>
            <a:r>
              <a:rPr lang="hr-HR" dirty="0" err="1" smtClean="0"/>
              <a:t>the</a:t>
            </a:r>
            <a:r>
              <a:rPr lang="hr-HR" dirty="0" smtClean="0"/>
              <a:t> </a:t>
            </a:r>
            <a:r>
              <a:rPr lang="hr-HR" dirty="0" err="1" smtClean="0"/>
              <a:t>neurons</a:t>
            </a:r>
            <a:r>
              <a:rPr lang="hr-HR" dirty="0" smtClean="0"/>
              <a:t> </a:t>
            </a:r>
            <a:r>
              <a:rPr lang="hr-HR" dirty="0" err="1" smtClean="0"/>
              <a:t>of</a:t>
            </a:r>
            <a:r>
              <a:rPr lang="hr-HR" dirty="0" smtClean="0"/>
              <a:t> </a:t>
            </a:r>
            <a:r>
              <a:rPr lang="hr-HR" dirty="0" err="1" smtClean="0"/>
              <a:t>the</a:t>
            </a:r>
            <a:r>
              <a:rPr lang="hr-HR" dirty="0" smtClean="0"/>
              <a:t> </a:t>
            </a:r>
            <a:r>
              <a:rPr lang="hr-HR" dirty="0" err="1" smtClean="0"/>
              <a:t>cerebellum</a:t>
            </a:r>
            <a:r>
              <a:rPr lang="hr-HR" dirty="0" smtClean="0"/>
              <a:t> </a:t>
            </a:r>
            <a:r>
              <a:rPr lang="hr-HR" dirty="0" err="1" smtClean="0"/>
              <a:t>itself</a:t>
            </a:r>
            <a:r>
              <a:rPr lang="hr-HR" dirty="0" smtClean="0"/>
              <a:t> do </a:t>
            </a:r>
            <a:r>
              <a:rPr lang="hr-HR" dirty="0" err="1" smtClean="0"/>
              <a:t>not</a:t>
            </a:r>
            <a:r>
              <a:rPr lang="hr-HR" dirty="0" smtClean="0"/>
              <a:t> </a:t>
            </a:r>
            <a:r>
              <a:rPr lang="hr-HR" dirty="0" err="1" smtClean="0"/>
              <a:t>develop</a:t>
            </a:r>
            <a:r>
              <a:rPr lang="hr-HR" dirty="0" smtClean="0"/>
              <a:t> </a:t>
            </a:r>
            <a:r>
              <a:rPr lang="hr-HR" dirty="0" err="1" smtClean="0"/>
              <a:t>tau</a:t>
            </a:r>
            <a:r>
              <a:rPr lang="hr-HR" dirty="0" smtClean="0"/>
              <a:t>-</a:t>
            </a:r>
            <a:r>
              <a:rPr lang="hr-HR" dirty="0" err="1" smtClean="0"/>
              <a:t>associated</a:t>
            </a:r>
            <a:r>
              <a:rPr lang="hr-HR" dirty="0" smtClean="0"/>
              <a:t> </a:t>
            </a:r>
            <a:r>
              <a:rPr lang="hr-HR" dirty="0" err="1" smtClean="0"/>
              <a:t>lesions</a:t>
            </a:r>
            <a:r>
              <a:rPr lang="hr-HR" dirty="0" smtClean="0"/>
              <a:t>)</a:t>
            </a:r>
          </a:p>
          <a:p>
            <a:pPr marL="0" indent="0">
              <a:buNone/>
            </a:pPr>
            <a:endParaRPr lang="hr-HR" dirty="0" smtClean="0"/>
          </a:p>
          <a:p>
            <a:pPr marL="0" indent="0">
              <a:buNone/>
            </a:pPr>
            <a:r>
              <a:rPr lang="hr-HR" dirty="0" err="1" smtClean="0"/>
              <a:t>Such</a:t>
            </a:r>
            <a:r>
              <a:rPr lang="hr-HR" dirty="0" smtClean="0"/>
              <a:t> a </a:t>
            </a:r>
            <a:r>
              <a:rPr lang="hr-HR" dirty="0" err="1" smtClean="0"/>
              <a:t>mechanism</a:t>
            </a:r>
            <a:r>
              <a:rPr lang="hr-HR" dirty="0" smtClean="0"/>
              <a:t> </a:t>
            </a:r>
            <a:r>
              <a:rPr lang="hr-HR" dirty="0" err="1" smtClean="0"/>
              <a:t>where</a:t>
            </a:r>
            <a:r>
              <a:rPr lang="hr-HR" dirty="0" smtClean="0"/>
              <a:t> </a:t>
            </a:r>
            <a:r>
              <a:rPr lang="hr-HR" dirty="0" err="1" smtClean="0"/>
              <a:t>projecting</a:t>
            </a:r>
            <a:r>
              <a:rPr lang="hr-HR" dirty="0" smtClean="0"/>
              <a:t> </a:t>
            </a:r>
            <a:r>
              <a:rPr lang="hr-HR" dirty="0" err="1" smtClean="0"/>
              <a:t>axons</a:t>
            </a:r>
            <a:r>
              <a:rPr lang="hr-HR" dirty="0" smtClean="0"/>
              <a:t> </a:t>
            </a:r>
            <a:r>
              <a:rPr lang="hr-HR" dirty="0" err="1" smtClean="0"/>
              <a:t>similarly</a:t>
            </a:r>
            <a:r>
              <a:rPr lang="hr-HR" dirty="0" smtClean="0"/>
              <a:t> </a:t>
            </a:r>
            <a:r>
              <a:rPr lang="hr-HR" dirty="0" err="1" smtClean="0"/>
              <a:t>innervate</a:t>
            </a:r>
            <a:r>
              <a:rPr lang="hr-HR" dirty="0" smtClean="0"/>
              <a:t> </a:t>
            </a:r>
            <a:r>
              <a:rPr lang="hr-HR" dirty="0" err="1" smtClean="0"/>
              <a:t>cells</a:t>
            </a:r>
            <a:r>
              <a:rPr lang="hr-HR" dirty="0" smtClean="0"/>
              <a:t> </a:t>
            </a:r>
            <a:r>
              <a:rPr lang="hr-HR" dirty="0" err="1" smtClean="0"/>
              <a:t>of</a:t>
            </a:r>
            <a:r>
              <a:rPr lang="hr-HR" dirty="0" smtClean="0"/>
              <a:t> </a:t>
            </a:r>
            <a:r>
              <a:rPr lang="hr-HR" dirty="0" err="1" smtClean="0"/>
              <a:t>the</a:t>
            </a:r>
            <a:r>
              <a:rPr lang="hr-HR" dirty="0" smtClean="0"/>
              <a:t> </a:t>
            </a:r>
            <a:r>
              <a:rPr lang="hr-HR" dirty="0" err="1" smtClean="0"/>
              <a:t>vasculature</a:t>
            </a:r>
            <a:r>
              <a:rPr lang="hr-HR" dirty="0" smtClean="0"/>
              <a:t> (</a:t>
            </a:r>
            <a:r>
              <a:rPr lang="hr-HR" dirty="0" err="1" smtClean="0"/>
              <a:t>amyloid</a:t>
            </a:r>
            <a:r>
              <a:rPr lang="hr-HR" dirty="0" smtClean="0"/>
              <a:t> </a:t>
            </a:r>
            <a:r>
              <a:rPr lang="hr-HR" dirty="0" err="1" smtClean="0"/>
              <a:t>angiopathy</a:t>
            </a:r>
            <a:r>
              <a:rPr lang="hr-HR" dirty="0" smtClean="0"/>
              <a:t>) </a:t>
            </a:r>
            <a:r>
              <a:rPr lang="hr-HR" dirty="0" err="1" smtClean="0"/>
              <a:t>would</a:t>
            </a:r>
            <a:r>
              <a:rPr lang="hr-HR" dirty="0" smtClean="0"/>
              <a:t> </a:t>
            </a:r>
            <a:r>
              <a:rPr lang="hr-HR" dirty="0" err="1" smtClean="0"/>
              <a:t>also</a:t>
            </a:r>
            <a:r>
              <a:rPr lang="hr-HR" dirty="0" smtClean="0"/>
              <a:t> </a:t>
            </a:r>
            <a:r>
              <a:rPr lang="hr-HR" dirty="0" err="1" smtClean="0"/>
              <a:t>explain</a:t>
            </a:r>
            <a:r>
              <a:rPr lang="hr-HR" dirty="0" smtClean="0"/>
              <a:t> </a:t>
            </a:r>
            <a:r>
              <a:rPr lang="hr-HR" dirty="0" err="1" smtClean="0"/>
              <a:t>why</a:t>
            </a:r>
            <a:r>
              <a:rPr lang="hr-HR" dirty="0" smtClean="0"/>
              <a:t> </a:t>
            </a:r>
            <a:r>
              <a:rPr lang="hr-HR" dirty="0" err="1" smtClean="0"/>
              <a:t>A</a:t>
            </a:r>
            <a:r>
              <a:rPr lang="el-GR" dirty="0" smtClean="0"/>
              <a:t>β</a:t>
            </a:r>
            <a:r>
              <a:rPr lang="hr-HR" dirty="0" smtClean="0"/>
              <a:t> </a:t>
            </a:r>
            <a:r>
              <a:rPr lang="hr-HR" dirty="0" err="1" smtClean="0"/>
              <a:t>plaques</a:t>
            </a:r>
            <a:r>
              <a:rPr lang="hr-HR" dirty="0" smtClean="0"/>
              <a:t> are </a:t>
            </a:r>
            <a:r>
              <a:rPr lang="hr-HR" dirty="0" err="1" smtClean="0"/>
              <a:t>found</a:t>
            </a:r>
            <a:r>
              <a:rPr lang="hr-HR" dirty="0" smtClean="0"/>
              <a:t> </a:t>
            </a:r>
            <a:r>
              <a:rPr lang="hr-HR" dirty="0" err="1" smtClean="0"/>
              <a:t>only</a:t>
            </a:r>
            <a:r>
              <a:rPr lang="hr-HR" dirty="0" smtClean="0"/>
              <a:t> </a:t>
            </a:r>
            <a:r>
              <a:rPr lang="hr-HR" dirty="0" err="1" smtClean="0"/>
              <a:t>in</a:t>
            </a:r>
            <a:r>
              <a:rPr lang="hr-HR" dirty="0" smtClean="0"/>
              <a:t> CNS</a:t>
            </a:r>
          </a:p>
          <a:p>
            <a:pPr marL="0" indent="0">
              <a:buNone/>
            </a:pPr>
            <a:r>
              <a:rPr lang="hr-HR" u="sng" dirty="0" smtClean="0">
                <a:solidFill>
                  <a:srgbClr val="FFFF00"/>
                </a:solidFill>
              </a:rPr>
              <a:t>NA-</a:t>
            </a:r>
            <a:r>
              <a:rPr lang="hr-HR" u="sng" dirty="0" err="1" smtClean="0">
                <a:solidFill>
                  <a:srgbClr val="FFFF00"/>
                </a:solidFill>
              </a:rPr>
              <a:t>gic</a:t>
            </a:r>
            <a:r>
              <a:rPr lang="hr-HR" u="sng" dirty="0" smtClean="0">
                <a:solidFill>
                  <a:srgbClr val="FFFF00"/>
                </a:solidFill>
              </a:rPr>
              <a:t> </a:t>
            </a:r>
            <a:r>
              <a:rPr lang="hr-HR" u="sng" dirty="0" err="1" smtClean="0">
                <a:solidFill>
                  <a:srgbClr val="FFFF00"/>
                </a:solidFill>
              </a:rPr>
              <a:t>terminals</a:t>
            </a:r>
            <a:r>
              <a:rPr lang="hr-HR" dirty="0" smtClean="0"/>
              <a:t> </a:t>
            </a:r>
            <a:r>
              <a:rPr lang="hr-HR" dirty="0" err="1" smtClean="0"/>
              <a:t>correspond</a:t>
            </a:r>
            <a:r>
              <a:rPr lang="hr-HR" dirty="0" smtClean="0"/>
              <a:t> </a:t>
            </a:r>
            <a:r>
              <a:rPr lang="hr-HR" dirty="0" err="1" smtClean="0"/>
              <a:t>best</a:t>
            </a:r>
            <a:r>
              <a:rPr lang="hr-HR" dirty="0" smtClean="0"/>
              <a:t> </a:t>
            </a:r>
            <a:r>
              <a:rPr lang="hr-HR" dirty="0" err="1" smtClean="0"/>
              <a:t>with</a:t>
            </a:r>
            <a:r>
              <a:rPr lang="hr-HR" dirty="0" smtClean="0"/>
              <a:t> A</a:t>
            </a:r>
            <a:r>
              <a:rPr lang="el-GR" dirty="0" smtClean="0"/>
              <a:t>β</a:t>
            </a:r>
            <a:r>
              <a:rPr lang="hr-HR" dirty="0" smtClean="0"/>
              <a:t> </a:t>
            </a:r>
            <a:r>
              <a:rPr lang="hr-HR" dirty="0" err="1" smtClean="0"/>
              <a:t>plaque</a:t>
            </a:r>
            <a:r>
              <a:rPr lang="hr-HR" dirty="0" smtClean="0"/>
              <a:t> </a:t>
            </a:r>
            <a:r>
              <a:rPr lang="hr-HR" dirty="0" err="1" smtClean="0"/>
              <a:t>deposition</a:t>
            </a:r>
            <a:r>
              <a:rPr lang="hr-HR" dirty="0" smtClean="0"/>
              <a:t> </a:t>
            </a:r>
            <a:r>
              <a:rPr lang="hr-HR" dirty="0" err="1" smtClean="0"/>
              <a:t>in</a:t>
            </a:r>
            <a:r>
              <a:rPr lang="hr-HR" dirty="0" smtClean="0"/>
              <a:t> </a:t>
            </a:r>
            <a:r>
              <a:rPr lang="hr-HR" dirty="0" err="1" smtClean="0"/>
              <a:t>CCx</a:t>
            </a:r>
            <a:r>
              <a:rPr lang="hr-HR" dirty="0" smtClean="0"/>
              <a:t> </a:t>
            </a:r>
            <a:r>
              <a:rPr lang="hr-HR" dirty="0" err="1" smtClean="0"/>
              <a:t>and</a:t>
            </a:r>
            <a:r>
              <a:rPr lang="hr-HR" dirty="0" smtClean="0"/>
              <a:t> AA, </a:t>
            </a:r>
            <a:r>
              <a:rPr lang="hr-HR" dirty="0" err="1" smtClean="0"/>
              <a:t>while</a:t>
            </a:r>
            <a:r>
              <a:rPr lang="hr-HR" dirty="0" smtClean="0"/>
              <a:t> </a:t>
            </a:r>
            <a:r>
              <a:rPr lang="hr-HR" dirty="0" err="1" smtClean="0"/>
              <a:t>terminals</a:t>
            </a:r>
            <a:r>
              <a:rPr lang="hr-HR" dirty="0" smtClean="0"/>
              <a:t> </a:t>
            </a:r>
            <a:r>
              <a:rPr lang="hr-HR" dirty="0" err="1" smtClean="0"/>
              <a:t>of</a:t>
            </a:r>
            <a:r>
              <a:rPr lang="hr-HR" dirty="0" smtClean="0"/>
              <a:t> </a:t>
            </a:r>
            <a:r>
              <a:rPr lang="hr-HR" dirty="0" err="1" smtClean="0"/>
              <a:t>the</a:t>
            </a:r>
            <a:r>
              <a:rPr lang="hr-HR" dirty="0" smtClean="0"/>
              <a:t> </a:t>
            </a:r>
            <a:r>
              <a:rPr lang="hr-HR" u="sng" dirty="0" err="1" smtClean="0">
                <a:solidFill>
                  <a:srgbClr val="FFFF00"/>
                </a:solidFill>
              </a:rPr>
              <a:t>upper</a:t>
            </a:r>
            <a:r>
              <a:rPr lang="hr-HR" u="sng" dirty="0" smtClean="0">
                <a:solidFill>
                  <a:srgbClr val="FFFF00"/>
                </a:solidFill>
              </a:rPr>
              <a:t> </a:t>
            </a:r>
            <a:r>
              <a:rPr lang="hr-HR" u="sng" dirty="0" err="1" smtClean="0">
                <a:solidFill>
                  <a:srgbClr val="FFFF00"/>
                </a:solidFill>
              </a:rPr>
              <a:t>raphe</a:t>
            </a:r>
            <a:r>
              <a:rPr lang="hr-HR" u="sng" dirty="0" smtClean="0">
                <a:solidFill>
                  <a:srgbClr val="FFFF00"/>
                </a:solidFill>
              </a:rPr>
              <a:t> </a:t>
            </a:r>
            <a:r>
              <a:rPr lang="hr-HR" u="sng" dirty="0" err="1" smtClean="0">
                <a:solidFill>
                  <a:srgbClr val="FFFF00"/>
                </a:solidFill>
              </a:rPr>
              <a:t>nuclei</a:t>
            </a:r>
            <a:r>
              <a:rPr lang="hr-HR" dirty="0" smtClean="0"/>
              <a:t> </a:t>
            </a:r>
            <a:r>
              <a:rPr lang="hr-HR" dirty="0" err="1" smtClean="0"/>
              <a:t>may</a:t>
            </a:r>
            <a:r>
              <a:rPr lang="hr-HR" dirty="0" smtClean="0"/>
              <a:t> </a:t>
            </a:r>
            <a:r>
              <a:rPr lang="hr-HR" dirty="0" err="1" smtClean="0"/>
              <a:t>be</a:t>
            </a:r>
            <a:r>
              <a:rPr lang="hr-HR" dirty="0" smtClean="0"/>
              <a:t> </a:t>
            </a:r>
            <a:r>
              <a:rPr lang="hr-HR" dirty="0" err="1" smtClean="0"/>
              <a:t>responsible</a:t>
            </a:r>
            <a:r>
              <a:rPr lang="hr-HR" dirty="0" smtClean="0"/>
              <a:t> for A</a:t>
            </a:r>
            <a:r>
              <a:rPr lang="el-GR" dirty="0" smtClean="0"/>
              <a:t>β</a:t>
            </a:r>
            <a:r>
              <a:rPr lang="hr-HR" dirty="0" smtClean="0"/>
              <a:t> </a:t>
            </a:r>
            <a:r>
              <a:rPr lang="hr-HR" dirty="0" err="1" smtClean="0"/>
              <a:t>plaques</a:t>
            </a:r>
            <a:r>
              <a:rPr lang="hr-HR" dirty="0" smtClean="0"/>
              <a:t> </a:t>
            </a:r>
            <a:r>
              <a:rPr lang="hr-HR" dirty="0" err="1" smtClean="0"/>
              <a:t>in</a:t>
            </a:r>
            <a:r>
              <a:rPr lang="hr-HR" dirty="0" smtClean="0"/>
              <a:t> </a:t>
            </a:r>
            <a:r>
              <a:rPr lang="hr-HR" dirty="0" err="1" smtClean="0"/>
              <a:t>striatum</a:t>
            </a:r>
            <a:endParaRPr lang="hr-HR" dirty="0" smtClean="0"/>
          </a:p>
          <a:p>
            <a:pPr marL="0" indent="0">
              <a:buNone/>
            </a:pPr>
            <a:endParaRPr lang="hr-HR" dirty="0" smtClean="0"/>
          </a:p>
          <a:p>
            <a:pPr marL="0" indent="0">
              <a:buNone/>
            </a:pPr>
            <a:r>
              <a:rPr lang="hr-HR" dirty="0" err="1" smtClean="0">
                <a:solidFill>
                  <a:srgbClr val="FFFF00"/>
                </a:solidFill>
              </a:rPr>
              <a:t>Both</a:t>
            </a:r>
            <a:r>
              <a:rPr lang="hr-HR" dirty="0" smtClean="0">
                <a:solidFill>
                  <a:srgbClr val="FFFF00"/>
                </a:solidFill>
              </a:rPr>
              <a:t> </a:t>
            </a:r>
            <a:r>
              <a:rPr lang="hr-HR" dirty="0" err="1" smtClean="0">
                <a:solidFill>
                  <a:srgbClr val="FFFF00"/>
                </a:solidFill>
              </a:rPr>
              <a:t>systems</a:t>
            </a:r>
            <a:r>
              <a:rPr lang="hr-HR" dirty="0" smtClean="0">
                <a:solidFill>
                  <a:srgbClr val="FFFF00"/>
                </a:solidFill>
              </a:rPr>
              <a:t> are </a:t>
            </a:r>
            <a:r>
              <a:rPr lang="hr-HR" dirty="0" err="1" smtClean="0">
                <a:solidFill>
                  <a:srgbClr val="FFFF00"/>
                </a:solidFill>
              </a:rPr>
              <a:t>necessary</a:t>
            </a:r>
            <a:r>
              <a:rPr lang="hr-HR" dirty="0" smtClean="0">
                <a:solidFill>
                  <a:srgbClr val="FFFF00"/>
                </a:solidFill>
              </a:rPr>
              <a:t> for DMN f-on! </a:t>
            </a:r>
            <a:r>
              <a:rPr lang="hr-HR" dirty="0" err="1" smtClean="0">
                <a:solidFill>
                  <a:srgbClr val="FFFF00"/>
                </a:solidFill>
              </a:rPr>
              <a:t>Is</a:t>
            </a:r>
            <a:r>
              <a:rPr lang="hr-HR" dirty="0" smtClean="0">
                <a:solidFill>
                  <a:srgbClr val="FFFF00"/>
                </a:solidFill>
              </a:rPr>
              <a:t> A</a:t>
            </a:r>
            <a:r>
              <a:rPr lang="el-GR" dirty="0" smtClean="0">
                <a:solidFill>
                  <a:srgbClr val="FFFF00"/>
                </a:solidFill>
              </a:rPr>
              <a:t>β</a:t>
            </a:r>
            <a:r>
              <a:rPr lang="hr-HR" dirty="0" smtClean="0">
                <a:solidFill>
                  <a:srgbClr val="FFFF00"/>
                </a:solidFill>
              </a:rPr>
              <a:t> </a:t>
            </a:r>
            <a:r>
              <a:rPr lang="hr-HR" dirty="0" err="1" smtClean="0">
                <a:solidFill>
                  <a:srgbClr val="FFFF00"/>
                </a:solidFill>
              </a:rPr>
              <a:t>just</a:t>
            </a:r>
            <a:r>
              <a:rPr lang="hr-HR" dirty="0" smtClean="0">
                <a:solidFill>
                  <a:srgbClr val="FFFF00"/>
                </a:solidFill>
              </a:rPr>
              <a:t> </a:t>
            </a:r>
            <a:r>
              <a:rPr lang="hr-HR" dirty="0" err="1" smtClean="0">
                <a:solidFill>
                  <a:srgbClr val="FFFF00"/>
                </a:solidFill>
              </a:rPr>
              <a:t>the</a:t>
            </a:r>
            <a:r>
              <a:rPr lang="hr-HR" dirty="0" smtClean="0">
                <a:solidFill>
                  <a:srgbClr val="FFFF00"/>
                </a:solidFill>
              </a:rPr>
              <a:t> </a:t>
            </a:r>
            <a:r>
              <a:rPr lang="hr-HR" dirty="0" err="1" smtClean="0">
                <a:solidFill>
                  <a:srgbClr val="FFFF00"/>
                </a:solidFill>
              </a:rPr>
              <a:t>consequence</a:t>
            </a:r>
            <a:r>
              <a:rPr lang="hr-HR" dirty="0" smtClean="0">
                <a:solidFill>
                  <a:srgbClr val="FFFF00"/>
                </a:solidFill>
              </a:rPr>
              <a:t>, </a:t>
            </a:r>
            <a:r>
              <a:rPr lang="hr-HR" dirty="0" err="1" smtClean="0">
                <a:solidFill>
                  <a:srgbClr val="FFFF00"/>
                </a:solidFill>
              </a:rPr>
              <a:t>not</a:t>
            </a:r>
            <a:r>
              <a:rPr lang="hr-HR" dirty="0" smtClean="0">
                <a:solidFill>
                  <a:srgbClr val="FFFF00"/>
                </a:solidFill>
              </a:rPr>
              <a:t> </a:t>
            </a:r>
            <a:r>
              <a:rPr lang="hr-HR" dirty="0" err="1" smtClean="0">
                <a:solidFill>
                  <a:srgbClr val="FFFF00"/>
                </a:solidFill>
              </a:rPr>
              <a:t>the</a:t>
            </a:r>
            <a:r>
              <a:rPr lang="hr-HR" dirty="0" smtClean="0">
                <a:solidFill>
                  <a:srgbClr val="FFFF00"/>
                </a:solidFill>
              </a:rPr>
              <a:t> </a:t>
            </a:r>
            <a:r>
              <a:rPr lang="hr-HR" dirty="0" err="1" smtClean="0">
                <a:solidFill>
                  <a:srgbClr val="FFFF00"/>
                </a:solidFill>
              </a:rPr>
              <a:t>cause</a:t>
            </a:r>
            <a:r>
              <a:rPr lang="hr-HR" dirty="0" smtClean="0">
                <a:solidFill>
                  <a:srgbClr val="FFFF00"/>
                </a:solidFill>
              </a:rPr>
              <a:t> </a:t>
            </a:r>
            <a:r>
              <a:rPr lang="hr-HR" dirty="0" err="1" smtClean="0">
                <a:solidFill>
                  <a:srgbClr val="FFFF00"/>
                </a:solidFill>
              </a:rPr>
              <a:t>of</a:t>
            </a:r>
            <a:r>
              <a:rPr lang="hr-HR" dirty="0" smtClean="0">
                <a:solidFill>
                  <a:srgbClr val="FFFF00"/>
                </a:solidFill>
              </a:rPr>
              <a:t> AD?</a:t>
            </a:r>
          </a:p>
          <a:p>
            <a:pPr marL="0" indent="0">
              <a:buNone/>
            </a:pPr>
            <a:r>
              <a:rPr lang="hr-HR" dirty="0"/>
              <a:t>	</a:t>
            </a:r>
            <a:endParaRPr lang="hr-HR" dirty="0" smtClean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-171400"/>
            <a:ext cx="8964488" cy="908720"/>
          </a:xfrm>
        </p:spPr>
        <p:txBody>
          <a:bodyPr>
            <a:normAutofit/>
          </a:bodyPr>
          <a:lstStyle/>
          <a:p>
            <a:r>
              <a:rPr lang="hr-HR" dirty="0" err="1" smtClean="0">
                <a:solidFill>
                  <a:srgbClr val="FFFF00"/>
                </a:solidFill>
              </a:rPr>
              <a:t>From</a:t>
            </a:r>
            <a:r>
              <a:rPr lang="hr-HR" dirty="0" smtClean="0">
                <a:solidFill>
                  <a:srgbClr val="FFFF00"/>
                </a:solidFill>
              </a:rPr>
              <a:t> </a:t>
            </a:r>
            <a:r>
              <a:rPr lang="hr-HR" dirty="0" err="1" smtClean="0">
                <a:solidFill>
                  <a:srgbClr val="FFFF00"/>
                </a:solidFill>
              </a:rPr>
              <a:t>where</a:t>
            </a:r>
            <a:r>
              <a:rPr lang="hr-HR" dirty="0" smtClean="0">
                <a:solidFill>
                  <a:srgbClr val="FFFF00"/>
                </a:solidFill>
              </a:rPr>
              <a:t> A</a:t>
            </a:r>
            <a:r>
              <a:rPr lang="el-GR" dirty="0" smtClean="0">
                <a:solidFill>
                  <a:srgbClr val="FFFF00"/>
                </a:solidFill>
              </a:rPr>
              <a:t>β</a:t>
            </a:r>
            <a:r>
              <a:rPr lang="hr-HR" dirty="0" smtClean="0">
                <a:solidFill>
                  <a:srgbClr val="FFFF00"/>
                </a:solidFill>
              </a:rPr>
              <a:t> </a:t>
            </a:r>
            <a:r>
              <a:rPr lang="hr-HR" dirty="0" err="1" smtClean="0">
                <a:solidFill>
                  <a:srgbClr val="FFFF00"/>
                </a:solidFill>
              </a:rPr>
              <a:t>originates</a:t>
            </a:r>
            <a:r>
              <a:rPr lang="hr-HR" dirty="0" smtClean="0">
                <a:solidFill>
                  <a:srgbClr val="FFFF00"/>
                </a:solidFill>
              </a:rPr>
              <a:t> </a:t>
            </a:r>
            <a:r>
              <a:rPr lang="hr-HR" dirty="0" err="1" smtClean="0">
                <a:solidFill>
                  <a:srgbClr val="FFFF00"/>
                </a:solidFill>
              </a:rPr>
              <a:t>from</a:t>
            </a:r>
            <a:r>
              <a:rPr lang="hr-HR" dirty="0" smtClean="0">
                <a:solidFill>
                  <a:srgbClr val="FFFF00"/>
                </a:solidFill>
              </a:rPr>
              <a:t>?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71600" y="6539194"/>
            <a:ext cx="82089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 dirty="0" err="1" smtClean="0">
                <a:solidFill>
                  <a:srgbClr val="FFC000"/>
                </a:solidFill>
              </a:rPr>
              <a:t>Braak</a:t>
            </a:r>
            <a:r>
              <a:rPr lang="hr-HR" sz="1400" dirty="0" smtClean="0">
                <a:solidFill>
                  <a:srgbClr val="FFC000"/>
                </a:solidFill>
              </a:rPr>
              <a:t> </a:t>
            </a:r>
            <a:r>
              <a:rPr lang="hr-HR" sz="1400" dirty="0" err="1" smtClean="0">
                <a:solidFill>
                  <a:srgbClr val="FFC000"/>
                </a:solidFill>
              </a:rPr>
              <a:t>and</a:t>
            </a:r>
            <a:r>
              <a:rPr lang="hr-HR" sz="1400" dirty="0" smtClean="0">
                <a:solidFill>
                  <a:srgbClr val="FFC000"/>
                </a:solidFill>
              </a:rPr>
              <a:t> </a:t>
            </a:r>
            <a:r>
              <a:rPr lang="hr-HR" sz="1400" dirty="0" err="1" smtClean="0">
                <a:solidFill>
                  <a:srgbClr val="FFC000"/>
                </a:solidFill>
              </a:rPr>
              <a:t>Del</a:t>
            </a:r>
            <a:r>
              <a:rPr lang="hr-HR" sz="1400" dirty="0" smtClean="0">
                <a:solidFill>
                  <a:srgbClr val="FFC000"/>
                </a:solidFill>
              </a:rPr>
              <a:t> </a:t>
            </a:r>
            <a:r>
              <a:rPr lang="hr-HR" sz="1400" dirty="0" err="1" smtClean="0">
                <a:solidFill>
                  <a:srgbClr val="FFC000"/>
                </a:solidFill>
              </a:rPr>
              <a:t>Tredici</a:t>
            </a:r>
            <a:r>
              <a:rPr lang="hr-HR" sz="1400" dirty="0" smtClean="0">
                <a:solidFill>
                  <a:srgbClr val="FFC000"/>
                </a:solidFill>
              </a:rPr>
              <a:t>, Acta </a:t>
            </a:r>
            <a:r>
              <a:rPr lang="hr-HR" sz="1400" dirty="0" err="1" smtClean="0">
                <a:solidFill>
                  <a:srgbClr val="FFC000"/>
                </a:solidFill>
              </a:rPr>
              <a:t>Neuropathol</a:t>
            </a:r>
            <a:r>
              <a:rPr lang="hr-HR" sz="1400" dirty="0" smtClean="0">
                <a:solidFill>
                  <a:srgbClr val="FFC000"/>
                </a:solidFill>
              </a:rPr>
              <a:t>., 2013, 126, 303-306; </a:t>
            </a:r>
            <a:r>
              <a:rPr lang="hr-HR" sz="1400" dirty="0" err="1" smtClean="0">
                <a:solidFill>
                  <a:srgbClr val="FFC000"/>
                </a:solidFill>
              </a:rPr>
              <a:t>Braak</a:t>
            </a:r>
            <a:r>
              <a:rPr lang="hr-HR" sz="1400" dirty="0" smtClean="0">
                <a:solidFill>
                  <a:srgbClr val="FFC000"/>
                </a:solidFill>
              </a:rPr>
              <a:t> et al., Acta </a:t>
            </a:r>
            <a:r>
              <a:rPr lang="hr-HR" sz="1400" dirty="0" err="1" smtClean="0">
                <a:solidFill>
                  <a:srgbClr val="FFC000"/>
                </a:solidFill>
              </a:rPr>
              <a:t>Neuropathol</a:t>
            </a:r>
            <a:r>
              <a:rPr lang="hr-HR" sz="1400" dirty="0" smtClean="0">
                <a:solidFill>
                  <a:srgbClr val="FFC000"/>
                </a:solidFill>
              </a:rPr>
              <a:t>., 2013, </a:t>
            </a:r>
            <a:r>
              <a:rPr lang="hr-HR" sz="1400" dirty="0" err="1" smtClean="0">
                <a:solidFill>
                  <a:srgbClr val="FFC000"/>
                </a:solidFill>
              </a:rPr>
              <a:t>in</a:t>
            </a:r>
            <a:r>
              <a:rPr lang="hr-HR" sz="1400" dirty="0" smtClean="0">
                <a:solidFill>
                  <a:srgbClr val="FFC000"/>
                </a:solidFill>
              </a:rPr>
              <a:t> press</a:t>
            </a:r>
            <a:endParaRPr lang="en-US" sz="14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330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err="1" smtClean="0">
                <a:solidFill>
                  <a:srgbClr val="FFFF00"/>
                </a:solidFill>
              </a:rPr>
              <a:t>Thank</a:t>
            </a:r>
            <a:r>
              <a:rPr lang="hr-HR" dirty="0" smtClean="0">
                <a:solidFill>
                  <a:srgbClr val="FFFF00"/>
                </a:solidFill>
              </a:rPr>
              <a:t> </a:t>
            </a:r>
            <a:r>
              <a:rPr lang="hr-HR" dirty="0" err="1" smtClean="0">
                <a:solidFill>
                  <a:srgbClr val="FFFF00"/>
                </a:solidFill>
              </a:rPr>
              <a:t>you</a:t>
            </a:r>
            <a:r>
              <a:rPr lang="hr-HR" dirty="0" smtClean="0">
                <a:solidFill>
                  <a:srgbClr val="FFFF00"/>
                </a:solidFill>
              </a:rPr>
              <a:t> for </a:t>
            </a:r>
            <a:r>
              <a:rPr lang="hr-HR" dirty="0" err="1" smtClean="0">
                <a:solidFill>
                  <a:srgbClr val="FFFF00"/>
                </a:solidFill>
              </a:rPr>
              <a:t>your</a:t>
            </a:r>
            <a:r>
              <a:rPr lang="hr-HR" dirty="0" smtClean="0">
                <a:solidFill>
                  <a:srgbClr val="FFFF00"/>
                </a:solidFill>
              </a:rPr>
              <a:t> </a:t>
            </a:r>
            <a:r>
              <a:rPr lang="hr-HR" dirty="0" err="1" smtClean="0">
                <a:solidFill>
                  <a:srgbClr val="FFFF00"/>
                </a:solidFill>
              </a:rPr>
              <a:t>attention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3789040"/>
            <a:ext cx="8229600" cy="2304256"/>
          </a:xfrm>
        </p:spPr>
        <p:txBody>
          <a:bodyPr/>
          <a:lstStyle/>
          <a:p>
            <a:pPr marL="0" indent="0">
              <a:buNone/>
            </a:pPr>
            <a:r>
              <a:rPr lang="hr-HR" dirty="0" smtClean="0"/>
              <a:t>For </a:t>
            </a:r>
            <a:r>
              <a:rPr lang="hr-HR" dirty="0" err="1" smtClean="0"/>
              <a:t>new</a:t>
            </a:r>
            <a:r>
              <a:rPr lang="hr-HR" dirty="0" smtClean="0"/>
              <a:t> </a:t>
            </a:r>
            <a:r>
              <a:rPr lang="hr-HR" dirty="0" err="1" smtClean="0"/>
              <a:t>developments</a:t>
            </a:r>
            <a:r>
              <a:rPr lang="hr-HR" dirty="0"/>
              <a:t> </a:t>
            </a:r>
            <a:r>
              <a:rPr lang="hr-HR" dirty="0" err="1" smtClean="0"/>
              <a:t>please</a:t>
            </a:r>
            <a:r>
              <a:rPr lang="hr-HR" dirty="0" smtClean="0"/>
              <a:t> </a:t>
            </a:r>
            <a:r>
              <a:rPr lang="hr-HR" dirty="0" err="1" smtClean="0"/>
              <a:t>visit</a:t>
            </a:r>
            <a:r>
              <a:rPr lang="hr-HR" dirty="0" smtClean="0"/>
              <a:t> </a:t>
            </a:r>
            <a:r>
              <a:rPr lang="hr-HR" dirty="0" err="1" smtClean="0"/>
              <a:t>our</a:t>
            </a:r>
            <a:r>
              <a:rPr lang="hr-HR" dirty="0" smtClean="0"/>
              <a:t> web </a:t>
            </a:r>
            <a:r>
              <a:rPr lang="hr-HR" dirty="0" err="1" smtClean="0"/>
              <a:t>page</a:t>
            </a:r>
            <a:endParaRPr lang="hr-HR" dirty="0" smtClean="0"/>
          </a:p>
          <a:p>
            <a:pPr marL="0" indent="0">
              <a:buNone/>
            </a:pPr>
            <a:r>
              <a:rPr lang="hr-HR" dirty="0"/>
              <a:t>	</a:t>
            </a:r>
            <a:r>
              <a:rPr lang="hr-HR" dirty="0" smtClean="0"/>
              <a:t>	 </a:t>
            </a:r>
            <a:r>
              <a:rPr lang="hr-HR" dirty="0" smtClean="0">
                <a:solidFill>
                  <a:srgbClr val="FFFF00"/>
                </a:solidFill>
                <a:hlinkClick r:id="rId2"/>
              </a:rPr>
              <a:t>http://alzbiotrack.hiim.hr</a:t>
            </a:r>
            <a:r>
              <a:rPr lang="hr-HR" dirty="0" smtClean="0">
                <a:solidFill>
                  <a:srgbClr val="FFFF00"/>
                </a:solidFill>
              </a:rPr>
              <a:t> 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2747124"/>
            <a:ext cx="810947" cy="705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25"/>
          <p:cNvSpPr txBox="1">
            <a:spLocks noChangeArrowheads="1"/>
          </p:cNvSpPr>
          <p:nvPr/>
        </p:nvSpPr>
        <p:spPr bwMode="auto">
          <a:xfrm>
            <a:off x="1395934" y="2132856"/>
            <a:ext cx="997629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8600">
                <a:solidFill>
                  <a:schemeClr val="tx1"/>
                </a:solidFill>
                <a:latin typeface="Arial" charset="0"/>
                <a:ea typeface="ＭＳ Ｐゴシック" pitchFamily="24" charset="-128"/>
              </a:defRPr>
            </a:lvl1pPr>
            <a:lvl2pPr marL="742950" indent="-285750" eaLnBrk="0" hangingPunct="0">
              <a:defRPr sz="8600">
                <a:solidFill>
                  <a:schemeClr val="tx1"/>
                </a:solidFill>
                <a:latin typeface="Arial" charset="0"/>
                <a:ea typeface="ＭＳ Ｐゴシック" pitchFamily="24" charset="-128"/>
              </a:defRPr>
            </a:lvl2pPr>
            <a:lvl3pPr marL="1143000" indent="-228600" eaLnBrk="0" hangingPunct="0">
              <a:defRPr sz="8600">
                <a:solidFill>
                  <a:schemeClr val="tx1"/>
                </a:solidFill>
                <a:latin typeface="Arial" charset="0"/>
                <a:ea typeface="ＭＳ Ｐゴシック" pitchFamily="24" charset="-128"/>
              </a:defRPr>
            </a:lvl3pPr>
            <a:lvl4pPr marL="1600200" indent="-228600" eaLnBrk="0" hangingPunct="0">
              <a:defRPr sz="8600">
                <a:solidFill>
                  <a:schemeClr val="tx1"/>
                </a:solidFill>
                <a:latin typeface="Arial" charset="0"/>
                <a:ea typeface="ＭＳ Ｐゴシック" pitchFamily="24" charset="-128"/>
              </a:defRPr>
            </a:lvl4pPr>
            <a:lvl5pPr marL="2057400" indent="-228600" eaLnBrk="0" hangingPunct="0">
              <a:defRPr sz="8600">
                <a:solidFill>
                  <a:schemeClr val="tx1"/>
                </a:solidFill>
                <a:latin typeface="Arial" charset="0"/>
                <a:ea typeface="ＭＳ Ｐゴシック" pitchFamily="2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Arial" charset="0"/>
                <a:ea typeface="ＭＳ Ｐゴシック" pitchFamily="2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Arial" charset="0"/>
                <a:ea typeface="ＭＳ Ｐゴシック" pitchFamily="2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Arial" charset="0"/>
                <a:ea typeface="ＭＳ Ｐゴシック" pitchFamily="2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Arial" charset="0"/>
                <a:ea typeface="ＭＳ Ｐゴシック" pitchFamily="24" charset="-128"/>
              </a:defRPr>
            </a:lvl9pPr>
          </a:lstStyle>
          <a:p>
            <a:pPr eaLnBrk="1" hangingPunct="1"/>
            <a:r>
              <a:rPr lang="hr-HR" sz="1100" dirty="0" err="1">
                <a:solidFill>
                  <a:schemeClr val="tx1">
                    <a:lumMod val="75000"/>
                  </a:schemeClr>
                </a:solidFill>
                <a:cs typeface="Arial" charset="0"/>
              </a:rPr>
              <a:t>Croatian</a:t>
            </a:r>
            <a:r>
              <a:rPr lang="hr-HR" sz="1100" dirty="0">
                <a:solidFill>
                  <a:schemeClr val="tx1">
                    <a:lumMod val="75000"/>
                  </a:schemeClr>
                </a:solidFill>
                <a:cs typeface="Arial" charset="0"/>
              </a:rPr>
              <a:t> </a:t>
            </a:r>
            <a:r>
              <a:rPr lang="hr-HR" sz="1100" dirty="0" err="1">
                <a:solidFill>
                  <a:schemeClr val="tx1">
                    <a:lumMod val="75000"/>
                  </a:schemeClr>
                </a:solidFill>
                <a:cs typeface="Arial" charset="0"/>
              </a:rPr>
              <a:t>Science</a:t>
            </a:r>
            <a:r>
              <a:rPr lang="hr-HR" sz="1100" dirty="0">
                <a:solidFill>
                  <a:schemeClr val="tx1">
                    <a:lumMod val="75000"/>
                  </a:schemeClr>
                </a:solidFill>
                <a:cs typeface="Arial" charset="0"/>
              </a:rPr>
              <a:t> </a:t>
            </a:r>
            <a:r>
              <a:rPr lang="hr-HR" sz="1100" dirty="0" err="1">
                <a:solidFill>
                  <a:schemeClr val="tx1">
                    <a:lumMod val="75000"/>
                  </a:schemeClr>
                </a:solidFill>
                <a:cs typeface="Arial" charset="0"/>
              </a:rPr>
              <a:t>Foundation</a:t>
            </a:r>
            <a:endParaRPr lang="hr-HR" sz="1100" dirty="0">
              <a:solidFill>
                <a:schemeClr val="tx1">
                  <a:lumMod val="75000"/>
                </a:schemeClr>
              </a:solidFill>
              <a:cs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747133" y="2132856"/>
            <a:ext cx="511256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/>
              <a:t>Detection and tracking of biological markers for early therapeutic intervention in sporadic Alzheimer's disease</a:t>
            </a:r>
            <a:endParaRPr lang="en-US" dirty="0"/>
          </a:p>
          <a:p>
            <a:r>
              <a:rPr lang="en-US" dirty="0"/>
              <a:t>Project of the Croatian Science Foundation grant no. </a:t>
            </a:r>
            <a:r>
              <a:rPr lang="en-US" dirty="0" smtClean="0"/>
              <a:t>09/16</a:t>
            </a:r>
            <a:r>
              <a:rPr lang="hr-HR" dirty="0" smtClean="0"/>
              <a:t>, </a:t>
            </a:r>
            <a:r>
              <a:rPr lang="hr-HR" dirty="0" err="1" smtClean="0"/>
              <a:t>lasting</a:t>
            </a:r>
            <a:r>
              <a:rPr lang="en-US" dirty="0" smtClean="0"/>
              <a:t> </a:t>
            </a:r>
            <a:r>
              <a:rPr lang="en-US" dirty="0"/>
              <a:t>from 1st Jan 2012 - 31st Dec 2014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2661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88032" y="1152128"/>
            <a:ext cx="8892480" cy="5733256"/>
          </a:xfrm>
        </p:spPr>
        <p:txBody>
          <a:bodyPr>
            <a:normAutofit fontScale="85000" lnSpcReduction="20000"/>
          </a:bodyPr>
          <a:lstStyle/>
          <a:p>
            <a:r>
              <a:rPr lang="hr-HR" dirty="0"/>
              <a:t>A</a:t>
            </a:r>
            <a:r>
              <a:rPr lang="en-US" dirty="0" smtClean="0"/>
              <a:t>n </a:t>
            </a:r>
            <a:r>
              <a:rPr lang="en-US" dirty="0"/>
              <a:t>experimental task </a:t>
            </a:r>
            <a:r>
              <a:rPr lang="en-US" dirty="0" smtClean="0"/>
              <a:t>of</a:t>
            </a:r>
            <a:r>
              <a:rPr lang="hr-HR" dirty="0" smtClean="0"/>
              <a:t> </a:t>
            </a:r>
            <a:r>
              <a:rPr lang="en-US" dirty="0" smtClean="0"/>
              <a:t>interest </a:t>
            </a:r>
            <a:r>
              <a:rPr lang="en-US" dirty="0"/>
              <a:t>is presented </a:t>
            </a:r>
            <a:r>
              <a:rPr lang="en-US" dirty="0">
                <a:solidFill>
                  <a:srgbClr val="FFFF00"/>
                </a:solidFill>
              </a:rPr>
              <a:t>alternately with a control task </a:t>
            </a:r>
            <a:r>
              <a:rPr lang="en-US" dirty="0"/>
              <a:t>and </a:t>
            </a:r>
            <a:r>
              <a:rPr lang="en-US" dirty="0" smtClean="0"/>
              <a:t>the</a:t>
            </a:r>
            <a:r>
              <a:rPr lang="hr-HR" dirty="0" smtClean="0"/>
              <a:t> </a:t>
            </a:r>
            <a:r>
              <a:rPr lang="en-US" dirty="0" smtClean="0"/>
              <a:t>BOLD </a:t>
            </a:r>
            <a:r>
              <a:rPr lang="en-US" dirty="0"/>
              <a:t>signal during the experimental task is compared </a:t>
            </a:r>
            <a:r>
              <a:rPr lang="en-US" dirty="0" smtClean="0"/>
              <a:t>to</a:t>
            </a:r>
            <a:r>
              <a:rPr lang="hr-HR" dirty="0" smtClean="0"/>
              <a:t> </a:t>
            </a:r>
            <a:r>
              <a:rPr lang="en-US" dirty="0" smtClean="0"/>
              <a:t>the </a:t>
            </a:r>
            <a:r>
              <a:rPr lang="en-US" dirty="0"/>
              <a:t>BOLD signal during the control </a:t>
            </a:r>
            <a:r>
              <a:rPr lang="en-US" dirty="0" smtClean="0"/>
              <a:t>task</a:t>
            </a:r>
            <a:endParaRPr lang="hr-HR" dirty="0" smtClean="0"/>
          </a:p>
          <a:p>
            <a:pPr marL="0" indent="0">
              <a:buNone/>
            </a:pPr>
            <a:endParaRPr lang="hr-HR" dirty="0" smtClean="0"/>
          </a:p>
          <a:p>
            <a:r>
              <a:rPr lang="en-US" dirty="0" smtClean="0"/>
              <a:t>The difference</a:t>
            </a:r>
            <a:r>
              <a:rPr lang="hr-HR" dirty="0" smtClean="0"/>
              <a:t> </a:t>
            </a:r>
            <a:r>
              <a:rPr lang="en-US" dirty="0" smtClean="0"/>
              <a:t>between </a:t>
            </a:r>
            <a:r>
              <a:rPr lang="en-US" dirty="0"/>
              <a:t>baseline and task-related activation accounts </a:t>
            </a:r>
            <a:r>
              <a:rPr lang="en-US" dirty="0" smtClean="0"/>
              <a:t>for</a:t>
            </a:r>
            <a:r>
              <a:rPr lang="hr-HR" dirty="0" smtClean="0"/>
              <a:t> </a:t>
            </a:r>
            <a:r>
              <a:rPr lang="en-US" dirty="0" smtClean="0"/>
              <a:t>about </a:t>
            </a:r>
            <a:r>
              <a:rPr lang="en-US" dirty="0">
                <a:solidFill>
                  <a:srgbClr val="FFFF00"/>
                </a:solidFill>
              </a:rPr>
              <a:t>1–5%</a:t>
            </a:r>
            <a:r>
              <a:rPr lang="en-US" dirty="0"/>
              <a:t> of the total BOLD </a:t>
            </a:r>
            <a:r>
              <a:rPr lang="en-US" dirty="0" smtClean="0"/>
              <a:t>signal</a:t>
            </a:r>
            <a:endParaRPr lang="hr-HR" dirty="0" smtClean="0"/>
          </a:p>
          <a:p>
            <a:pPr marL="0" indent="0">
              <a:buNone/>
            </a:pPr>
            <a:endParaRPr lang="hr-HR" dirty="0" smtClean="0"/>
          </a:p>
          <a:p>
            <a:r>
              <a:rPr lang="en-US" dirty="0" smtClean="0"/>
              <a:t>Thus</a:t>
            </a:r>
            <a:r>
              <a:rPr lang="en-US" dirty="0"/>
              <a:t>, compared </a:t>
            </a:r>
            <a:r>
              <a:rPr lang="en-US" dirty="0" smtClean="0"/>
              <a:t>to</a:t>
            </a:r>
            <a:r>
              <a:rPr lang="hr-HR" dirty="0" smtClean="0"/>
              <a:t> </a:t>
            </a:r>
            <a:r>
              <a:rPr lang="en-US" dirty="0" smtClean="0"/>
              <a:t>ongoing </a:t>
            </a:r>
            <a:r>
              <a:rPr lang="en-US" dirty="0"/>
              <a:t>‘baseline’ brain activity, </a:t>
            </a:r>
            <a:r>
              <a:rPr lang="en-US" dirty="0">
                <a:solidFill>
                  <a:srgbClr val="FFFF00"/>
                </a:solidFill>
              </a:rPr>
              <a:t>only a small </a:t>
            </a:r>
            <a:r>
              <a:rPr lang="en-US" dirty="0" smtClean="0">
                <a:solidFill>
                  <a:srgbClr val="FFFF00"/>
                </a:solidFill>
              </a:rPr>
              <a:t>percentage</a:t>
            </a:r>
            <a:r>
              <a:rPr lang="hr-HR" dirty="0" smtClean="0">
                <a:solidFill>
                  <a:srgbClr val="FFFF00"/>
                </a:solidFill>
              </a:rPr>
              <a:t> </a:t>
            </a:r>
            <a:r>
              <a:rPr lang="en-US" dirty="0" smtClean="0">
                <a:solidFill>
                  <a:srgbClr val="FFFF00"/>
                </a:solidFill>
              </a:rPr>
              <a:t>is </a:t>
            </a:r>
            <a:r>
              <a:rPr lang="en-US" dirty="0">
                <a:solidFill>
                  <a:srgbClr val="FFFF00"/>
                </a:solidFill>
              </a:rPr>
              <a:t>needed to respond to an external </a:t>
            </a:r>
            <a:r>
              <a:rPr lang="en-US" dirty="0" smtClean="0">
                <a:solidFill>
                  <a:srgbClr val="FFFF00"/>
                </a:solidFill>
              </a:rPr>
              <a:t>stimulus</a:t>
            </a:r>
            <a:endParaRPr lang="hr-HR" dirty="0" smtClean="0">
              <a:solidFill>
                <a:srgbClr val="FFFF00"/>
              </a:solidFill>
            </a:endParaRPr>
          </a:p>
          <a:p>
            <a:pPr marL="0" indent="0">
              <a:buNone/>
            </a:pPr>
            <a:endParaRPr lang="hr-HR" dirty="0" smtClean="0"/>
          </a:p>
          <a:p>
            <a:r>
              <a:rPr lang="en-US" dirty="0" smtClean="0"/>
              <a:t>However</a:t>
            </a:r>
            <a:r>
              <a:rPr lang="en-US" dirty="0"/>
              <a:t>, </a:t>
            </a:r>
            <a:r>
              <a:rPr lang="en-US" dirty="0" smtClean="0">
                <a:solidFill>
                  <a:srgbClr val="FFFF00"/>
                </a:solidFill>
              </a:rPr>
              <a:t>the</a:t>
            </a:r>
            <a:r>
              <a:rPr lang="hr-HR" dirty="0" smtClean="0">
                <a:solidFill>
                  <a:srgbClr val="FFFF00"/>
                </a:solidFill>
              </a:rPr>
              <a:t> </a:t>
            </a:r>
            <a:r>
              <a:rPr lang="en-US" dirty="0" smtClean="0">
                <a:solidFill>
                  <a:srgbClr val="FFFF00"/>
                </a:solidFill>
              </a:rPr>
              <a:t>function</a:t>
            </a:r>
            <a:r>
              <a:rPr lang="hr-HR" dirty="0" smtClean="0">
                <a:solidFill>
                  <a:srgbClr val="FFFF00"/>
                </a:solidFill>
              </a:rPr>
              <a:t>s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>
                <a:solidFill>
                  <a:srgbClr val="FFFF00"/>
                </a:solidFill>
              </a:rPr>
              <a:t>of this vast amount of baseline activity </a:t>
            </a:r>
            <a:r>
              <a:rPr lang="en-US" dirty="0" smtClean="0">
                <a:solidFill>
                  <a:srgbClr val="FFFF00"/>
                </a:solidFill>
              </a:rPr>
              <a:t>remain</a:t>
            </a:r>
            <a:r>
              <a:rPr lang="hr-HR" dirty="0" err="1" smtClean="0">
                <a:solidFill>
                  <a:srgbClr val="FFFF00"/>
                </a:solidFill>
              </a:rPr>
              <a:t>ed</a:t>
            </a:r>
            <a:r>
              <a:rPr lang="hr-HR" dirty="0" smtClean="0">
                <a:solidFill>
                  <a:srgbClr val="FFFF00"/>
                </a:solidFill>
              </a:rPr>
              <a:t> </a:t>
            </a:r>
            <a:r>
              <a:rPr lang="en-US" dirty="0" smtClean="0">
                <a:solidFill>
                  <a:srgbClr val="FFFF00"/>
                </a:solidFill>
              </a:rPr>
              <a:t>unclear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/>
          </a:bodyPr>
          <a:lstStyle/>
          <a:p>
            <a:r>
              <a:rPr lang="hr-HR" dirty="0" err="1" smtClean="0">
                <a:solidFill>
                  <a:srgbClr val="FFFF00"/>
                </a:solidFill>
              </a:rPr>
              <a:t>Task</a:t>
            </a:r>
            <a:r>
              <a:rPr lang="hr-HR" dirty="0" smtClean="0">
                <a:solidFill>
                  <a:srgbClr val="FFFF00"/>
                </a:solidFill>
              </a:rPr>
              <a:t>-</a:t>
            </a:r>
            <a:r>
              <a:rPr lang="hr-HR" dirty="0" err="1" smtClean="0">
                <a:solidFill>
                  <a:srgbClr val="FFFF00"/>
                </a:solidFill>
              </a:rPr>
              <a:t>related</a:t>
            </a:r>
            <a:r>
              <a:rPr lang="hr-HR" dirty="0" smtClean="0">
                <a:solidFill>
                  <a:srgbClr val="FFFF00"/>
                </a:solidFill>
              </a:rPr>
              <a:t> </a:t>
            </a:r>
            <a:r>
              <a:rPr lang="hr-HR" dirty="0" err="1" smtClean="0">
                <a:solidFill>
                  <a:srgbClr val="FFFF00"/>
                </a:solidFill>
              </a:rPr>
              <a:t>fMRI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0342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51520" y="1196752"/>
            <a:ext cx="8712968" cy="5472608"/>
          </a:xfrm>
        </p:spPr>
        <p:txBody>
          <a:bodyPr>
            <a:normAutofit fontScale="77500" lnSpcReduction="20000"/>
          </a:bodyPr>
          <a:lstStyle/>
          <a:p>
            <a:r>
              <a:rPr lang="hr-HR" dirty="0"/>
              <a:t>F</a:t>
            </a:r>
            <a:r>
              <a:rPr lang="en-US" dirty="0" err="1" smtClean="0"/>
              <a:t>ocuses</a:t>
            </a:r>
            <a:r>
              <a:rPr lang="en-US" dirty="0" smtClean="0"/>
              <a:t> on</a:t>
            </a:r>
            <a:r>
              <a:rPr lang="hr-HR" dirty="0" smtClean="0"/>
              <a:t> </a:t>
            </a:r>
            <a:r>
              <a:rPr lang="en-US" dirty="0" smtClean="0">
                <a:solidFill>
                  <a:srgbClr val="FFFF00"/>
                </a:solidFill>
              </a:rPr>
              <a:t>spontaneous</a:t>
            </a:r>
            <a:r>
              <a:rPr lang="en-US" dirty="0"/>
              <a:t>, rather than task-induced, fluctuations in </a:t>
            </a:r>
            <a:r>
              <a:rPr lang="en-US" dirty="0" smtClean="0"/>
              <a:t>the</a:t>
            </a:r>
            <a:r>
              <a:rPr lang="hr-HR" dirty="0" smtClean="0"/>
              <a:t> </a:t>
            </a:r>
            <a:r>
              <a:rPr lang="en-US" dirty="0" smtClean="0"/>
              <a:t>blood </a:t>
            </a:r>
            <a:r>
              <a:rPr lang="en-US" dirty="0"/>
              <a:t>oxygenation level-dependent (BOLD) </a:t>
            </a:r>
            <a:r>
              <a:rPr lang="en-US" dirty="0" smtClean="0"/>
              <a:t>signal</a:t>
            </a:r>
            <a:endParaRPr lang="hr-HR" dirty="0" smtClean="0"/>
          </a:p>
          <a:p>
            <a:pPr marL="0" indent="0">
              <a:buNone/>
            </a:pPr>
            <a:endParaRPr lang="hr-HR" dirty="0" smtClean="0"/>
          </a:p>
          <a:p>
            <a:r>
              <a:rPr lang="en-US" dirty="0"/>
              <a:t>In the first resting-state fMRI </a:t>
            </a:r>
            <a:r>
              <a:rPr lang="en-US" dirty="0" smtClean="0"/>
              <a:t>study</a:t>
            </a:r>
            <a:r>
              <a:rPr lang="hr-HR" dirty="0" smtClean="0"/>
              <a:t> </a:t>
            </a:r>
            <a:r>
              <a:rPr lang="en-US" dirty="0" smtClean="0"/>
              <a:t>(</a:t>
            </a:r>
            <a:r>
              <a:rPr lang="en-US" dirty="0" err="1" smtClean="0"/>
              <a:t>Biswal</a:t>
            </a:r>
            <a:r>
              <a:rPr lang="hr-HR" dirty="0" smtClean="0"/>
              <a:t>, </a:t>
            </a:r>
            <a:r>
              <a:rPr lang="hr-HR" dirty="0" err="1" smtClean="0"/>
              <a:t>Magn</a:t>
            </a:r>
            <a:r>
              <a:rPr lang="hr-HR" dirty="0" smtClean="0"/>
              <a:t>. </a:t>
            </a:r>
            <a:r>
              <a:rPr lang="hr-HR" dirty="0" err="1" smtClean="0"/>
              <a:t>Reson</a:t>
            </a:r>
            <a:r>
              <a:rPr lang="hr-HR" dirty="0" smtClean="0"/>
              <a:t>. Med., </a:t>
            </a:r>
            <a:r>
              <a:rPr lang="en-US" dirty="0" smtClean="0"/>
              <a:t>1995</a:t>
            </a:r>
            <a:r>
              <a:rPr lang="en-US" dirty="0"/>
              <a:t>), the time course of </a:t>
            </a:r>
            <a:r>
              <a:rPr lang="en-US" dirty="0">
                <a:solidFill>
                  <a:srgbClr val="FFFF00"/>
                </a:solidFill>
              </a:rPr>
              <a:t>a seed </a:t>
            </a:r>
            <a:r>
              <a:rPr lang="en-US" dirty="0" smtClean="0">
                <a:solidFill>
                  <a:srgbClr val="FFFF00"/>
                </a:solidFill>
              </a:rPr>
              <a:t>region-of-interest</a:t>
            </a:r>
            <a:r>
              <a:rPr lang="hr-HR" dirty="0" smtClean="0"/>
              <a:t> </a:t>
            </a:r>
            <a:r>
              <a:rPr lang="en-US" dirty="0" smtClean="0"/>
              <a:t>(ROI</a:t>
            </a:r>
            <a:r>
              <a:rPr lang="en-US" dirty="0"/>
              <a:t>) in the left motor cortex was correlated with the </a:t>
            </a:r>
            <a:r>
              <a:rPr lang="en-US" dirty="0" smtClean="0"/>
              <a:t>time</a:t>
            </a:r>
            <a:r>
              <a:rPr lang="hr-HR" dirty="0" smtClean="0"/>
              <a:t> </a:t>
            </a:r>
            <a:r>
              <a:rPr lang="en-US" dirty="0" smtClean="0"/>
              <a:t>course </a:t>
            </a:r>
            <a:r>
              <a:rPr lang="en-US" dirty="0"/>
              <a:t>of all other brain </a:t>
            </a:r>
            <a:r>
              <a:rPr lang="en-US" dirty="0" smtClean="0"/>
              <a:t>voxels</a:t>
            </a:r>
            <a:endParaRPr lang="hr-HR" dirty="0" smtClean="0"/>
          </a:p>
          <a:p>
            <a:pPr marL="0" indent="0">
              <a:buNone/>
            </a:pPr>
            <a:endParaRPr lang="hr-HR" dirty="0" smtClean="0"/>
          </a:p>
          <a:p>
            <a:r>
              <a:rPr lang="en-US" dirty="0"/>
              <a:t>The resulting map </a:t>
            </a:r>
            <a:r>
              <a:rPr lang="en-US" dirty="0" smtClean="0"/>
              <a:t>demonstrated</a:t>
            </a:r>
            <a:r>
              <a:rPr lang="hr-HR" dirty="0" smtClean="0"/>
              <a:t> </a:t>
            </a:r>
            <a:r>
              <a:rPr lang="en-US" dirty="0" smtClean="0"/>
              <a:t>functional </a:t>
            </a:r>
            <a:r>
              <a:rPr lang="en-US" dirty="0"/>
              <a:t>connectivity between the left and </a:t>
            </a:r>
            <a:r>
              <a:rPr lang="en-US" dirty="0" smtClean="0"/>
              <a:t>right</a:t>
            </a:r>
            <a:r>
              <a:rPr lang="hr-HR" dirty="0" smtClean="0"/>
              <a:t> </a:t>
            </a:r>
            <a:r>
              <a:rPr lang="en-US" dirty="0" smtClean="0"/>
              <a:t>motor </a:t>
            </a:r>
            <a:r>
              <a:rPr lang="en-US" dirty="0"/>
              <a:t>cortex </a:t>
            </a:r>
            <a:r>
              <a:rPr lang="en-US" dirty="0">
                <a:solidFill>
                  <a:srgbClr val="FFFF00"/>
                </a:solidFill>
              </a:rPr>
              <a:t>even in the absence</a:t>
            </a:r>
            <a:r>
              <a:rPr lang="en-US" dirty="0"/>
              <a:t> of a </a:t>
            </a:r>
            <a:r>
              <a:rPr lang="en-US" dirty="0" smtClean="0"/>
              <a:t>task</a:t>
            </a:r>
            <a:endParaRPr lang="hr-HR" dirty="0" smtClean="0"/>
          </a:p>
          <a:p>
            <a:pPr marL="0" indent="0">
              <a:buNone/>
            </a:pPr>
            <a:endParaRPr lang="hr-HR" dirty="0" smtClean="0"/>
          </a:p>
          <a:p>
            <a:r>
              <a:rPr lang="en-US" dirty="0" smtClean="0"/>
              <a:t>fMRI </a:t>
            </a:r>
            <a:r>
              <a:rPr lang="en-US" dirty="0"/>
              <a:t>has since been used </a:t>
            </a:r>
            <a:r>
              <a:rPr lang="en-US" dirty="0" smtClean="0"/>
              <a:t>to</a:t>
            </a:r>
            <a:r>
              <a:rPr lang="hr-HR" dirty="0" smtClean="0"/>
              <a:t> </a:t>
            </a:r>
            <a:r>
              <a:rPr lang="en-US" dirty="0" smtClean="0"/>
              <a:t>demonstrate </a:t>
            </a:r>
            <a:r>
              <a:rPr lang="en-US" dirty="0"/>
              <a:t>that the brain is segregated into a </a:t>
            </a:r>
            <a:r>
              <a:rPr lang="en-US" dirty="0" smtClean="0"/>
              <a:t>wide</a:t>
            </a:r>
            <a:r>
              <a:rPr lang="hr-HR" dirty="0" smtClean="0"/>
              <a:t> </a:t>
            </a:r>
            <a:r>
              <a:rPr lang="en-US" dirty="0" smtClean="0"/>
              <a:t>array </a:t>
            </a:r>
            <a:r>
              <a:rPr lang="en-US" dirty="0"/>
              <a:t>of </a:t>
            </a:r>
            <a:r>
              <a:rPr lang="en-US" dirty="0">
                <a:solidFill>
                  <a:srgbClr val="FFFF00"/>
                </a:solidFill>
              </a:rPr>
              <a:t>15 or more functional networks </a:t>
            </a:r>
            <a:r>
              <a:rPr lang="en-US" dirty="0" smtClean="0"/>
              <a:t>mediating</a:t>
            </a:r>
            <a:r>
              <a:rPr lang="hr-HR" dirty="0" smtClean="0"/>
              <a:t> </a:t>
            </a:r>
            <a:r>
              <a:rPr lang="en-US" dirty="0" smtClean="0"/>
              <a:t>a </a:t>
            </a:r>
            <a:r>
              <a:rPr lang="en-US" dirty="0"/>
              <a:t>host of sensory, motor, cognitive, and </a:t>
            </a:r>
            <a:r>
              <a:rPr lang="en-US" dirty="0" smtClean="0"/>
              <a:t>affective</a:t>
            </a:r>
            <a:r>
              <a:rPr lang="hr-HR" dirty="0" smtClean="0"/>
              <a:t> </a:t>
            </a:r>
            <a:r>
              <a:rPr lang="hr-HR" dirty="0" err="1" smtClean="0"/>
              <a:t>functions</a:t>
            </a:r>
            <a:r>
              <a:rPr lang="hr-HR" dirty="0" smtClean="0"/>
              <a:t> (Smith et al., PNAS, 2009)</a:t>
            </a:r>
          </a:p>
          <a:p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-99392"/>
            <a:ext cx="8229600" cy="1143000"/>
          </a:xfrm>
        </p:spPr>
        <p:txBody>
          <a:bodyPr>
            <a:normAutofit/>
          </a:bodyPr>
          <a:lstStyle/>
          <a:p>
            <a:r>
              <a:rPr lang="hr-HR" dirty="0" err="1" smtClean="0">
                <a:solidFill>
                  <a:srgbClr val="FFFF00"/>
                </a:solidFill>
              </a:rPr>
              <a:t>Resting</a:t>
            </a:r>
            <a:r>
              <a:rPr lang="hr-HR" dirty="0" smtClean="0">
                <a:solidFill>
                  <a:srgbClr val="FFFF00"/>
                </a:solidFill>
              </a:rPr>
              <a:t>-</a:t>
            </a:r>
            <a:r>
              <a:rPr lang="hr-HR" dirty="0" err="1" smtClean="0">
                <a:solidFill>
                  <a:srgbClr val="FFFF00"/>
                </a:solidFill>
              </a:rPr>
              <a:t>state</a:t>
            </a:r>
            <a:r>
              <a:rPr lang="hr-HR" dirty="0" smtClean="0">
                <a:solidFill>
                  <a:srgbClr val="FFFF00"/>
                </a:solidFill>
              </a:rPr>
              <a:t> </a:t>
            </a:r>
            <a:r>
              <a:rPr lang="hr-HR" dirty="0" err="1" smtClean="0">
                <a:solidFill>
                  <a:srgbClr val="FFFF00"/>
                </a:solidFill>
              </a:rPr>
              <a:t>fMRI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7936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08112"/>
            <a:ext cx="5148064" cy="594928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hr-HR" sz="2000" dirty="0" err="1" smtClean="0"/>
              <a:t>Limitations</a:t>
            </a:r>
            <a:r>
              <a:rPr lang="hr-HR" sz="2000" dirty="0" smtClean="0"/>
              <a:t>:</a:t>
            </a:r>
            <a:r>
              <a:rPr lang="en-US" sz="2000" dirty="0" smtClean="0"/>
              <a:t> the</a:t>
            </a:r>
            <a:r>
              <a:rPr lang="hr-HR" sz="2000" dirty="0" smtClean="0"/>
              <a:t> </a:t>
            </a:r>
            <a:r>
              <a:rPr lang="en-US" sz="2000" dirty="0" smtClean="0"/>
              <a:t>seed </a:t>
            </a:r>
            <a:r>
              <a:rPr lang="en-US" sz="2000" dirty="0"/>
              <a:t>ROI must be selected by the </a:t>
            </a:r>
            <a:r>
              <a:rPr lang="en-US" sz="2000" dirty="0" smtClean="0"/>
              <a:t>investigator</a:t>
            </a:r>
            <a:r>
              <a:rPr lang="hr-HR" sz="2000" dirty="0" smtClean="0"/>
              <a:t>; </a:t>
            </a:r>
            <a:r>
              <a:rPr lang="en-US" sz="2000" dirty="0" smtClean="0"/>
              <a:t>a</a:t>
            </a:r>
            <a:r>
              <a:rPr lang="hr-HR" sz="2000" dirty="0" smtClean="0"/>
              <a:t> </a:t>
            </a:r>
            <a:r>
              <a:rPr lang="en-US" sz="2000" dirty="0" smtClean="0"/>
              <a:t>preprocessing </a:t>
            </a:r>
            <a:r>
              <a:rPr lang="en-US" sz="2000" dirty="0"/>
              <a:t>step </a:t>
            </a:r>
            <a:r>
              <a:rPr lang="hr-HR" sz="2000" dirty="0" err="1" smtClean="0"/>
              <a:t>of</a:t>
            </a:r>
            <a:r>
              <a:rPr lang="hr-HR" sz="2000" dirty="0" smtClean="0"/>
              <a:t> </a:t>
            </a:r>
            <a:r>
              <a:rPr lang="hr-HR" sz="2000" dirty="0" err="1" smtClean="0"/>
              <a:t>regressing</a:t>
            </a:r>
            <a:r>
              <a:rPr lang="hr-HR" sz="2000" dirty="0" smtClean="0"/>
              <a:t> </a:t>
            </a:r>
            <a:r>
              <a:rPr lang="hr-HR" sz="2000" dirty="0" err="1" smtClean="0"/>
              <a:t>the</a:t>
            </a:r>
            <a:r>
              <a:rPr lang="hr-HR" sz="2000" dirty="0" smtClean="0"/>
              <a:t> global signal</a:t>
            </a:r>
            <a:r>
              <a:rPr lang="en-US" sz="2000" dirty="0" smtClean="0"/>
              <a:t> </a:t>
            </a:r>
            <a:r>
              <a:rPr lang="en-US" sz="2000" dirty="0"/>
              <a:t>can induce </a:t>
            </a:r>
            <a:r>
              <a:rPr lang="en-US" sz="2000" dirty="0">
                <a:solidFill>
                  <a:srgbClr val="FFFF00"/>
                </a:solidFill>
              </a:rPr>
              <a:t>false </a:t>
            </a:r>
            <a:r>
              <a:rPr lang="en-US" sz="2000" dirty="0" smtClean="0">
                <a:solidFill>
                  <a:srgbClr val="FFFF00"/>
                </a:solidFill>
              </a:rPr>
              <a:t>negative</a:t>
            </a:r>
            <a:r>
              <a:rPr lang="hr-HR" sz="2000" dirty="0" smtClean="0">
                <a:solidFill>
                  <a:srgbClr val="FFFF00"/>
                </a:solidFill>
              </a:rPr>
              <a:t> </a:t>
            </a:r>
            <a:r>
              <a:rPr lang="en-US" sz="2000" dirty="0" smtClean="0">
                <a:solidFill>
                  <a:srgbClr val="FFFF00"/>
                </a:solidFill>
              </a:rPr>
              <a:t>correlations</a:t>
            </a:r>
            <a:r>
              <a:rPr lang="hr-HR" sz="2000" dirty="0" smtClean="0">
                <a:solidFill>
                  <a:srgbClr val="FFFF00"/>
                </a:solidFill>
              </a:rPr>
              <a:t> </a:t>
            </a:r>
            <a:r>
              <a:rPr lang="en-US" sz="2000" dirty="0" smtClean="0"/>
              <a:t>between </a:t>
            </a:r>
            <a:r>
              <a:rPr lang="en-US" sz="2000" dirty="0"/>
              <a:t>brain regions (</a:t>
            </a:r>
            <a:r>
              <a:rPr lang="en-US" sz="2000" dirty="0" smtClean="0">
                <a:solidFill>
                  <a:srgbClr val="FFC000"/>
                </a:solidFill>
              </a:rPr>
              <a:t>Murphy </a:t>
            </a:r>
            <a:r>
              <a:rPr lang="en-US" sz="2000" dirty="0">
                <a:solidFill>
                  <a:srgbClr val="FFC000"/>
                </a:solidFill>
              </a:rPr>
              <a:t>et al</a:t>
            </a:r>
            <a:r>
              <a:rPr lang="en-US" sz="2000" dirty="0" smtClean="0">
                <a:solidFill>
                  <a:srgbClr val="FFC000"/>
                </a:solidFill>
              </a:rPr>
              <a:t>.</a:t>
            </a:r>
            <a:r>
              <a:rPr lang="hr-HR" sz="2000" dirty="0" smtClean="0">
                <a:solidFill>
                  <a:srgbClr val="FFC000"/>
                </a:solidFill>
              </a:rPr>
              <a:t>, </a:t>
            </a:r>
            <a:r>
              <a:rPr lang="hr-HR" sz="2000" dirty="0" err="1" smtClean="0">
                <a:solidFill>
                  <a:srgbClr val="FFC000"/>
                </a:solidFill>
              </a:rPr>
              <a:t>NeuroImage</a:t>
            </a:r>
            <a:r>
              <a:rPr lang="hr-HR" sz="2000" dirty="0" smtClean="0">
                <a:solidFill>
                  <a:srgbClr val="FFC000"/>
                </a:solidFill>
              </a:rPr>
              <a:t>,</a:t>
            </a:r>
            <a:r>
              <a:rPr lang="en-US" sz="2000" dirty="0" smtClean="0">
                <a:solidFill>
                  <a:srgbClr val="FFC000"/>
                </a:solidFill>
              </a:rPr>
              <a:t> </a:t>
            </a:r>
            <a:r>
              <a:rPr lang="en-US" sz="2000" dirty="0">
                <a:solidFill>
                  <a:srgbClr val="FFC000"/>
                </a:solidFill>
              </a:rPr>
              <a:t>2009</a:t>
            </a:r>
            <a:r>
              <a:rPr lang="en-US" sz="2000" dirty="0" smtClean="0"/>
              <a:t>)</a:t>
            </a:r>
            <a:endParaRPr lang="hr-HR" sz="2000" dirty="0" smtClean="0"/>
          </a:p>
          <a:p>
            <a:pPr marL="0" indent="0">
              <a:buNone/>
            </a:pPr>
            <a:endParaRPr lang="hr-HR" sz="2000" dirty="0" smtClean="0"/>
          </a:p>
          <a:p>
            <a:pPr marL="0" indent="0">
              <a:buNone/>
            </a:pPr>
            <a:r>
              <a:rPr lang="en-US" sz="2000" dirty="0" smtClean="0"/>
              <a:t>To avoid</a:t>
            </a:r>
            <a:r>
              <a:rPr lang="hr-HR" sz="2000" dirty="0" smtClean="0"/>
              <a:t> </a:t>
            </a:r>
            <a:r>
              <a:rPr lang="en-US" sz="2000" dirty="0" smtClean="0"/>
              <a:t>these issues</a:t>
            </a:r>
            <a:r>
              <a:rPr lang="hr-HR" sz="2000" dirty="0" smtClean="0"/>
              <a:t> </a:t>
            </a:r>
            <a:r>
              <a:rPr lang="en-US" sz="2000" dirty="0" smtClean="0">
                <a:solidFill>
                  <a:srgbClr val="FFFF00"/>
                </a:solidFill>
              </a:rPr>
              <a:t>independent</a:t>
            </a:r>
            <a:r>
              <a:rPr lang="hr-HR" sz="2000" dirty="0" smtClean="0">
                <a:solidFill>
                  <a:srgbClr val="FFFF00"/>
                </a:solidFill>
              </a:rPr>
              <a:t> </a:t>
            </a:r>
            <a:r>
              <a:rPr lang="en-US" sz="2000" dirty="0" smtClean="0">
                <a:solidFill>
                  <a:srgbClr val="FFFF00"/>
                </a:solidFill>
              </a:rPr>
              <a:t>component </a:t>
            </a:r>
            <a:r>
              <a:rPr lang="en-US" sz="2000" dirty="0">
                <a:solidFill>
                  <a:srgbClr val="FFFF00"/>
                </a:solidFill>
              </a:rPr>
              <a:t>analysis (ICA) </a:t>
            </a:r>
            <a:r>
              <a:rPr lang="en-US" sz="2000" dirty="0" smtClean="0"/>
              <a:t>decomposes</a:t>
            </a:r>
            <a:r>
              <a:rPr lang="hr-HR" sz="2000" dirty="0" smtClean="0"/>
              <a:t> (</a:t>
            </a:r>
            <a:r>
              <a:rPr lang="hr-HR" sz="2000" dirty="0" err="1" smtClean="0"/>
              <a:t>separates</a:t>
            </a:r>
            <a:r>
              <a:rPr lang="hr-HR" sz="2000" dirty="0" smtClean="0"/>
              <a:t>)</a:t>
            </a:r>
            <a:r>
              <a:rPr lang="en-US" sz="2000" dirty="0" smtClean="0"/>
              <a:t> </a:t>
            </a:r>
            <a:r>
              <a:rPr lang="en-US" sz="2000" dirty="0"/>
              <a:t>the </a:t>
            </a:r>
            <a:r>
              <a:rPr lang="en-US" sz="2000" dirty="0" smtClean="0"/>
              <a:t>4-dim</a:t>
            </a:r>
            <a:r>
              <a:rPr lang="hr-HR" sz="2000" dirty="0" smtClean="0"/>
              <a:t>.</a:t>
            </a:r>
            <a:r>
              <a:rPr lang="en-US" sz="2000" dirty="0" smtClean="0"/>
              <a:t> </a:t>
            </a:r>
            <a:r>
              <a:rPr lang="en-US" sz="2000" dirty="0"/>
              <a:t>(brain </a:t>
            </a:r>
            <a:r>
              <a:rPr lang="en-US" sz="2000" dirty="0" smtClean="0"/>
              <a:t>volume</a:t>
            </a:r>
            <a:r>
              <a:rPr lang="hr-HR" sz="2000" dirty="0" smtClean="0"/>
              <a:t> </a:t>
            </a:r>
            <a:r>
              <a:rPr lang="en-US" sz="2000" dirty="0" smtClean="0"/>
              <a:t>over </a:t>
            </a:r>
            <a:r>
              <a:rPr lang="en-US" sz="2000" dirty="0"/>
              <a:t>time) BOLD signal into a set of spatially </a:t>
            </a:r>
            <a:r>
              <a:rPr lang="en-US" sz="2000" dirty="0" smtClean="0"/>
              <a:t>distinct</a:t>
            </a:r>
            <a:r>
              <a:rPr lang="hr-HR" sz="2000" dirty="0" smtClean="0"/>
              <a:t> </a:t>
            </a:r>
            <a:r>
              <a:rPr lang="en-US" sz="2000" dirty="0" smtClean="0"/>
              <a:t>maps </a:t>
            </a:r>
            <a:r>
              <a:rPr lang="en-US" sz="2000" dirty="0"/>
              <a:t>and their associated time </a:t>
            </a:r>
            <a:r>
              <a:rPr lang="en-US" sz="2000" dirty="0" smtClean="0"/>
              <a:t>courses</a:t>
            </a:r>
            <a:r>
              <a:rPr lang="hr-HR" sz="2000" dirty="0"/>
              <a:t> </a:t>
            </a:r>
            <a:r>
              <a:rPr lang="en-US" sz="2000" dirty="0" smtClean="0"/>
              <a:t>(</a:t>
            </a:r>
            <a:r>
              <a:rPr lang="en-US" sz="2000" dirty="0" smtClean="0">
                <a:solidFill>
                  <a:srgbClr val="FFC000"/>
                </a:solidFill>
              </a:rPr>
              <a:t>Beckmann </a:t>
            </a:r>
            <a:r>
              <a:rPr lang="en-US" sz="2000" dirty="0">
                <a:solidFill>
                  <a:srgbClr val="FFC000"/>
                </a:solidFill>
              </a:rPr>
              <a:t>et al</a:t>
            </a:r>
            <a:r>
              <a:rPr lang="en-US" sz="2000" dirty="0" smtClean="0">
                <a:solidFill>
                  <a:srgbClr val="FFC000"/>
                </a:solidFill>
              </a:rPr>
              <a:t>.</a:t>
            </a:r>
            <a:r>
              <a:rPr lang="hr-HR" sz="2000" dirty="0" smtClean="0">
                <a:solidFill>
                  <a:srgbClr val="FFC000"/>
                </a:solidFill>
              </a:rPr>
              <a:t>, </a:t>
            </a:r>
            <a:r>
              <a:rPr lang="en-US" sz="2000" dirty="0" err="1" smtClean="0">
                <a:solidFill>
                  <a:srgbClr val="FFC000"/>
                </a:solidFill>
              </a:rPr>
              <a:t>Philos</a:t>
            </a:r>
            <a:r>
              <a:rPr lang="hr-HR" sz="2000" dirty="0" smtClean="0">
                <a:solidFill>
                  <a:srgbClr val="FFC000"/>
                </a:solidFill>
              </a:rPr>
              <a:t>.</a:t>
            </a:r>
            <a:r>
              <a:rPr lang="en-US" sz="2000" dirty="0" smtClean="0">
                <a:solidFill>
                  <a:srgbClr val="FFC000"/>
                </a:solidFill>
              </a:rPr>
              <a:t> Trans</a:t>
            </a:r>
            <a:r>
              <a:rPr lang="hr-HR" sz="2000" dirty="0" smtClean="0">
                <a:solidFill>
                  <a:srgbClr val="FFC000"/>
                </a:solidFill>
              </a:rPr>
              <a:t>.</a:t>
            </a:r>
            <a:r>
              <a:rPr lang="en-US" sz="2000" dirty="0" smtClean="0">
                <a:solidFill>
                  <a:srgbClr val="FFC000"/>
                </a:solidFill>
              </a:rPr>
              <a:t> </a:t>
            </a:r>
            <a:r>
              <a:rPr lang="en-US" sz="2000" dirty="0">
                <a:solidFill>
                  <a:srgbClr val="FFC000"/>
                </a:solidFill>
              </a:rPr>
              <a:t>R </a:t>
            </a:r>
            <a:r>
              <a:rPr lang="en-US" sz="2000" dirty="0" err="1" smtClean="0">
                <a:solidFill>
                  <a:srgbClr val="FFC000"/>
                </a:solidFill>
              </a:rPr>
              <a:t>Soc</a:t>
            </a:r>
            <a:r>
              <a:rPr lang="hr-HR" sz="2000" dirty="0" smtClean="0">
                <a:solidFill>
                  <a:srgbClr val="FFC000"/>
                </a:solidFill>
              </a:rPr>
              <a:t>.</a:t>
            </a:r>
            <a:r>
              <a:rPr lang="en-US" sz="2000" dirty="0" smtClean="0">
                <a:solidFill>
                  <a:srgbClr val="FFC000"/>
                </a:solidFill>
              </a:rPr>
              <a:t> </a:t>
            </a:r>
            <a:r>
              <a:rPr lang="en-US" sz="2000" dirty="0" err="1" smtClean="0">
                <a:solidFill>
                  <a:srgbClr val="FFC000"/>
                </a:solidFill>
              </a:rPr>
              <a:t>Lond</a:t>
            </a:r>
            <a:r>
              <a:rPr lang="hr-HR" sz="2000" dirty="0" smtClean="0">
                <a:solidFill>
                  <a:srgbClr val="FFC000"/>
                </a:solidFill>
              </a:rPr>
              <a:t>.</a:t>
            </a:r>
            <a:r>
              <a:rPr lang="en-US" sz="2000" dirty="0" smtClean="0">
                <a:solidFill>
                  <a:srgbClr val="FFC000"/>
                </a:solidFill>
              </a:rPr>
              <a:t> B</a:t>
            </a:r>
            <a:r>
              <a:rPr lang="hr-HR" sz="2000" dirty="0" smtClean="0">
                <a:solidFill>
                  <a:srgbClr val="FFC000"/>
                </a:solidFill>
              </a:rPr>
              <a:t>,</a:t>
            </a:r>
            <a:r>
              <a:rPr lang="en-US" sz="2000" dirty="0" smtClean="0">
                <a:solidFill>
                  <a:srgbClr val="FFC000"/>
                </a:solidFill>
              </a:rPr>
              <a:t> </a:t>
            </a:r>
            <a:r>
              <a:rPr lang="en-US" sz="2000" dirty="0">
                <a:solidFill>
                  <a:srgbClr val="FFC000"/>
                </a:solidFill>
              </a:rPr>
              <a:t>2005</a:t>
            </a:r>
            <a:r>
              <a:rPr lang="en-US" sz="2000" dirty="0" smtClean="0"/>
              <a:t>).</a:t>
            </a:r>
            <a:endParaRPr lang="en-US" sz="2000" dirty="0"/>
          </a:p>
          <a:p>
            <a:pPr marL="0" indent="0">
              <a:buNone/>
            </a:pPr>
            <a:endParaRPr lang="hr-HR" sz="2000" dirty="0" smtClean="0"/>
          </a:p>
          <a:p>
            <a:pPr marL="0" indent="0">
              <a:buNone/>
            </a:pPr>
            <a:r>
              <a:rPr lang="en-US" sz="2000" dirty="0" smtClean="0"/>
              <a:t>A </a:t>
            </a:r>
            <a:r>
              <a:rPr lang="en-US" sz="2000" dirty="0"/>
              <a:t>general limitation to resting-state fMRI is that it is </a:t>
            </a:r>
            <a:r>
              <a:rPr lang="en-US" sz="2000" dirty="0" smtClean="0">
                <a:solidFill>
                  <a:srgbClr val="FFFF00"/>
                </a:solidFill>
              </a:rPr>
              <a:t>very</a:t>
            </a:r>
            <a:r>
              <a:rPr lang="hr-HR" sz="2000" dirty="0" smtClean="0">
                <a:solidFill>
                  <a:srgbClr val="FFFF00"/>
                </a:solidFill>
              </a:rPr>
              <a:t> </a:t>
            </a:r>
            <a:r>
              <a:rPr lang="en-US" sz="2000" dirty="0" smtClean="0">
                <a:solidFill>
                  <a:srgbClr val="FFFF00"/>
                </a:solidFill>
              </a:rPr>
              <a:t>difficult </a:t>
            </a:r>
            <a:r>
              <a:rPr lang="en-US" sz="2000" dirty="0">
                <a:solidFill>
                  <a:srgbClr val="FFFF00"/>
                </a:solidFill>
              </a:rPr>
              <a:t>to separate physiological noise, induced by </a:t>
            </a:r>
            <a:r>
              <a:rPr lang="en-US" sz="2000" dirty="0" smtClean="0">
                <a:solidFill>
                  <a:srgbClr val="FFFF00"/>
                </a:solidFill>
              </a:rPr>
              <a:t>the</a:t>
            </a:r>
            <a:r>
              <a:rPr lang="hr-HR" sz="2000" dirty="0" smtClean="0">
                <a:solidFill>
                  <a:srgbClr val="FFFF00"/>
                </a:solidFill>
              </a:rPr>
              <a:t> </a:t>
            </a:r>
            <a:r>
              <a:rPr lang="en-US" sz="2000" dirty="0" smtClean="0">
                <a:solidFill>
                  <a:srgbClr val="FFFF00"/>
                </a:solidFill>
              </a:rPr>
              <a:t>cardiac </a:t>
            </a:r>
            <a:r>
              <a:rPr lang="en-US" sz="2000" dirty="0">
                <a:solidFill>
                  <a:srgbClr val="FFFF00"/>
                </a:solidFill>
              </a:rPr>
              <a:t>pulse and respiration</a:t>
            </a:r>
            <a:r>
              <a:rPr lang="en-US" sz="2000" dirty="0"/>
              <a:t>, from the BOLD </a:t>
            </a:r>
            <a:r>
              <a:rPr lang="en-US" sz="2000" dirty="0" smtClean="0"/>
              <a:t>signal (</a:t>
            </a:r>
            <a:r>
              <a:rPr lang="en-US" sz="2000" dirty="0" err="1" smtClean="0">
                <a:solidFill>
                  <a:srgbClr val="FFC000"/>
                </a:solidFill>
              </a:rPr>
              <a:t>Birn</a:t>
            </a:r>
            <a:r>
              <a:rPr lang="en-US" sz="2000" dirty="0" smtClean="0">
                <a:solidFill>
                  <a:srgbClr val="FFC000"/>
                </a:solidFill>
              </a:rPr>
              <a:t> </a:t>
            </a:r>
            <a:r>
              <a:rPr lang="en-US" sz="2000" dirty="0">
                <a:solidFill>
                  <a:srgbClr val="FFC000"/>
                </a:solidFill>
              </a:rPr>
              <a:t>et al</a:t>
            </a:r>
            <a:r>
              <a:rPr lang="en-US" sz="2000" dirty="0" smtClean="0">
                <a:solidFill>
                  <a:srgbClr val="FFC000"/>
                </a:solidFill>
              </a:rPr>
              <a:t>.</a:t>
            </a:r>
            <a:r>
              <a:rPr lang="hr-HR" sz="2000" dirty="0" smtClean="0">
                <a:solidFill>
                  <a:srgbClr val="FFC000"/>
                </a:solidFill>
              </a:rPr>
              <a:t>, Hum. </a:t>
            </a:r>
            <a:r>
              <a:rPr lang="hr-HR" sz="2000" dirty="0" err="1" smtClean="0">
                <a:solidFill>
                  <a:srgbClr val="FFC000"/>
                </a:solidFill>
              </a:rPr>
              <a:t>Brain</a:t>
            </a:r>
            <a:r>
              <a:rPr lang="hr-HR" sz="2000" dirty="0" smtClean="0">
                <a:solidFill>
                  <a:srgbClr val="FFC000"/>
                </a:solidFill>
              </a:rPr>
              <a:t> </a:t>
            </a:r>
            <a:r>
              <a:rPr lang="hr-HR" sz="2000" dirty="0" err="1" smtClean="0">
                <a:solidFill>
                  <a:srgbClr val="FFC000"/>
                </a:solidFill>
              </a:rPr>
              <a:t>Mapp</a:t>
            </a:r>
            <a:r>
              <a:rPr lang="hr-HR" sz="2000" dirty="0" smtClean="0">
                <a:solidFill>
                  <a:srgbClr val="FFC000"/>
                </a:solidFill>
              </a:rPr>
              <a:t>.,</a:t>
            </a:r>
            <a:r>
              <a:rPr lang="en-US" sz="2000" dirty="0" smtClean="0">
                <a:solidFill>
                  <a:srgbClr val="FFC000"/>
                </a:solidFill>
              </a:rPr>
              <a:t> </a:t>
            </a:r>
            <a:r>
              <a:rPr lang="en-US" sz="2000" dirty="0">
                <a:solidFill>
                  <a:srgbClr val="FFC000"/>
                </a:solidFill>
              </a:rPr>
              <a:t>2008</a:t>
            </a:r>
            <a:r>
              <a:rPr lang="en-US" sz="2000" dirty="0"/>
              <a:t>)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-99392"/>
            <a:ext cx="8229600" cy="1143000"/>
          </a:xfrm>
        </p:spPr>
        <p:txBody>
          <a:bodyPr>
            <a:normAutofit/>
          </a:bodyPr>
          <a:lstStyle/>
          <a:p>
            <a:r>
              <a:rPr lang="hr-HR" dirty="0" err="1" smtClean="0">
                <a:solidFill>
                  <a:srgbClr val="FFFF00"/>
                </a:solidFill>
              </a:rPr>
              <a:t>Resting</a:t>
            </a:r>
            <a:r>
              <a:rPr lang="hr-HR" dirty="0" smtClean="0">
                <a:solidFill>
                  <a:srgbClr val="FFFF00"/>
                </a:solidFill>
              </a:rPr>
              <a:t>-</a:t>
            </a:r>
            <a:r>
              <a:rPr lang="hr-HR" dirty="0" err="1" smtClean="0">
                <a:solidFill>
                  <a:srgbClr val="FFFF00"/>
                </a:solidFill>
              </a:rPr>
              <a:t>state</a:t>
            </a:r>
            <a:r>
              <a:rPr lang="hr-HR" dirty="0" smtClean="0">
                <a:solidFill>
                  <a:srgbClr val="FFFF00"/>
                </a:solidFill>
              </a:rPr>
              <a:t> </a:t>
            </a:r>
            <a:r>
              <a:rPr lang="hr-HR" dirty="0" err="1" smtClean="0">
                <a:solidFill>
                  <a:srgbClr val="FFFF00"/>
                </a:solidFill>
              </a:rPr>
              <a:t>fMRI</a:t>
            </a:r>
            <a:r>
              <a:rPr lang="hr-HR" dirty="0" smtClean="0">
                <a:solidFill>
                  <a:srgbClr val="FFFF00"/>
                </a:solidFill>
              </a:rPr>
              <a:t> (2)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7563" y="1790124"/>
            <a:ext cx="3936484" cy="480233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457913" y="1916832"/>
            <a:ext cx="93051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1200" dirty="0" err="1" smtClean="0">
                <a:solidFill>
                  <a:schemeClr val="bg1"/>
                </a:solidFill>
              </a:rPr>
              <a:t>Task</a:t>
            </a:r>
            <a:r>
              <a:rPr lang="hr-HR" sz="1200" dirty="0">
                <a:solidFill>
                  <a:schemeClr val="bg1"/>
                </a:solidFill>
              </a:rPr>
              <a:t> </a:t>
            </a:r>
            <a:r>
              <a:rPr lang="hr-HR" sz="1200" dirty="0" err="1" smtClean="0">
                <a:solidFill>
                  <a:schemeClr val="bg1"/>
                </a:solidFill>
              </a:rPr>
              <a:t>related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452320" y="4941168"/>
            <a:ext cx="15389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1200" dirty="0" err="1" smtClean="0">
                <a:solidFill>
                  <a:schemeClr val="bg1"/>
                </a:solidFill>
              </a:rPr>
              <a:t>Vasomotor</a:t>
            </a:r>
            <a:r>
              <a:rPr lang="hr-HR" sz="1200" dirty="0" smtClean="0">
                <a:solidFill>
                  <a:schemeClr val="bg1"/>
                </a:solidFill>
              </a:rPr>
              <a:t> </a:t>
            </a:r>
            <a:r>
              <a:rPr lang="hr-HR" sz="1200" dirty="0" err="1" smtClean="0">
                <a:solidFill>
                  <a:schemeClr val="bg1"/>
                </a:solidFill>
              </a:rPr>
              <a:t>oscillation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452320" y="3933056"/>
            <a:ext cx="12645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1200" dirty="0" err="1" smtClean="0">
                <a:solidFill>
                  <a:schemeClr val="bg1"/>
                </a:solidFill>
              </a:rPr>
              <a:t>Breathing</a:t>
            </a:r>
            <a:r>
              <a:rPr lang="hr-HR" sz="1200" dirty="0" smtClean="0">
                <a:solidFill>
                  <a:schemeClr val="bg1"/>
                </a:solidFill>
              </a:rPr>
              <a:t> </a:t>
            </a:r>
            <a:r>
              <a:rPr lang="hr-HR" sz="1200" dirty="0" err="1" smtClean="0">
                <a:solidFill>
                  <a:schemeClr val="bg1"/>
                </a:solidFill>
              </a:rPr>
              <a:t>related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480169" y="2708920"/>
            <a:ext cx="13403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1200" dirty="0" err="1" smtClean="0">
                <a:solidFill>
                  <a:schemeClr val="bg1"/>
                </a:solidFill>
              </a:rPr>
              <a:t>Heart</a:t>
            </a:r>
            <a:r>
              <a:rPr lang="hr-HR" sz="1200" dirty="0" smtClean="0">
                <a:solidFill>
                  <a:schemeClr val="bg1"/>
                </a:solidFill>
              </a:rPr>
              <a:t>-</a:t>
            </a:r>
            <a:r>
              <a:rPr lang="hr-HR" sz="1200" dirty="0" err="1" smtClean="0">
                <a:solidFill>
                  <a:schemeClr val="bg1"/>
                </a:solidFill>
              </a:rPr>
              <a:t>beat</a:t>
            </a:r>
            <a:r>
              <a:rPr lang="hr-HR" sz="1200" dirty="0" smtClean="0">
                <a:solidFill>
                  <a:schemeClr val="bg1"/>
                </a:solidFill>
              </a:rPr>
              <a:t> </a:t>
            </a:r>
            <a:r>
              <a:rPr lang="hr-HR" sz="1200" dirty="0" err="1" smtClean="0">
                <a:solidFill>
                  <a:schemeClr val="bg1"/>
                </a:solidFill>
              </a:rPr>
              <a:t>related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668344" y="5703639"/>
            <a:ext cx="11521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200" dirty="0" err="1" smtClean="0">
                <a:solidFill>
                  <a:schemeClr val="bg1"/>
                </a:solidFill>
              </a:rPr>
              <a:t>Motion</a:t>
            </a:r>
            <a:r>
              <a:rPr lang="hr-HR" sz="1200" dirty="0" smtClean="0">
                <a:solidFill>
                  <a:schemeClr val="bg1"/>
                </a:solidFill>
              </a:rPr>
              <a:t> </a:t>
            </a:r>
            <a:r>
              <a:rPr lang="hr-HR" sz="1200" dirty="0" err="1" smtClean="0">
                <a:solidFill>
                  <a:schemeClr val="bg1"/>
                </a:solidFill>
              </a:rPr>
              <a:t>related</a:t>
            </a:r>
            <a:endParaRPr lang="hr-HR" sz="1200" dirty="0" smtClean="0">
              <a:solidFill>
                <a:schemeClr val="bg1"/>
              </a:solidFill>
            </a:endParaRPr>
          </a:p>
          <a:p>
            <a:r>
              <a:rPr lang="hr-HR" sz="1200" dirty="0" smtClean="0">
                <a:solidFill>
                  <a:schemeClr val="bg1"/>
                </a:solidFill>
              </a:rPr>
              <a:t>„</a:t>
            </a:r>
            <a:r>
              <a:rPr lang="hr-HR" sz="1200" dirty="0" err="1" smtClean="0">
                <a:solidFill>
                  <a:schemeClr val="bg1"/>
                </a:solidFill>
              </a:rPr>
              <a:t>white</a:t>
            </a:r>
            <a:r>
              <a:rPr lang="hr-HR" sz="1200" dirty="0" smtClean="0">
                <a:solidFill>
                  <a:schemeClr val="bg1"/>
                </a:solidFill>
              </a:rPr>
              <a:t> </a:t>
            </a:r>
            <a:r>
              <a:rPr lang="hr-HR" sz="1200" dirty="0" err="1" smtClean="0">
                <a:solidFill>
                  <a:schemeClr val="bg1"/>
                </a:solidFill>
              </a:rPr>
              <a:t>noise</a:t>
            </a:r>
            <a:r>
              <a:rPr lang="hr-HR" sz="1200" dirty="0" smtClean="0">
                <a:solidFill>
                  <a:schemeClr val="bg1"/>
                </a:solidFill>
              </a:rPr>
              <a:t>”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094527" y="1052736"/>
            <a:ext cx="37886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 smtClean="0"/>
              <a:t>ICA </a:t>
            </a:r>
            <a:r>
              <a:rPr lang="hr-HR" dirty="0" err="1" smtClean="0"/>
              <a:t>separates</a:t>
            </a:r>
            <a:r>
              <a:rPr lang="hr-HR" dirty="0" smtClean="0"/>
              <a:t> </a:t>
            </a:r>
            <a:r>
              <a:rPr lang="hr-HR" dirty="0" err="1" smtClean="0"/>
              <a:t>linearly</a:t>
            </a:r>
            <a:r>
              <a:rPr lang="hr-HR" dirty="0" smtClean="0"/>
              <a:t> </a:t>
            </a:r>
            <a:r>
              <a:rPr lang="hr-HR" dirty="0" err="1" smtClean="0"/>
              <a:t>mixed</a:t>
            </a:r>
            <a:r>
              <a:rPr lang="hr-HR" dirty="0" smtClean="0"/>
              <a:t> </a:t>
            </a:r>
            <a:r>
              <a:rPr lang="hr-HR" dirty="0" err="1" smtClean="0"/>
              <a:t>sources</a:t>
            </a:r>
            <a:r>
              <a:rPr lang="hr-HR" dirty="0" smtClean="0"/>
              <a:t>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0876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43408"/>
            <a:ext cx="8229600" cy="1143000"/>
          </a:xfrm>
        </p:spPr>
        <p:txBody>
          <a:bodyPr/>
          <a:lstStyle/>
          <a:p>
            <a:r>
              <a:rPr lang="hr-HR" dirty="0" smtClean="0">
                <a:solidFill>
                  <a:srgbClr val="FFFF00"/>
                </a:solidFill>
              </a:rPr>
              <a:t>ICA </a:t>
            </a:r>
            <a:r>
              <a:rPr lang="hr-HR" dirty="0" err="1" smtClean="0">
                <a:solidFill>
                  <a:srgbClr val="FFFF00"/>
                </a:solidFill>
              </a:rPr>
              <a:t>principle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5170" y="734382"/>
            <a:ext cx="2458958" cy="193562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2772846"/>
            <a:ext cx="2736304" cy="106861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2773754"/>
            <a:ext cx="2545080" cy="10668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83568" y="1456640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/>
              <a:t>2 </a:t>
            </a:r>
            <a:r>
              <a:rPr lang="hr-HR" dirty="0" err="1" smtClean="0"/>
              <a:t>independent</a:t>
            </a:r>
            <a:r>
              <a:rPr lang="hr-HR" dirty="0" smtClean="0"/>
              <a:t> </a:t>
            </a:r>
            <a:r>
              <a:rPr lang="hr-HR" dirty="0" err="1" smtClean="0"/>
              <a:t>sources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084168" y="1116662"/>
            <a:ext cx="360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/>
              <a:t>A 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084168" y="1908750"/>
            <a:ext cx="360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B</a:t>
            </a:r>
            <a:r>
              <a:rPr lang="hr-HR" dirty="0" smtClean="0"/>
              <a:t> 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979712" y="3852966"/>
            <a:ext cx="1713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 err="1" smtClean="0"/>
              <a:t>Linear</a:t>
            </a:r>
            <a:r>
              <a:rPr lang="hr-HR" dirty="0" smtClean="0"/>
              <a:t> </a:t>
            </a:r>
            <a:r>
              <a:rPr lang="hr-HR" dirty="0" err="1" smtClean="0"/>
              <a:t>mix</a:t>
            </a:r>
            <a:r>
              <a:rPr lang="hr-HR" dirty="0" smtClean="0"/>
              <a:t>: A-2B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762160" y="3852966"/>
            <a:ext cx="26901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 err="1" smtClean="0"/>
              <a:t>Linear</a:t>
            </a:r>
            <a:r>
              <a:rPr lang="hr-HR" dirty="0" smtClean="0"/>
              <a:t> </a:t>
            </a:r>
            <a:r>
              <a:rPr lang="hr-HR" dirty="0" err="1" smtClean="0"/>
              <a:t>mix</a:t>
            </a:r>
            <a:r>
              <a:rPr lang="hr-HR" dirty="0" smtClean="0"/>
              <a:t>: 1.73*A+3.41*B</a:t>
            </a:r>
            <a:endParaRPr lang="en-US" dirty="0"/>
          </a:p>
        </p:txBody>
      </p:sp>
      <p:sp>
        <p:nvSpPr>
          <p:cNvPr id="14" name="Right Arrow 13"/>
          <p:cNvSpPr/>
          <p:nvPr/>
        </p:nvSpPr>
        <p:spPr>
          <a:xfrm rot="2504045">
            <a:off x="2959303" y="4277294"/>
            <a:ext cx="504056" cy="492897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ight Arrow 14"/>
          <p:cNvSpPr/>
          <p:nvPr/>
        </p:nvSpPr>
        <p:spPr>
          <a:xfrm rot="7959448">
            <a:off x="5582960" y="4246198"/>
            <a:ext cx="467297" cy="492897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4805745"/>
            <a:ext cx="2458958" cy="1935623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3651427" y="4283804"/>
            <a:ext cx="18411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>
                <a:solidFill>
                  <a:srgbClr val="FFFF00"/>
                </a:solidFill>
              </a:rPr>
              <a:t> ICA </a:t>
            </a:r>
            <a:r>
              <a:rPr lang="hr-HR" dirty="0" err="1" smtClean="0">
                <a:solidFill>
                  <a:srgbClr val="FFFF00"/>
                </a:solidFill>
              </a:rPr>
              <a:t>algorithm</a:t>
            </a:r>
            <a:r>
              <a:rPr lang="hr-HR" dirty="0" smtClean="0">
                <a:solidFill>
                  <a:srgbClr val="FFFF00"/>
                </a:solidFill>
              </a:rPr>
              <a:t> 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29397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08520" y="-27384"/>
            <a:ext cx="9361040" cy="854968"/>
          </a:xfrm>
        </p:spPr>
        <p:txBody>
          <a:bodyPr>
            <a:norm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I</a:t>
            </a:r>
            <a:r>
              <a:rPr lang="hr-HR" sz="2400" dirty="0" smtClean="0">
                <a:solidFill>
                  <a:srgbClr val="FFFF00"/>
                </a:solidFill>
              </a:rPr>
              <a:t>CA</a:t>
            </a:r>
            <a:r>
              <a:rPr lang="en-US" sz="2400" dirty="0" smtClean="0">
                <a:solidFill>
                  <a:srgbClr val="FFFF00"/>
                </a:solidFill>
              </a:rPr>
              <a:t> </a:t>
            </a:r>
            <a:r>
              <a:rPr lang="en-US" sz="2400" dirty="0">
                <a:solidFill>
                  <a:srgbClr val="FFFF00"/>
                </a:solidFill>
              </a:rPr>
              <a:t>applied to resting-state </a:t>
            </a:r>
            <a:r>
              <a:rPr lang="en-US" sz="2400" dirty="0" smtClean="0">
                <a:solidFill>
                  <a:srgbClr val="FFFF00"/>
                </a:solidFill>
              </a:rPr>
              <a:t>data </a:t>
            </a:r>
            <a:r>
              <a:rPr lang="en-US" sz="2400" dirty="0" err="1" smtClean="0">
                <a:solidFill>
                  <a:srgbClr val="FFFF00"/>
                </a:solidFill>
              </a:rPr>
              <a:t>identif</a:t>
            </a:r>
            <a:r>
              <a:rPr lang="hr-HR" sz="2400" dirty="0" smtClean="0">
                <a:solidFill>
                  <a:srgbClr val="FFFF00"/>
                </a:solidFill>
              </a:rPr>
              <a:t>ies</a:t>
            </a:r>
            <a:r>
              <a:rPr lang="en-US" sz="2400" dirty="0" smtClean="0">
                <a:solidFill>
                  <a:srgbClr val="FFFF00"/>
                </a:solidFill>
              </a:rPr>
              <a:t> </a:t>
            </a:r>
            <a:r>
              <a:rPr lang="hr-HR" sz="2400" dirty="0" smtClean="0">
                <a:solidFill>
                  <a:srgbClr val="FFFF00"/>
                </a:solidFill>
              </a:rPr>
              <a:t>8 </a:t>
            </a:r>
            <a:r>
              <a:rPr lang="hr-HR" sz="2400" dirty="0" err="1" smtClean="0">
                <a:solidFill>
                  <a:srgbClr val="FFFF00"/>
                </a:solidFill>
              </a:rPr>
              <a:t>main</a:t>
            </a:r>
            <a:r>
              <a:rPr lang="hr-HR" sz="2400" dirty="0" smtClean="0">
                <a:solidFill>
                  <a:srgbClr val="FFFF00"/>
                </a:solidFill>
              </a:rPr>
              <a:t> </a:t>
            </a:r>
            <a:r>
              <a:rPr lang="hr-HR" sz="2400" dirty="0" err="1" smtClean="0">
                <a:solidFill>
                  <a:srgbClr val="FFFF00"/>
                </a:solidFill>
              </a:rPr>
              <a:t>cortical</a:t>
            </a:r>
            <a:r>
              <a:rPr lang="hr-HR" sz="2400" dirty="0" smtClean="0">
                <a:solidFill>
                  <a:srgbClr val="FFFF00"/>
                </a:solidFill>
              </a:rPr>
              <a:t> </a:t>
            </a:r>
            <a:r>
              <a:rPr lang="en-US" sz="2400" dirty="0" smtClean="0">
                <a:solidFill>
                  <a:srgbClr val="FFFF00"/>
                </a:solidFill>
              </a:rPr>
              <a:t>networks</a:t>
            </a:r>
            <a:endParaRPr lang="en-US" sz="2400" dirty="0">
              <a:solidFill>
                <a:srgbClr val="FFFF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294" y="836712"/>
            <a:ext cx="6807412" cy="553782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9512" y="1196752"/>
            <a:ext cx="8365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1600" dirty="0" err="1" smtClean="0"/>
              <a:t>Primary</a:t>
            </a:r>
            <a:endParaRPr lang="hr-HR" sz="1600" dirty="0" smtClean="0"/>
          </a:p>
          <a:p>
            <a:r>
              <a:rPr lang="hr-HR" sz="1600" dirty="0" smtClean="0"/>
              <a:t>vision</a:t>
            </a:r>
            <a:endParaRPr lang="en-US" sz="1600" dirty="0"/>
          </a:p>
        </p:txBody>
      </p:sp>
      <p:sp>
        <p:nvSpPr>
          <p:cNvPr id="6" name="TextBox 5"/>
          <p:cNvSpPr txBox="1"/>
          <p:nvPr/>
        </p:nvSpPr>
        <p:spPr>
          <a:xfrm>
            <a:off x="179512" y="2704110"/>
            <a:ext cx="8354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1600" dirty="0" err="1" smtClean="0"/>
              <a:t>Hearing</a:t>
            </a:r>
            <a:endParaRPr lang="hr-HR" sz="1600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7935876" y="1124744"/>
            <a:ext cx="124463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1600" dirty="0" err="1" smtClean="0"/>
              <a:t>Higher</a:t>
            </a:r>
            <a:r>
              <a:rPr lang="hr-HR" sz="1600" dirty="0" smtClean="0"/>
              <a:t> </a:t>
            </a:r>
            <a:r>
              <a:rPr lang="hr-HR" sz="1600" dirty="0" err="1" smtClean="0"/>
              <a:t>order</a:t>
            </a:r>
            <a:endParaRPr lang="hr-HR" sz="1600" dirty="0" smtClean="0"/>
          </a:p>
          <a:p>
            <a:r>
              <a:rPr lang="hr-HR" sz="1600" dirty="0" err="1" smtClean="0"/>
              <a:t>visual</a:t>
            </a:r>
            <a:endParaRPr lang="hr-HR" sz="1600" dirty="0"/>
          </a:p>
          <a:p>
            <a:r>
              <a:rPr lang="hr-HR" sz="1600" dirty="0" err="1" smtClean="0"/>
              <a:t>processing</a:t>
            </a:r>
            <a:endParaRPr lang="en-US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7956376" y="2708920"/>
            <a:ext cx="109036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1600" dirty="0" err="1" smtClean="0"/>
              <a:t>Touch</a:t>
            </a:r>
            <a:r>
              <a:rPr lang="hr-HR" sz="1600" dirty="0" smtClean="0"/>
              <a:t> </a:t>
            </a:r>
            <a:r>
              <a:rPr lang="hr-HR" sz="1600" dirty="0" err="1" smtClean="0"/>
              <a:t>and</a:t>
            </a:r>
            <a:endParaRPr lang="hr-HR" sz="1600" dirty="0" smtClean="0"/>
          </a:p>
          <a:p>
            <a:r>
              <a:rPr lang="hr-HR" sz="1600" dirty="0" err="1" smtClean="0"/>
              <a:t>movement</a:t>
            </a:r>
            <a:endParaRPr lang="hr-HR" sz="1600" dirty="0" smtClean="0"/>
          </a:p>
        </p:txBody>
      </p:sp>
      <p:sp>
        <p:nvSpPr>
          <p:cNvPr id="9" name="TextBox 8"/>
          <p:cNvSpPr txBox="1"/>
          <p:nvPr/>
        </p:nvSpPr>
        <p:spPr>
          <a:xfrm>
            <a:off x="7984987" y="4005064"/>
            <a:ext cx="106939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1600" dirty="0" err="1" smtClean="0"/>
              <a:t>Salience</a:t>
            </a:r>
            <a:endParaRPr lang="hr-HR" sz="1600" dirty="0" smtClean="0"/>
          </a:p>
          <a:p>
            <a:r>
              <a:rPr lang="hr-HR" sz="1600" dirty="0" err="1" smtClean="0"/>
              <a:t>processing</a:t>
            </a:r>
            <a:endParaRPr lang="hr-HR" sz="1600" dirty="0" smtClean="0"/>
          </a:p>
        </p:txBody>
      </p:sp>
      <p:sp>
        <p:nvSpPr>
          <p:cNvPr id="10" name="TextBox 9"/>
          <p:cNvSpPr txBox="1"/>
          <p:nvPr/>
        </p:nvSpPr>
        <p:spPr>
          <a:xfrm>
            <a:off x="179512" y="4068361"/>
            <a:ext cx="10144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1600" dirty="0" smtClean="0"/>
              <a:t>DMN</a:t>
            </a:r>
          </a:p>
          <a:p>
            <a:r>
              <a:rPr lang="hr-HR" sz="1600" dirty="0" smtClean="0"/>
              <a:t>(</a:t>
            </a:r>
            <a:r>
              <a:rPr lang="hr-HR" sz="1600" dirty="0" err="1" smtClean="0"/>
              <a:t>memory</a:t>
            </a:r>
            <a:r>
              <a:rPr lang="hr-HR" sz="1600" dirty="0" smtClean="0"/>
              <a:t>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79512" y="5445224"/>
            <a:ext cx="9739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1600" dirty="0" err="1" smtClean="0"/>
              <a:t>Executive</a:t>
            </a:r>
            <a:endParaRPr lang="hr-HR" sz="1600" dirty="0"/>
          </a:p>
          <a:p>
            <a:r>
              <a:rPr lang="hr-HR" sz="1600" dirty="0" err="1" smtClean="0"/>
              <a:t>control</a:t>
            </a:r>
            <a:endParaRPr lang="hr-HR" sz="1600" dirty="0" smtClean="0"/>
          </a:p>
        </p:txBody>
      </p:sp>
      <p:sp>
        <p:nvSpPr>
          <p:cNvPr id="12" name="TextBox 11"/>
          <p:cNvSpPr txBox="1"/>
          <p:nvPr/>
        </p:nvSpPr>
        <p:spPr>
          <a:xfrm>
            <a:off x="8028384" y="5364505"/>
            <a:ext cx="9807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1600" dirty="0" err="1" smtClean="0"/>
              <a:t>Executive</a:t>
            </a:r>
            <a:endParaRPr lang="hr-HR" sz="1600" dirty="0"/>
          </a:p>
          <a:p>
            <a:r>
              <a:rPr lang="hr-HR" sz="1600" dirty="0" err="1" smtClean="0"/>
              <a:t>control</a:t>
            </a:r>
            <a:endParaRPr lang="hr-HR" sz="1600" dirty="0" smtClean="0"/>
          </a:p>
        </p:txBody>
      </p:sp>
      <p:sp>
        <p:nvSpPr>
          <p:cNvPr id="14" name="TextBox 13"/>
          <p:cNvSpPr txBox="1"/>
          <p:nvPr/>
        </p:nvSpPr>
        <p:spPr>
          <a:xfrm>
            <a:off x="4277882" y="6396482"/>
            <a:ext cx="48965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200" dirty="0" err="1" smtClean="0">
                <a:solidFill>
                  <a:srgbClr val="FFC000"/>
                </a:solidFill>
              </a:rPr>
              <a:t>Beckman</a:t>
            </a:r>
            <a:r>
              <a:rPr lang="hr-HR" sz="1200" dirty="0" smtClean="0">
                <a:solidFill>
                  <a:srgbClr val="FFC000"/>
                </a:solidFill>
              </a:rPr>
              <a:t> et al., 2005, </a:t>
            </a:r>
            <a:r>
              <a:rPr lang="en-US" sz="1200" dirty="0" err="1" smtClean="0">
                <a:solidFill>
                  <a:srgbClr val="FFC000"/>
                </a:solidFill>
              </a:rPr>
              <a:t>Philos</a:t>
            </a:r>
            <a:r>
              <a:rPr lang="hr-HR" sz="1200" dirty="0" smtClean="0">
                <a:solidFill>
                  <a:srgbClr val="FFC000"/>
                </a:solidFill>
              </a:rPr>
              <a:t>.</a:t>
            </a:r>
            <a:r>
              <a:rPr lang="en-US" sz="1200" dirty="0" smtClean="0">
                <a:solidFill>
                  <a:srgbClr val="FFC000"/>
                </a:solidFill>
              </a:rPr>
              <a:t> Trans</a:t>
            </a:r>
            <a:r>
              <a:rPr lang="hr-HR" sz="1200" dirty="0" smtClean="0">
                <a:solidFill>
                  <a:srgbClr val="FFC000"/>
                </a:solidFill>
              </a:rPr>
              <a:t>.</a:t>
            </a:r>
            <a:r>
              <a:rPr lang="en-US" sz="1200" dirty="0" smtClean="0">
                <a:solidFill>
                  <a:srgbClr val="FFC000"/>
                </a:solidFill>
              </a:rPr>
              <a:t> </a:t>
            </a:r>
            <a:r>
              <a:rPr lang="en-US" sz="1200" dirty="0">
                <a:solidFill>
                  <a:srgbClr val="FFC000"/>
                </a:solidFill>
              </a:rPr>
              <a:t>R </a:t>
            </a:r>
            <a:r>
              <a:rPr lang="en-US" sz="1200" dirty="0" err="1" smtClean="0">
                <a:solidFill>
                  <a:srgbClr val="FFC000"/>
                </a:solidFill>
              </a:rPr>
              <a:t>Soc</a:t>
            </a:r>
            <a:r>
              <a:rPr lang="hr-HR" sz="1200" dirty="0" smtClean="0">
                <a:solidFill>
                  <a:srgbClr val="FFC000"/>
                </a:solidFill>
              </a:rPr>
              <a:t>. </a:t>
            </a:r>
            <a:r>
              <a:rPr lang="en-US" sz="1200" dirty="0" err="1" smtClean="0">
                <a:solidFill>
                  <a:srgbClr val="FFC000"/>
                </a:solidFill>
              </a:rPr>
              <a:t>Lond</a:t>
            </a:r>
            <a:r>
              <a:rPr lang="hr-HR" sz="1200" dirty="0" smtClean="0">
                <a:solidFill>
                  <a:srgbClr val="FFC000"/>
                </a:solidFill>
              </a:rPr>
              <a:t>.</a:t>
            </a:r>
            <a:r>
              <a:rPr lang="en-US" sz="1200" dirty="0" smtClean="0">
                <a:solidFill>
                  <a:srgbClr val="FFC000"/>
                </a:solidFill>
              </a:rPr>
              <a:t> B</a:t>
            </a:r>
            <a:r>
              <a:rPr lang="hr-HR" sz="1200" dirty="0" smtClean="0">
                <a:solidFill>
                  <a:srgbClr val="FFC000"/>
                </a:solidFill>
              </a:rPr>
              <a:t>,</a:t>
            </a:r>
            <a:r>
              <a:rPr lang="en-US" sz="1200" dirty="0" smtClean="0">
                <a:solidFill>
                  <a:srgbClr val="FFC000"/>
                </a:solidFill>
              </a:rPr>
              <a:t> 2005</a:t>
            </a:r>
            <a:r>
              <a:rPr lang="hr-HR" sz="1200" dirty="0" smtClean="0">
                <a:solidFill>
                  <a:srgbClr val="FFC000"/>
                </a:solidFill>
              </a:rPr>
              <a:t>, </a:t>
            </a:r>
            <a:r>
              <a:rPr lang="en-US" sz="1200" dirty="0" smtClean="0">
                <a:solidFill>
                  <a:srgbClr val="FFC000"/>
                </a:solidFill>
              </a:rPr>
              <a:t>360</a:t>
            </a:r>
            <a:r>
              <a:rPr lang="hr-HR" sz="1200" dirty="0" smtClean="0">
                <a:solidFill>
                  <a:srgbClr val="FFC000"/>
                </a:solidFill>
              </a:rPr>
              <a:t>, </a:t>
            </a:r>
            <a:r>
              <a:rPr lang="en-US" sz="1200" dirty="0" smtClean="0">
                <a:solidFill>
                  <a:srgbClr val="FFC000"/>
                </a:solidFill>
              </a:rPr>
              <a:t>1001–1013</a:t>
            </a:r>
            <a:endParaRPr lang="hr-HR" sz="1200" dirty="0" smtClean="0">
              <a:solidFill>
                <a:srgbClr val="FFC000"/>
              </a:solidFill>
            </a:endParaRPr>
          </a:p>
          <a:p>
            <a:r>
              <a:rPr lang="hr-HR" sz="1200" dirty="0" err="1" smtClean="0">
                <a:solidFill>
                  <a:srgbClr val="FFC000"/>
                </a:solidFill>
              </a:rPr>
              <a:t>Greicius</a:t>
            </a:r>
            <a:r>
              <a:rPr lang="hr-HR" sz="1200" dirty="0" smtClean="0">
                <a:solidFill>
                  <a:srgbClr val="FFC000"/>
                </a:solidFill>
              </a:rPr>
              <a:t> M, </a:t>
            </a:r>
            <a:r>
              <a:rPr lang="hr-HR" sz="1200" dirty="0" err="1" smtClean="0">
                <a:solidFill>
                  <a:srgbClr val="FFC000"/>
                </a:solidFill>
              </a:rPr>
              <a:t>Curr</a:t>
            </a:r>
            <a:r>
              <a:rPr lang="hr-HR" sz="1200" dirty="0" smtClean="0">
                <a:solidFill>
                  <a:srgbClr val="FFC000"/>
                </a:solidFill>
              </a:rPr>
              <a:t>. </a:t>
            </a:r>
            <a:r>
              <a:rPr lang="hr-HR" sz="1200" dirty="0" err="1" smtClean="0">
                <a:solidFill>
                  <a:srgbClr val="FFC000"/>
                </a:solidFill>
              </a:rPr>
              <a:t>Opin</a:t>
            </a:r>
            <a:r>
              <a:rPr lang="hr-HR" sz="1200" dirty="0" smtClean="0">
                <a:solidFill>
                  <a:srgbClr val="FFC000"/>
                </a:solidFill>
              </a:rPr>
              <a:t>. </a:t>
            </a:r>
            <a:r>
              <a:rPr lang="hr-HR" sz="1200" dirty="0" err="1" smtClean="0">
                <a:solidFill>
                  <a:srgbClr val="FFC000"/>
                </a:solidFill>
              </a:rPr>
              <a:t>Neurol</a:t>
            </a:r>
            <a:r>
              <a:rPr lang="hr-HR" sz="1200" dirty="0" smtClean="0">
                <a:solidFill>
                  <a:srgbClr val="FFC000"/>
                </a:solidFill>
              </a:rPr>
              <a:t>., 2008, 21, 424-430</a:t>
            </a:r>
            <a:endParaRPr lang="en-US" sz="12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8906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116632"/>
            <a:ext cx="8712968" cy="1143000"/>
          </a:xfrm>
        </p:spPr>
        <p:txBody>
          <a:bodyPr>
            <a:normAutofit/>
          </a:bodyPr>
          <a:lstStyle/>
          <a:p>
            <a:r>
              <a:rPr lang="hr-HR" sz="3600" dirty="0" smtClean="0">
                <a:solidFill>
                  <a:srgbClr val="FFFF00"/>
                </a:solidFill>
              </a:rPr>
              <a:t>DMN </a:t>
            </a:r>
            <a:r>
              <a:rPr lang="hr-HR" sz="3600" dirty="0" err="1" smtClean="0">
                <a:solidFill>
                  <a:srgbClr val="FFFF00"/>
                </a:solidFill>
              </a:rPr>
              <a:t>activity</a:t>
            </a:r>
            <a:r>
              <a:rPr lang="hr-HR" sz="3600" dirty="0" smtClean="0">
                <a:solidFill>
                  <a:srgbClr val="FFFF00"/>
                </a:solidFill>
              </a:rPr>
              <a:t> at </a:t>
            </a:r>
            <a:r>
              <a:rPr lang="hr-HR" sz="3600" dirty="0" err="1" smtClean="0">
                <a:solidFill>
                  <a:srgbClr val="FFFF00"/>
                </a:solidFill>
              </a:rPr>
              <a:t>individual</a:t>
            </a:r>
            <a:r>
              <a:rPr lang="hr-HR" sz="3600" dirty="0" smtClean="0">
                <a:solidFill>
                  <a:srgbClr val="FFFF00"/>
                </a:solidFill>
              </a:rPr>
              <a:t> </a:t>
            </a:r>
            <a:r>
              <a:rPr lang="hr-HR" sz="3600" dirty="0" err="1" smtClean="0">
                <a:solidFill>
                  <a:srgbClr val="FFFF00"/>
                </a:solidFill>
              </a:rPr>
              <a:t>and</a:t>
            </a:r>
            <a:r>
              <a:rPr lang="hr-HR" sz="3600" dirty="0" smtClean="0">
                <a:solidFill>
                  <a:srgbClr val="FFFF00"/>
                </a:solidFill>
              </a:rPr>
              <a:t> </a:t>
            </a:r>
            <a:r>
              <a:rPr lang="hr-HR" sz="3600" dirty="0" err="1" smtClean="0">
                <a:solidFill>
                  <a:srgbClr val="FFFF00"/>
                </a:solidFill>
              </a:rPr>
              <a:t>group</a:t>
            </a:r>
            <a:r>
              <a:rPr lang="hr-HR" sz="3600" dirty="0" smtClean="0">
                <a:solidFill>
                  <a:srgbClr val="FFFF00"/>
                </a:solidFill>
              </a:rPr>
              <a:t> </a:t>
            </a:r>
            <a:r>
              <a:rPr lang="hr-HR" sz="3600" dirty="0" err="1" smtClean="0">
                <a:solidFill>
                  <a:srgbClr val="FFFF00"/>
                </a:solidFill>
              </a:rPr>
              <a:t>level</a:t>
            </a:r>
            <a:endParaRPr lang="en-US" sz="3600" dirty="0">
              <a:solidFill>
                <a:srgbClr val="FFFF0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484784"/>
            <a:ext cx="8229600" cy="3836522"/>
          </a:xfrm>
        </p:spPr>
      </p:pic>
      <p:sp>
        <p:nvSpPr>
          <p:cNvPr id="5" name="TextBox 4"/>
          <p:cNvSpPr txBox="1"/>
          <p:nvPr/>
        </p:nvSpPr>
        <p:spPr>
          <a:xfrm>
            <a:off x="827584" y="5589240"/>
            <a:ext cx="41044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err="1" smtClean="0"/>
              <a:t>Individual</a:t>
            </a:r>
            <a:r>
              <a:rPr lang="hr-HR" dirty="0" smtClean="0"/>
              <a:t> </a:t>
            </a:r>
            <a:r>
              <a:rPr lang="hr-HR" dirty="0" err="1" smtClean="0"/>
              <a:t>best</a:t>
            </a:r>
            <a:r>
              <a:rPr lang="hr-HR" dirty="0" smtClean="0"/>
              <a:t> </a:t>
            </a:r>
            <a:r>
              <a:rPr lang="hr-HR" dirty="0" err="1" smtClean="0"/>
              <a:t>fit</a:t>
            </a:r>
            <a:r>
              <a:rPr lang="hr-HR" dirty="0" smtClean="0"/>
              <a:t> to standard DMN </a:t>
            </a:r>
            <a:r>
              <a:rPr lang="hr-HR" dirty="0" err="1" smtClean="0"/>
              <a:t>template</a:t>
            </a:r>
            <a:r>
              <a:rPr lang="hr-HR" dirty="0" smtClean="0"/>
              <a:t> </a:t>
            </a:r>
            <a:r>
              <a:rPr lang="hr-HR" dirty="0" err="1" smtClean="0"/>
              <a:t>among</a:t>
            </a:r>
            <a:r>
              <a:rPr lang="hr-HR" dirty="0" smtClean="0"/>
              <a:t> 26 </a:t>
            </a:r>
            <a:r>
              <a:rPr lang="hr-HR" dirty="0" err="1" smtClean="0"/>
              <a:t>components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004048" y="5589240"/>
            <a:ext cx="3672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err="1" smtClean="0"/>
              <a:t>Computed</a:t>
            </a:r>
            <a:r>
              <a:rPr lang="hr-HR" dirty="0" smtClean="0"/>
              <a:t> </a:t>
            </a:r>
            <a:r>
              <a:rPr lang="hr-HR" dirty="0" err="1" smtClean="0"/>
              <a:t>from</a:t>
            </a:r>
            <a:r>
              <a:rPr lang="hr-HR" dirty="0" smtClean="0"/>
              <a:t> 13 </a:t>
            </a:r>
            <a:r>
              <a:rPr lang="hr-HR" dirty="0" err="1" smtClean="0"/>
              <a:t>mean</a:t>
            </a:r>
            <a:r>
              <a:rPr lang="hr-HR" dirty="0" smtClean="0"/>
              <a:t> </a:t>
            </a:r>
            <a:r>
              <a:rPr lang="hr-HR" dirty="0" err="1" smtClean="0"/>
              <a:t>images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707904" y="6396482"/>
            <a:ext cx="54665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600" dirty="0" err="1" smtClean="0">
                <a:solidFill>
                  <a:srgbClr val="FFC000"/>
                </a:solidFill>
              </a:rPr>
              <a:t>Greicius</a:t>
            </a:r>
            <a:r>
              <a:rPr lang="hr-HR" sz="1600" dirty="0" smtClean="0">
                <a:solidFill>
                  <a:srgbClr val="FFC000"/>
                </a:solidFill>
              </a:rPr>
              <a:t> </a:t>
            </a:r>
            <a:r>
              <a:rPr lang="hr-HR" sz="1600" dirty="0" err="1" smtClean="0">
                <a:solidFill>
                  <a:srgbClr val="FFC000"/>
                </a:solidFill>
              </a:rPr>
              <a:t>and</a:t>
            </a:r>
            <a:r>
              <a:rPr lang="hr-HR" sz="1600" dirty="0" smtClean="0">
                <a:solidFill>
                  <a:srgbClr val="FFC000"/>
                </a:solidFill>
              </a:rPr>
              <a:t> </a:t>
            </a:r>
            <a:r>
              <a:rPr lang="hr-HR" sz="1600" dirty="0" err="1" smtClean="0">
                <a:solidFill>
                  <a:srgbClr val="FFC000"/>
                </a:solidFill>
              </a:rPr>
              <a:t>Menon</a:t>
            </a:r>
            <a:r>
              <a:rPr lang="hr-HR" sz="1600" dirty="0" smtClean="0">
                <a:solidFill>
                  <a:srgbClr val="FFC000"/>
                </a:solidFill>
              </a:rPr>
              <a:t>, J. </a:t>
            </a:r>
            <a:r>
              <a:rPr lang="hr-HR" sz="1600" dirty="0" err="1" smtClean="0">
                <a:solidFill>
                  <a:srgbClr val="FFC000"/>
                </a:solidFill>
              </a:rPr>
              <a:t>Cogn</a:t>
            </a:r>
            <a:r>
              <a:rPr lang="hr-HR" sz="1600" dirty="0" smtClean="0">
                <a:solidFill>
                  <a:srgbClr val="FFC000"/>
                </a:solidFill>
              </a:rPr>
              <a:t>. </a:t>
            </a:r>
            <a:r>
              <a:rPr lang="hr-HR" sz="1600" dirty="0" err="1" smtClean="0">
                <a:solidFill>
                  <a:srgbClr val="FFC000"/>
                </a:solidFill>
              </a:rPr>
              <a:t>Neurosci</a:t>
            </a:r>
            <a:r>
              <a:rPr lang="hr-HR" sz="1600" dirty="0" smtClean="0">
                <a:solidFill>
                  <a:srgbClr val="FFC000"/>
                </a:solidFill>
              </a:rPr>
              <a:t>., 2004, 16, 1484-1492</a:t>
            </a:r>
            <a:endParaRPr lang="en-US" sz="16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7951861"/>
      </p:ext>
    </p:extLst>
  </p:cSld>
  <p:clrMapOvr>
    <a:masterClrMapping/>
  </p:clrMapOvr>
</p:sld>
</file>

<file path=ppt/theme/theme1.xml><?xml version="1.0" encoding="utf-8"?>
<a:theme xmlns:a="http://schemas.openxmlformats.org/drawingml/2006/main" name="themedat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themedata</Template>
  <TotalTime>2401</TotalTime>
  <Words>2596</Words>
  <Application>Microsoft Office PowerPoint</Application>
  <PresentationFormat>On-screen Show (4:3)</PresentationFormat>
  <Paragraphs>246</Paragraphs>
  <Slides>36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37" baseType="lpstr">
      <vt:lpstr>themedata</vt:lpstr>
      <vt:lpstr>Functional neuroanatomy of the dementia syndrome</vt:lpstr>
      <vt:lpstr>PowerPoint Presentation</vt:lpstr>
      <vt:lpstr>Functional MRI (fMRI)</vt:lpstr>
      <vt:lpstr>Task-related fMRI</vt:lpstr>
      <vt:lpstr>Resting-state fMRI</vt:lpstr>
      <vt:lpstr>Resting-state fMRI (2)</vt:lpstr>
      <vt:lpstr>ICA principle</vt:lpstr>
      <vt:lpstr>ICA applied to resting-state data identifies 8 main cortical networks</vt:lpstr>
      <vt:lpstr>DMN activity at individual and group level</vt:lpstr>
      <vt:lpstr>fMRI - default mode network (DMN)</vt:lpstr>
      <vt:lpstr>DMN FC correlates with the level of consciousness</vt:lpstr>
      <vt:lpstr>DMN activity is weaker in children (in mPFC)</vt:lpstr>
      <vt:lpstr>Diffusion tensor imaging (DTI)</vt:lpstr>
      <vt:lpstr>DTI (2)</vt:lpstr>
      <vt:lpstr>Genetic influence on white matter integrity (FA)</vt:lpstr>
      <vt:lpstr>DTI: a whole brain connectivity map (998 ROIs)</vt:lpstr>
      <vt:lpstr>Connectomic mapping</vt:lpstr>
      <vt:lpstr>Connectomic mapping (2)</vt:lpstr>
      <vt:lpstr>Connectogram interpretation</vt:lpstr>
      <vt:lpstr>Population averaging</vt:lpstr>
      <vt:lpstr>Connectomic profiling and modeling</vt:lpstr>
      <vt:lpstr>F-nal vs. structural connectivity</vt:lpstr>
      <vt:lpstr>Default mode network (DMN)</vt:lpstr>
      <vt:lpstr>Why is DMN particularly relevant for studying aging and dementia?</vt:lpstr>
      <vt:lpstr>Diminished DMN activity in normal aging</vt:lpstr>
      <vt:lpstr>DMN in normal aging</vt:lpstr>
      <vt:lpstr>PowerPoint Presentation</vt:lpstr>
      <vt:lpstr>PowerPoint Presentation</vt:lpstr>
      <vt:lpstr>Resting state DMN distinguish AD risk groups</vt:lpstr>
      <vt:lpstr>Cortical hubs and β-amyloid deposition</vt:lpstr>
      <vt:lpstr>PowerPoint Presentation</vt:lpstr>
      <vt:lpstr>DMN FC and global PIB uptake overlap</vt:lpstr>
      <vt:lpstr>Correlation of β-amyloid deposition (PIB PET) and DMN f-nal connectivity</vt:lpstr>
      <vt:lpstr>Latest findings</vt:lpstr>
      <vt:lpstr>From where Aβ originates from?</vt:lpstr>
      <vt:lpstr>Thank you for your attention</vt:lpstr>
    </vt:vector>
  </TitlesOfParts>
  <Company>HIIM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Functional neuroanatomy of dementia syndrome</dc:title>
  <dc:creator>Goran Simic</dc:creator>
  <cp:lastModifiedBy>Goran Simic</cp:lastModifiedBy>
  <cp:revision>110</cp:revision>
  <dcterms:created xsi:type="dcterms:W3CDTF">2013-08-21T12:49:56Z</dcterms:created>
  <dcterms:modified xsi:type="dcterms:W3CDTF">2013-09-19T21:49:08Z</dcterms:modified>
</cp:coreProperties>
</file>