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6" r:id="rId2"/>
    <p:sldId id="293" r:id="rId3"/>
    <p:sldId id="297" r:id="rId4"/>
    <p:sldId id="300" r:id="rId5"/>
    <p:sldId id="304" r:id="rId6"/>
    <p:sldId id="299" r:id="rId7"/>
    <p:sldId id="302" r:id="rId8"/>
    <p:sldId id="301" r:id="rId9"/>
    <p:sldId id="303" r:id="rId10"/>
    <p:sldId id="298" r:id="rId11"/>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DDDDDD"/>
    <a:srgbClr val="C0C0C0"/>
    <a:srgbClr val="D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38" autoAdjust="0"/>
    <p:restoredTop sz="94628" autoAdjust="0"/>
  </p:normalViewPr>
  <p:slideViewPr>
    <p:cSldViewPr>
      <p:cViewPr>
        <p:scale>
          <a:sx n="89" d="100"/>
          <a:sy n="89" d="100"/>
        </p:scale>
        <p:origin x="-1114"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DF72D1-9637-4F73-A14B-F9347B3A9C76}" type="datetimeFigureOut">
              <a:rPr lang="hr-HR" smtClean="0"/>
              <a:pPr/>
              <a:t>24.3.2013.</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613723-6EE3-4CB9-B961-53404B355F25}" type="slidenum">
              <a:rPr lang="hr-HR" smtClean="0"/>
              <a:pPr/>
              <a:t>‹#›</a:t>
            </a:fld>
            <a:endParaRPr lang="hr-HR"/>
          </a:p>
        </p:txBody>
      </p:sp>
    </p:spTree>
    <p:extLst>
      <p:ext uri="{BB962C8B-B14F-4D97-AF65-F5344CB8AC3E}">
        <p14:creationId xmlns:p14="http://schemas.microsoft.com/office/powerpoint/2010/main" val="409927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b="1">
                <a:solidFill>
                  <a:schemeClr val="tx1"/>
                </a:solidFill>
                <a:latin typeface="Arial" charset="0"/>
                <a:cs typeface="Arial" charset="0"/>
              </a:defRPr>
            </a:lvl1pPr>
            <a:lvl2pPr marL="729057" indent="-280406" defTabSz="914437">
              <a:defRPr sz="1600" b="1">
                <a:solidFill>
                  <a:schemeClr val="tx1"/>
                </a:solidFill>
                <a:latin typeface="Arial" charset="0"/>
                <a:cs typeface="Arial" charset="0"/>
              </a:defRPr>
            </a:lvl2pPr>
            <a:lvl3pPr marL="1121626" indent="-224325" defTabSz="914437">
              <a:defRPr sz="1600" b="1">
                <a:solidFill>
                  <a:schemeClr val="tx1"/>
                </a:solidFill>
                <a:latin typeface="Arial" charset="0"/>
                <a:cs typeface="Arial" charset="0"/>
              </a:defRPr>
            </a:lvl3pPr>
            <a:lvl4pPr marL="1570276" indent="-224325" defTabSz="914437">
              <a:defRPr sz="1600" b="1">
                <a:solidFill>
                  <a:schemeClr val="tx1"/>
                </a:solidFill>
                <a:latin typeface="Arial" charset="0"/>
                <a:cs typeface="Arial" charset="0"/>
              </a:defRPr>
            </a:lvl4pPr>
            <a:lvl5pPr marL="2018927" indent="-224325" defTabSz="914437">
              <a:defRPr sz="1600" b="1">
                <a:solidFill>
                  <a:schemeClr val="tx1"/>
                </a:solidFill>
                <a:latin typeface="Arial" charset="0"/>
                <a:cs typeface="Arial" charset="0"/>
              </a:defRPr>
            </a:lvl5pPr>
            <a:lvl6pPr marL="2467577" indent="-224325" defTabSz="914437" eaLnBrk="0" fontAlgn="base" hangingPunct="0">
              <a:spcBef>
                <a:spcPct val="0"/>
              </a:spcBef>
              <a:spcAft>
                <a:spcPct val="0"/>
              </a:spcAft>
              <a:defRPr sz="1600" b="1">
                <a:solidFill>
                  <a:schemeClr val="tx1"/>
                </a:solidFill>
                <a:latin typeface="Arial" charset="0"/>
                <a:cs typeface="Arial" charset="0"/>
              </a:defRPr>
            </a:lvl6pPr>
            <a:lvl7pPr marL="2916227" indent="-224325" defTabSz="914437" eaLnBrk="0" fontAlgn="base" hangingPunct="0">
              <a:spcBef>
                <a:spcPct val="0"/>
              </a:spcBef>
              <a:spcAft>
                <a:spcPct val="0"/>
              </a:spcAft>
              <a:defRPr sz="1600" b="1">
                <a:solidFill>
                  <a:schemeClr val="tx1"/>
                </a:solidFill>
                <a:latin typeface="Arial" charset="0"/>
                <a:cs typeface="Arial" charset="0"/>
              </a:defRPr>
            </a:lvl7pPr>
            <a:lvl8pPr marL="3364878" indent="-224325" defTabSz="914437" eaLnBrk="0" fontAlgn="base" hangingPunct="0">
              <a:spcBef>
                <a:spcPct val="0"/>
              </a:spcBef>
              <a:spcAft>
                <a:spcPct val="0"/>
              </a:spcAft>
              <a:defRPr sz="1600" b="1">
                <a:solidFill>
                  <a:schemeClr val="tx1"/>
                </a:solidFill>
                <a:latin typeface="Arial" charset="0"/>
                <a:cs typeface="Arial" charset="0"/>
              </a:defRPr>
            </a:lvl8pPr>
            <a:lvl9pPr marL="3813528" indent="-224325" defTabSz="914437" eaLnBrk="0" fontAlgn="base" hangingPunct="0">
              <a:spcBef>
                <a:spcPct val="0"/>
              </a:spcBef>
              <a:spcAft>
                <a:spcPct val="0"/>
              </a:spcAft>
              <a:defRPr sz="1600" b="1">
                <a:solidFill>
                  <a:schemeClr val="tx1"/>
                </a:solidFill>
                <a:latin typeface="Arial" charset="0"/>
                <a:cs typeface="Arial" charset="0"/>
              </a:defRPr>
            </a:lvl9pPr>
          </a:lstStyle>
          <a:p>
            <a:r>
              <a:rPr lang="en-US" sz="1200" b="0"/>
              <a:t>Neuropathology of Parkinson’s Disease with Dementia (CN)</a:t>
            </a:r>
          </a:p>
        </p:txBody>
      </p:sp>
      <p:sp>
        <p:nvSpPr>
          <p:cNvPr id="34819"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b="1">
                <a:solidFill>
                  <a:schemeClr val="tx1"/>
                </a:solidFill>
                <a:latin typeface="Arial" charset="0"/>
                <a:cs typeface="Arial" charset="0"/>
              </a:defRPr>
            </a:lvl1pPr>
            <a:lvl2pPr marL="729057" indent="-280406" defTabSz="914437">
              <a:defRPr sz="1600" b="1">
                <a:solidFill>
                  <a:schemeClr val="tx1"/>
                </a:solidFill>
                <a:latin typeface="Arial" charset="0"/>
                <a:cs typeface="Arial" charset="0"/>
              </a:defRPr>
            </a:lvl2pPr>
            <a:lvl3pPr marL="1121626" indent="-224325" defTabSz="914437">
              <a:defRPr sz="1600" b="1">
                <a:solidFill>
                  <a:schemeClr val="tx1"/>
                </a:solidFill>
                <a:latin typeface="Arial" charset="0"/>
                <a:cs typeface="Arial" charset="0"/>
              </a:defRPr>
            </a:lvl3pPr>
            <a:lvl4pPr marL="1570276" indent="-224325" defTabSz="914437">
              <a:defRPr sz="1600" b="1">
                <a:solidFill>
                  <a:schemeClr val="tx1"/>
                </a:solidFill>
                <a:latin typeface="Arial" charset="0"/>
                <a:cs typeface="Arial" charset="0"/>
              </a:defRPr>
            </a:lvl4pPr>
            <a:lvl5pPr marL="2018927" indent="-224325" defTabSz="914437">
              <a:defRPr sz="1600" b="1">
                <a:solidFill>
                  <a:schemeClr val="tx1"/>
                </a:solidFill>
                <a:latin typeface="Arial" charset="0"/>
                <a:cs typeface="Arial" charset="0"/>
              </a:defRPr>
            </a:lvl5pPr>
            <a:lvl6pPr marL="2467577" indent="-224325" defTabSz="914437" eaLnBrk="0" fontAlgn="base" hangingPunct="0">
              <a:spcBef>
                <a:spcPct val="0"/>
              </a:spcBef>
              <a:spcAft>
                <a:spcPct val="0"/>
              </a:spcAft>
              <a:defRPr sz="1600" b="1">
                <a:solidFill>
                  <a:schemeClr val="tx1"/>
                </a:solidFill>
                <a:latin typeface="Arial" charset="0"/>
                <a:cs typeface="Arial" charset="0"/>
              </a:defRPr>
            </a:lvl6pPr>
            <a:lvl7pPr marL="2916227" indent="-224325" defTabSz="914437" eaLnBrk="0" fontAlgn="base" hangingPunct="0">
              <a:spcBef>
                <a:spcPct val="0"/>
              </a:spcBef>
              <a:spcAft>
                <a:spcPct val="0"/>
              </a:spcAft>
              <a:defRPr sz="1600" b="1">
                <a:solidFill>
                  <a:schemeClr val="tx1"/>
                </a:solidFill>
                <a:latin typeface="Arial" charset="0"/>
                <a:cs typeface="Arial" charset="0"/>
              </a:defRPr>
            </a:lvl7pPr>
            <a:lvl8pPr marL="3364878" indent="-224325" defTabSz="914437" eaLnBrk="0" fontAlgn="base" hangingPunct="0">
              <a:spcBef>
                <a:spcPct val="0"/>
              </a:spcBef>
              <a:spcAft>
                <a:spcPct val="0"/>
              </a:spcAft>
              <a:defRPr sz="1600" b="1">
                <a:solidFill>
                  <a:schemeClr val="tx1"/>
                </a:solidFill>
                <a:latin typeface="Arial" charset="0"/>
                <a:cs typeface="Arial" charset="0"/>
              </a:defRPr>
            </a:lvl8pPr>
            <a:lvl9pPr marL="3813528" indent="-224325" defTabSz="914437" eaLnBrk="0" fontAlgn="base" hangingPunct="0">
              <a:spcBef>
                <a:spcPct val="0"/>
              </a:spcBef>
              <a:spcAft>
                <a:spcPct val="0"/>
              </a:spcAft>
              <a:defRPr sz="1600" b="1">
                <a:solidFill>
                  <a:schemeClr val="tx1"/>
                </a:solidFill>
                <a:latin typeface="Arial" charset="0"/>
                <a:cs typeface="Arial" charset="0"/>
              </a:defRPr>
            </a:lvl9pPr>
          </a:lstStyle>
          <a:p>
            <a:fld id="{E7FFF22C-B668-4F8E-BA32-CDFB080A8A0D}" type="datetime8">
              <a:rPr lang="en-US" sz="1200" b="0"/>
              <a:pPr/>
              <a:t>3/24/2013 1:54 PM</a:t>
            </a:fld>
            <a:endParaRPr lang="en-US" sz="1200" b="0"/>
          </a:p>
        </p:txBody>
      </p:sp>
      <p:sp>
        <p:nvSpPr>
          <p:cNvPr id="3482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b="1">
                <a:solidFill>
                  <a:schemeClr val="tx1"/>
                </a:solidFill>
                <a:latin typeface="Arial" charset="0"/>
                <a:cs typeface="Arial" charset="0"/>
              </a:defRPr>
            </a:lvl1pPr>
            <a:lvl2pPr marL="729057" indent="-280406" defTabSz="914437">
              <a:defRPr sz="1600" b="1">
                <a:solidFill>
                  <a:schemeClr val="tx1"/>
                </a:solidFill>
                <a:latin typeface="Arial" charset="0"/>
                <a:cs typeface="Arial" charset="0"/>
              </a:defRPr>
            </a:lvl2pPr>
            <a:lvl3pPr marL="1121626" indent="-224325" defTabSz="914437">
              <a:defRPr sz="1600" b="1">
                <a:solidFill>
                  <a:schemeClr val="tx1"/>
                </a:solidFill>
                <a:latin typeface="Arial" charset="0"/>
                <a:cs typeface="Arial" charset="0"/>
              </a:defRPr>
            </a:lvl3pPr>
            <a:lvl4pPr marL="1570276" indent="-224325" defTabSz="914437">
              <a:defRPr sz="1600" b="1">
                <a:solidFill>
                  <a:schemeClr val="tx1"/>
                </a:solidFill>
                <a:latin typeface="Arial" charset="0"/>
                <a:cs typeface="Arial" charset="0"/>
              </a:defRPr>
            </a:lvl4pPr>
            <a:lvl5pPr marL="2018927" indent="-224325" defTabSz="914437">
              <a:defRPr sz="1600" b="1">
                <a:solidFill>
                  <a:schemeClr val="tx1"/>
                </a:solidFill>
                <a:latin typeface="Arial" charset="0"/>
                <a:cs typeface="Arial" charset="0"/>
              </a:defRPr>
            </a:lvl5pPr>
            <a:lvl6pPr marL="2467577" indent="-224325" defTabSz="914437" eaLnBrk="0" fontAlgn="base" hangingPunct="0">
              <a:spcBef>
                <a:spcPct val="0"/>
              </a:spcBef>
              <a:spcAft>
                <a:spcPct val="0"/>
              </a:spcAft>
              <a:defRPr sz="1600" b="1">
                <a:solidFill>
                  <a:schemeClr val="tx1"/>
                </a:solidFill>
                <a:latin typeface="Arial" charset="0"/>
                <a:cs typeface="Arial" charset="0"/>
              </a:defRPr>
            </a:lvl6pPr>
            <a:lvl7pPr marL="2916227" indent="-224325" defTabSz="914437" eaLnBrk="0" fontAlgn="base" hangingPunct="0">
              <a:spcBef>
                <a:spcPct val="0"/>
              </a:spcBef>
              <a:spcAft>
                <a:spcPct val="0"/>
              </a:spcAft>
              <a:defRPr sz="1600" b="1">
                <a:solidFill>
                  <a:schemeClr val="tx1"/>
                </a:solidFill>
                <a:latin typeface="Arial" charset="0"/>
                <a:cs typeface="Arial" charset="0"/>
              </a:defRPr>
            </a:lvl7pPr>
            <a:lvl8pPr marL="3364878" indent="-224325" defTabSz="914437" eaLnBrk="0" fontAlgn="base" hangingPunct="0">
              <a:spcBef>
                <a:spcPct val="0"/>
              </a:spcBef>
              <a:spcAft>
                <a:spcPct val="0"/>
              </a:spcAft>
              <a:defRPr sz="1600" b="1">
                <a:solidFill>
                  <a:schemeClr val="tx1"/>
                </a:solidFill>
                <a:latin typeface="Arial" charset="0"/>
                <a:cs typeface="Arial" charset="0"/>
              </a:defRPr>
            </a:lvl8pPr>
            <a:lvl9pPr marL="3813528" indent="-224325" defTabSz="914437" eaLnBrk="0" fontAlgn="base" hangingPunct="0">
              <a:spcBef>
                <a:spcPct val="0"/>
              </a:spcBef>
              <a:spcAft>
                <a:spcPct val="0"/>
              </a:spcAft>
              <a:defRPr sz="1600" b="1">
                <a:solidFill>
                  <a:schemeClr val="tx1"/>
                </a:solidFill>
                <a:latin typeface="Arial" charset="0"/>
                <a:cs typeface="Arial" charset="0"/>
              </a:defRPr>
            </a:lvl9pPr>
          </a:lstStyle>
          <a:p>
            <a:fld id="{06CB60A2-82E1-475A-A492-56322E4581DD}" type="slidenum">
              <a:rPr lang="en-US" sz="1200" b="0"/>
              <a:pPr/>
              <a:t>1</a:t>
            </a:fld>
            <a:endParaRPr lang="en-US" sz="1200" b="0"/>
          </a:p>
        </p:txBody>
      </p:sp>
      <p:sp>
        <p:nvSpPr>
          <p:cNvPr id="34821" name="Rectangle 2"/>
          <p:cNvSpPr>
            <a:spLocks noGrp="1" noRot="1" noChangeAspect="1" noChangeArrowheads="1" noTextEdit="1"/>
          </p:cNvSpPr>
          <p:nvPr>
            <p:ph type="sldImg"/>
          </p:nvPr>
        </p:nvSpPr>
        <p:spPr>
          <a:xfrm>
            <a:off x="1149350" y="690563"/>
            <a:ext cx="4560888" cy="3421062"/>
          </a:xfrm>
          <a:ln w="12700" cap="flat"/>
        </p:spPr>
      </p:sp>
      <p:sp>
        <p:nvSpPr>
          <p:cNvPr id="34822" name="Rectangle 3"/>
          <p:cNvSpPr>
            <a:spLocks noGrp="1" noChangeArrowheads="1"/>
          </p:cNvSpPr>
          <p:nvPr>
            <p:ph type="body" idx="1"/>
          </p:nvPr>
        </p:nvSpPr>
        <p:spPr>
          <a:xfrm>
            <a:off x="374271" y="2743513"/>
            <a:ext cx="6109459" cy="58758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18" tIns="44515" rIns="90618" bIns="44515"/>
          <a:lstStyle/>
          <a:p>
            <a:pPr eaLnBrk="1" hangingPunct="1"/>
            <a:endParaRPr lang="hr-H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b="1">
                <a:solidFill>
                  <a:schemeClr val="tx1"/>
                </a:solidFill>
                <a:latin typeface="Arial" charset="0"/>
                <a:cs typeface="Arial" charset="0"/>
              </a:defRPr>
            </a:lvl1pPr>
            <a:lvl2pPr marL="729057" indent="-280406" defTabSz="914437">
              <a:defRPr sz="1600" b="1">
                <a:solidFill>
                  <a:schemeClr val="tx1"/>
                </a:solidFill>
                <a:latin typeface="Arial" charset="0"/>
                <a:cs typeface="Arial" charset="0"/>
              </a:defRPr>
            </a:lvl2pPr>
            <a:lvl3pPr marL="1121626" indent="-224325" defTabSz="914437">
              <a:defRPr sz="1600" b="1">
                <a:solidFill>
                  <a:schemeClr val="tx1"/>
                </a:solidFill>
                <a:latin typeface="Arial" charset="0"/>
                <a:cs typeface="Arial" charset="0"/>
              </a:defRPr>
            </a:lvl3pPr>
            <a:lvl4pPr marL="1570276" indent="-224325" defTabSz="914437">
              <a:defRPr sz="1600" b="1">
                <a:solidFill>
                  <a:schemeClr val="tx1"/>
                </a:solidFill>
                <a:latin typeface="Arial" charset="0"/>
                <a:cs typeface="Arial" charset="0"/>
              </a:defRPr>
            </a:lvl4pPr>
            <a:lvl5pPr marL="2018927" indent="-224325" defTabSz="914437">
              <a:defRPr sz="1600" b="1">
                <a:solidFill>
                  <a:schemeClr val="tx1"/>
                </a:solidFill>
                <a:latin typeface="Arial" charset="0"/>
                <a:cs typeface="Arial" charset="0"/>
              </a:defRPr>
            </a:lvl5pPr>
            <a:lvl6pPr marL="2467577" indent="-224325" defTabSz="914437" eaLnBrk="0" fontAlgn="base" hangingPunct="0">
              <a:spcBef>
                <a:spcPct val="0"/>
              </a:spcBef>
              <a:spcAft>
                <a:spcPct val="0"/>
              </a:spcAft>
              <a:defRPr sz="1600" b="1">
                <a:solidFill>
                  <a:schemeClr val="tx1"/>
                </a:solidFill>
                <a:latin typeface="Arial" charset="0"/>
                <a:cs typeface="Arial" charset="0"/>
              </a:defRPr>
            </a:lvl6pPr>
            <a:lvl7pPr marL="2916227" indent="-224325" defTabSz="914437" eaLnBrk="0" fontAlgn="base" hangingPunct="0">
              <a:spcBef>
                <a:spcPct val="0"/>
              </a:spcBef>
              <a:spcAft>
                <a:spcPct val="0"/>
              </a:spcAft>
              <a:defRPr sz="1600" b="1">
                <a:solidFill>
                  <a:schemeClr val="tx1"/>
                </a:solidFill>
                <a:latin typeface="Arial" charset="0"/>
                <a:cs typeface="Arial" charset="0"/>
              </a:defRPr>
            </a:lvl7pPr>
            <a:lvl8pPr marL="3364878" indent="-224325" defTabSz="914437" eaLnBrk="0" fontAlgn="base" hangingPunct="0">
              <a:spcBef>
                <a:spcPct val="0"/>
              </a:spcBef>
              <a:spcAft>
                <a:spcPct val="0"/>
              </a:spcAft>
              <a:defRPr sz="1600" b="1">
                <a:solidFill>
                  <a:schemeClr val="tx1"/>
                </a:solidFill>
                <a:latin typeface="Arial" charset="0"/>
                <a:cs typeface="Arial" charset="0"/>
              </a:defRPr>
            </a:lvl8pPr>
            <a:lvl9pPr marL="3813528" indent="-224325" defTabSz="914437" eaLnBrk="0" fontAlgn="base" hangingPunct="0">
              <a:spcBef>
                <a:spcPct val="0"/>
              </a:spcBef>
              <a:spcAft>
                <a:spcPct val="0"/>
              </a:spcAft>
              <a:defRPr sz="1600" b="1">
                <a:solidFill>
                  <a:schemeClr val="tx1"/>
                </a:solidFill>
                <a:latin typeface="Arial" charset="0"/>
                <a:cs typeface="Arial" charset="0"/>
              </a:defRPr>
            </a:lvl9pPr>
          </a:lstStyle>
          <a:p>
            <a:r>
              <a:rPr lang="en-US" sz="1200" b="0">
                <a:solidFill>
                  <a:srgbClr val="000000"/>
                </a:solidFill>
              </a:rPr>
              <a:t>Neuropathology of Parkinson’s Disease with Dementia (CN)</a:t>
            </a:r>
          </a:p>
        </p:txBody>
      </p:sp>
      <p:sp>
        <p:nvSpPr>
          <p:cNvPr id="35843"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b="1">
                <a:solidFill>
                  <a:schemeClr val="tx1"/>
                </a:solidFill>
                <a:latin typeface="Arial" charset="0"/>
                <a:cs typeface="Arial" charset="0"/>
              </a:defRPr>
            </a:lvl1pPr>
            <a:lvl2pPr marL="729057" indent="-280406" defTabSz="914437">
              <a:defRPr sz="1600" b="1">
                <a:solidFill>
                  <a:schemeClr val="tx1"/>
                </a:solidFill>
                <a:latin typeface="Arial" charset="0"/>
                <a:cs typeface="Arial" charset="0"/>
              </a:defRPr>
            </a:lvl2pPr>
            <a:lvl3pPr marL="1121626" indent="-224325" defTabSz="914437">
              <a:defRPr sz="1600" b="1">
                <a:solidFill>
                  <a:schemeClr val="tx1"/>
                </a:solidFill>
                <a:latin typeface="Arial" charset="0"/>
                <a:cs typeface="Arial" charset="0"/>
              </a:defRPr>
            </a:lvl3pPr>
            <a:lvl4pPr marL="1570276" indent="-224325" defTabSz="914437">
              <a:defRPr sz="1600" b="1">
                <a:solidFill>
                  <a:schemeClr val="tx1"/>
                </a:solidFill>
                <a:latin typeface="Arial" charset="0"/>
                <a:cs typeface="Arial" charset="0"/>
              </a:defRPr>
            </a:lvl4pPr>
            <a:lvl5pPr marL="2018927" indent="-224325" defTabSz="914437">
              <a:defRPr sz="1600" b="1">
                <a:solidFill>
                  <a:schemeClr val="tx1"/>
                </a:solidFill>
                <a:latin typeface="Arial" charset="0"/>
                <a:cs typeface="Arial" charset="0"/>
              </a:defRPr>
            </a:lvl5pPr>
            <a:lvl6pPr marL="2467577" indent="-224325" defTabSz="914437" eaLnBrk="0" fontAlgn="base" hangingPunct="0">
              <a:spcBef>
                <a:spcPct val="0"/>
              </a:spcBef>
              <a:spcAft>
                <a:spcPct val="0"/>
              </a:spcAft>
              <a:defRPr sz="1600" b="1">
                <a:solidFill>
                  <a:schemeClr val="tx1"/>
                </a:solidFill>
                <a:latin typeface="Arial" charset="0"/>
                <a:cs typeface="Arial" charset="0"/>
              </a:defRPr>
            </a:lvl6pPr>
            <a:lvl7pPr marL="2916227" indent="-224325" defTabSz="914437" eaLnBrk="0" fontAlgn="base" hangingPunct="0">
              <a:spcBef>
                <a:spcPct val="0"/>
              </a:spcBef>
              <a:spcAft>
                <a:spcPct val="0"/>
              </a:spcAft>
              <a:defRPr sz="1600" b="1">
                <a:solidFill>
                  <a:schemeClr val="tx1"/>
                </a:solidFill>
                <a:latin typeface="Arial" charset="0"/>
                <a:cs typeface="Arial" charset="0"/>
              </a:defRPr>
            </a:lvl7pPr>
            <a:lvl8pPr marL="3364878" indent="-224325" defTabSz="914437" eaLnBrk="0" fontAlgn="base" hangingPunct="0">
              <a:spcBef>
                <a:spcPct val="0"/>
              </a:spcBef>
              <a:spcAft>
                <a:spcPct val="0"/>
              </a:spcAft>
              <a:defRPr sz="1600" b="1">
                <a:solidFill>
                  <a:schemeClr val="tx1"/>
                </a:solidFill>
                <a:latin typeface="Arial" charset="0"/>
                <a:cs typeface="Arial" charset="0"/>
              </a:defRPr>
            </a:lvl8pPr>
            <a:lvl9pPr marL="3813528" indent="-224325" defTabSz="914437" eaLnBrk="0" fontAlgn="base" hangingPunct="0">
              <a:spcBef>
                <a:spcPct val="0"/>
              </a:spcBef>
              <a:spcAft>
                <a:spcPct val="0"/>
              </a:spcAft>
              <a:defRPr sz="1600" b="1">
                <a:solidFill>
                  <a:schemeClr val="tx1"/>
                </a:solidFill>
                <a:latin typeface="Arial" charset="0"/>
                <a:cs typeface="Arial" charset="0"/>
              </a:defRPr>
            </a:lvl9pPr>
          </a:lstStyle>
          <a:p>
            <a:fld id="{90FB7A46-9596-4570-B7CC-7C0A522ED6B4}" type="datetime8">
              <a:rPr lang="en-US" sz="1200" b="0">
                <a:solidFill>
                  <a:srgbClr val="000000"/>
                </a:solidFill>
              </a:rPr>
              <a:pPr/>
              <a:t>3/24/2013 1:54 PM</a:t>
            </a:fld>
            <a:endParaRPr lang="en-US" sz="1200" b="0">
              <a:solidFill>
                <a:srgbClr val="000000"/>
              </a:solidFill>
            </a:endParaRPr>
          </a:p>
        </p:txBody>
      </p:sp>
      <p:sp>
        <p:nvSpPr>
          <p:cNvPr id="3584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b="1">
                <a:solidFill>
                  <a:schemeClr val="tx1"/>
                </a:solidFill>
                <a:latin typeface="Arial" charset="0"/>
                <a:cs typeface="Arial" charset="0"/>
              </a:defRPr>
            </a:lvl1pPr>
            <a:lvl2pPr marL="729057" indent="-280406" defTabSz="914437">
              <a:defRPr sz="1600" b="1">
                <a:solidFill>
                  <a:schemeClr val="tx1"/>
                </a:solidFill>
                <a:latin typeface="Arial" charset="0"/>
                <a:cs typeface="Arial" charset="0"/>
              </a:defRPr>
            </a:lvl2pPr>
            <a:lvl3pPr marL="1121626" indent="-224325" defTabSz="914437">
              <a:defRPr sz="1600" b="1">
                <a:solidFill>
                  <a:schemeClr val="tx1"/>
                </a:solidFill>
                <a:latin typeface="Arial" charset="0"/>
                <a:cs typeface="Arial" charset="0"/>
              </a:defRPr>
            </a:lvl3pPr>
            <a:lvl4pPr marL="1570276" indent="-224325" defTabSz="914437">
              <a:defRPr sz="1600" b="1">
                <a:solidFill>
                  <a:schemeClr val="tx1"/>
                </a:solidFill>
                <a:latin typeface="Arial" charset="0"/>
                <a:cs typeface="Arial" charset="0"/>
              </a:defRPr>
            </a:lvl4pPr>
            <a:lvl5pPr marL="2018927" indent="-224325" defTabSz="914437">
              <a:defRPr sz="1600" b="1">
                <a:solidFill>
                  <a:schemeClr val="tx1"/>
                </a:solidFill>
                <a:latin typeface="Arial" charset="0"/>
                <a:cs typeface="Arial" charset="0"/>
              </a:defRPr>
            </a:lvl5pPr>
            <a:lvl6pPr marL="2467577" indent="-224325" defTabSz="914437" eaLnBrk="0" fontAlgn="base" hangingPunct="0">
              <a:spcBef>
                <a:spcPct val="0"/>
              </a:spcBef>
              <a:spcAft>
                <a:spcPct val="0"/>
              </a:spcAft>
              <a:defRPr sz="1600" b="1">
                <a:solidFill>
                  <a:schemeClr val="tx1"/>
                </a:solidFill>
                <a:latin typeface="Arial" charset="0"/>
                <a:cs typeface="Arial" charset="0"/>
              </a:defRPr>
            </a:lvl6pPr>
            <a:lvl7pPr marL="2916227" indent="-224325" defTabSz="914437" eaLnBrk="0" fontAlgn="base" hangingPunct="0">
              <a:spcBef>
                <a:spcPct val="0"/>
              </a:spcBef>
              <a:spcAft>
                <a:spcPct val="0"/>
              </a:spcAft>
              <a:defRPr sz="1600" b="1">
                <a:solidFill>
                  <a:schemeClr val="tx1"/>
                </a:solidFill>
                <a:latin typeface="Arial" charset="0"/>
                <a:cs typeface="Arial" charset="0"/>
              </a:defRPr>
            </a:lvl7pPr>
            <a:lvl8pPr marL="3364878" indent="-224325" defTabSz="914437" eaLnBrk="0" fontAlgn="base" hangingPunct="0">
              <a:spcBef>
                <a:spcPct val="0"/>
              </a:spcBef>
              <a:spcAft>
                <a:spcPct val="0"/>
              </a:spcAft>
              <a:defRPr sz="1600" b="1">
                <a:solidFill>
                  <a:schemeClr val="tx1"/>
                </a:solidFill>
                <a:latin typeface="Arial" charset="0"/>
                <a:cs typeface="Arial" charset="0"/>
              </a:defRPr>
            </a:lvl8pPr>
            <a:lvl9pPr marL="3813528" indent="-224325" defTabSz="914437" eaLnBrk="0" fontAlgn="base" hangingPunct="0">
              <a:spcBef>
                <a:spcPct val="0"/>
              </a:spcBef>
              <a:spcAft>
                <a:spcPct val="0"/>
              </a:spcAft>
              <a:defRPr sz="1600" b="1">
                <a:solidFill>
                  <a:schemeClr val="tx1"/>
                </a:solidFill>
                <a:latin typeface="Arial" charset="0"/>
                <a:cs typeface="Arial" charset="0"/>
              </a:defRPr>
            </a:lvl9pPr>
          </a:lstStyle>
          <a:p>
            <a:fld id="{D87220D1-12F4-4712-9918-EFA130D2A4E5}" type="slidenum">
              <a:rPr lang="en-US" sz="1200" b="0">
                <a:solidFill>
                  <a:srgbClr val="000000"/>
                </a:solidFill>
              </a:rPr>
              <a:pPr/>
              <a:t>10</a:t>
            </a:fld>
            <a:endParaRPr lang="en-US" sz="1200" b="0">
              <a:solidFill>
                <a:srgbClr val="000000"/>
              </a:solidFill>
            </a:endParaRPr>
          </a:p>
        </p:txBody>
      </p:sp>
      <p:sp>
        <p:nvSpPr>
          <p:cNvPr id="35845" name="Rectangle 2"/>
          <p:cNvSpPr>
            <a:spLocks noGrp="1" noRot="1" noChangeAspect="1" noChangeArrowheads="1" noTextEdit="1"/>
          </p:cNvSpPr>
          <p:nvPr>
            <p:ph type="sldImg"/>
          </p:nvPr>
        </p:nvSpPr>
        <p:spPr>
          <a:xfrm>
            <a:off x="1149350" y="690563"/>
            <a:ext cx="4560888" cy="3421062"/>
          </a:xfrm>
          <a:ln w="12700" cap="flat"/>
        </p:spPr>
      </p:sp>
      <p:sp>
        <p:nvSpPr>
          <p:cNvPr id="35846" name="Rectangle 3"/>
          <p:cNvSpPr>
            <a:spLocks noGrp="1" noChangeArrowheads="1"/>
          </p:cNvSpPr>
          <p:nvPr>
            <p:ph type="body" idx="1"/>
          </p:nvPr>
        </p:nvSpPr>
        <p:spPr>
          <a:xfrm>
            <a:off x="374271" y="2743513"/>
            <a:ext cx="6109459" cy="58758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18" tIns="44515" rIns="90618" bIns="44515"/>
          <a:lstStyle/>
          <a:p>
            <a:pPr eaLnBrk="1" hangingPunct="1"/>
            <a:endParaRPr lang="hr-H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Uredite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hr-HR"/>
          </a:p>
        </p:txBody>
      </p:sp>
    </p:spTree>
    <p:extLst>
      <p:ext uri="{BB962C8B-B14F-4D97-AF65-F5344CB8AC3E}">
        <p14:creationId xmlns:p14="http://schemas.microsoft.com/office/powerpoint/2010/main" val="3842794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a:xfrm>
            <a:off x="457200" y="6356350"/>
            <a:ext cx="2133600" cy="365125"/>
          </a:xfrm>
          <a:prstGeom prst="rect">
            <a:avLst/>
          </a:prstGeom>
        </p:spPr>
        <p:txBody>
          <a:bodyPr/>
          <a:lstStyle/>
          <a:p>
            <a:fld id="{4E1D6BF4-1E62-4602-84D2-07BD0BAB8B01}" type="datetimeFigureOut">
              <a:rPr lang="hr-HR" smtClean="0"/>
              <a:pPr/>
              <a:t>24.3.2013.</a:t>
            </a:fld>
            <a:endParaRPr lang="hr-HR"/>
          </a:p>
        </p:txBody>
      </p:sp>
      <p:sp>
        <p:nvSpPr>
          <p:cNvPr id="5" name="Rezervirano mjesto podnožja 4"/>
          <p:cNvSpPr>
            <a:spLocks noGrp="1"/>
          </p:cNvSpPr>
          <p:nvPr>
            <p:ph type="ftr" sz="quarter" idx="11"/>
          </p:nvPr>
        </p:nvSpPr>
        <p:spPr>
          <a:xfrm>
            <a:off x="3124200" y="6356350"/>
            <a:ext cx="2895600" cy="365125"/>
          </a:xfrm>
          <a:prstGeom prst="rect">
            <a:avLst/>
          </a:prstGeom>
        </p:spPr>
        <p:txBody>
          <a:bodyPr/>
          <a:lstStyle/>
          <a:p>
            <a:endParaRPr lang="hr-HR"/>
          </a:p>
        </p:txBody>
      </p:sp>
      <p:sp>
        <p:nvSpPr>
          <p:cNvPr id="6" name="Rezervirano mjesto broja slajda 5"/>
          <p:cNvSpPr>
            <a:spLocks noGrp="1"/>
          </p:cNvSpPr>
          <p:nvPr>
            <p:ph type="sldNum" sz="quarter" idx="12"/>
          </p:nvPr>
        </p:nvSpPr>
        <p:spPr>
          <a:xfrm>
            <a:off x="6553200" y="6356350"/>
            <a:ext cx="2133600" cy="365125"/>
          </a:xfrm>
          <a:prstGeom prst="rect">
            <a:avLst/>
          </a:prstGeom>
        </p:spPr>
        <p:txBody>
          <a:bodyPr/>
          <a:lstStyle/>
          <a:p>
            <a:fld id="{533F9D1E-37AD-4F1B-B206-74644847CFC9}" type="slidenum">
              <a:rPr lang="hr-HR" smtClean="0"/>
              <a:pPr/>
              <a:t>‹#›</a:t>
            </a:fld>
            <a:endParaRPr lang="hr-HR"/>
          </a:p>
        </p:txBody>
      </p:sp>
    </p:spTree>
    <p:extLst>
      <p:ext uri="{BB962C8B-B14F-4D97-AF65-F5344CB8AC3E}">
        <p14:creationId xmlns:p14="http://schemas.microsoft.com/office/powerpoint/2010/main" val="317914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a:xfrm>
            <a:off x="457200" y="6356350"/>
            <a:ext cx="2133600" cy="365125"/>
          </a:xfrm>
          <a:prstGeom prst="rect">
            <a:avLst/>
          </a:prstGeom>
        </p:spPr>
        <p:txBody>
          <a:bodyPr/>
          <a:lstStyle/>
          <a:p>
            <a:fld id="{4E1D6BF4-1E62-4602-84D2-07BD0BAB8B01}" type="datetimeFigureOut">
              <a:rPr lang="hr-HR" smtClean="0"/>
              <a:pPr/>
              <a:t>24.3.2013.</a:t>
            </a:fld>
            <a:endParaRPr lang="hr-HR"/>
          </a:p>
        </p:txBody>
      </p:sp>
      <p:sp>
        <p:nvSpPr>
          <p:cNvPr id="5" name="Rezervirano mjesto podnožja 4"/>
          <p:cNvSpPr>
            <a:spLocks noGrp="1"/>
          </p:cNvSpPr>
          <p:nvPr>
            <p:ph type="ftr" sz="quarter" idx="11"/>
          </p:nvPr>
        </p:nvSpPr>
        <p:spPr>
          <a:xfrm>
            <a:off x="3124200" y="6356350"/>
            <a:ext cx="2895600" cy="365125"/>
          </a:xfrm>
          <a:prstGeom prst="rect">
            <a:avLst/>
          </a:prstGeom>
        </p:spPr>
        <p:txBody>
          <a:bodyPr/>
          <a:lstStyle/>
          <a:p>
            <a:endParaRPr lang="hr-HR"/>
          </a:p>
        </p:txBody>
      </p:sp>
      <p:sp>
        <p:nvSpPr>
          <p:cNvPr id="6" name="Rezervirano mjesto broja slajda 5"/>
          <p:cNvSpPr>
            <a:spLocks noGrp="1"/>
          </p:cNvSpPr>
          <p:nvPr>
            <p:ph type="sldNum" sz="quarter" idx="12"/>
          </p:nvPr>
        </p:nvSpPr>
        <p:spPr>
          <a:xfrm>
            <a:off x="6553200" y="6356350"/>
            <a:ext cx="2133600" cy="365125"/>
          </a:xfrm>
          <a:prstGeom prst="rect">
            <a:avLst/>
          </a:prstGeom>
        </p:spPr>
        <p:txBody>
          <a:bodyPr/>
          <a:lstStyle/>
          <a:p>
            <a:fld id="{533F9D1E-37AD-4F1B-B206-74644847CFC9}" type="slidenum">
              <a:rPr lang="hr-HR" smtClean="0"/>
              <a:pPr/>
              <a:t>‹#›</a:t>
            </a:fld>
            <a:endParaRPr lang="hr-HR"/>
          </a:p>
        </p:txBody>
      </p:sp>
    </p:spTree>
    <p:extLst>
      <p:ext uri="{BB962C8B-B14F-4D97-AF65-F5344CB8AC3E}">
        <p14:creationId xmlns:p14="http://schemas.microsoft.com/office/powerpoint/2010/main" val="3876086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a:xfrm>
            <a:off x="457200" y="6356350"/>
            <a:ext cx="2133600" cy="365125"/>
          </a:xfrm>
          <a:prstGeom prst="rect">
            <a:avLst/>
          </a:prstGeom>
        </p:spPr>
        <p:txBody>
          <a:bodyPr/>
          <a:lstStyle/>
          <a:p>
            <a:fld id="{4E1D6BF4-1E62-4602-84D2-07BD0BAB8B01}" type="datetimeFigureOut">
              <a:rPr lang="hr-HR" smtClean="0"/>
              <a:pPr/>
              <a:t>24.3.2013.</a:t>
            </a:fld>
            <a:endParaRPr lang="hr-HR"/>
          </a:p>
        </p:txBody>
      </p:sp>
      <p:sp>
        <p:nvSpPr>
          <p:cNvPr id="5" name="Rezervirano mjesto podnožja 4"/>
          <p:cNvSpPr>
            <a:spLocks noGrp="1"/>
          </p:cNvSpPr>
          <p:nvPr>
            <p:ph type="ftr" sz="quarter" idx="11"/>
          </p:nvPr>
        </p:nvSpPr>
        <p:spPr>
          <a:xfrm>
            <a:off x="3124200" y="6356350"/>
            <a:ext cx="2895600" cy="365125"/>
          </a:xfrm>
          <a:prstGeom prst="rect">
            <a:avLst/>
          </a:prstGeom>
        </p:spPr>
        <p:txBody>
          <a:bodyPr/>
          <a:lstStyle/>
          <a:p>
            <a:endParaRPr lang="hr-HR"/>
          </a:p>
        </p:txBody>
      </p:sp>
      <p:sp>
        <p:nvSpPr>
          <p:cNvPr id="6" name="Rezervirano mjesto broja slajda 5"/>
          <p:cNvSpPr>
            <a:spLocks noGrp="1"/>
          </p:cNvSpPr>
          <p:nvPr>
            <p:ph type="sldNum" sz="quarter" idx="12"/>
          </p:nvPr>
        </p:nvSpPr>
        <p:spPr>
          <a:xfrm>
            <a:off x="6553200" y="6356350"/>
            <a:ext cx="2133600" cy="365125"/>
          </a:xfrm>
          <a:prstGeom prst="rect">
            <a:avLst/>
          </a:prstGeom>
        </p:spPr>
        <p:txBody>
          <a:bodyPr/>
          <a:lstStyle/>
          <a:p>
            <a:fld id="{533F9D1E-37AD-4F1B-B206-74644847CFC9}" type="slidenum">
              <a:rPr lang="hr-HR" smtClean="0"/>
              <a:pPr/>
              <a:t>‹#›</a:t>
            </a:fld>
            <a:endParaRPr lang="hr-HR"/>
          </a:p>
        </p:txBody>
      </p:sp>
    </p:spTree>
    <p:extLst>
      <p:ext uri="{BB962C8B-B14F-4D97-AF65-F5344CB8AC3E}">
        <p14:creationId xmlns:p14="http://schemas.microsoft.com/office/powerpoint/2010/main" val="3608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Uredite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a:xfrm>
            <a:off x="457200" y="6356350"/>
            <a:ext cx="2133600" cy="365125"/>
          </a:xfrm>
          <a:prstGeom prst="rect">
            <a:avLst/>
          </a:prstGeom>
        </p:spPr>
        <p:txBody>
          <a:bodyPr/>
          <a:lstStyle/>
          <a:p>
            <a:fld id="{4E1D6BF4-1E62-4602-84D2-07BD0BAB8B01}" type="datetimeFigureOut">
              <a:rPr lang="hr-HR" smtClean="0"/>
              <a:pPr/>
              <a:t>24.3.2013.</a:t>
            </a:fld>
            <a:endParaRPr lang="hr-HR"/>
          </a:p>
        </p:txBody>
      </p:sp>
      <p:sp>
        <p:nvSpPr>
          <p:cNvPr id="5" name="Rezervirano mjesto podnožja 4"/>
          <p:cNvSpPr>
            <a:spLocks noGrp="1"/>
          </p:cNvSpPr>
          <p:nvPr>
            <p:ph type="ftr" sz="quarter" idx="11"/>
          </p:nvPr>
        </p:nvSpPr>
        <p:spPr>
          <a:xfrm>
            <a:off x="3124200" y="6356350"/>
            <a:ext cx="2895600" cy="365125"/>
          </a:xfrm>
          <a:prstGeom prst="rect">
            <a:avLst/>
          </a:prstGeom>
        </p:spPr>
        <p:txBody>
          <a:bodyPr/>
          <a:lstStyle/>
          <a:p>
            <a:endParaRPr lang="hr-HR"/>
          </a:p>
        </p:txBody>
      </p:sp>
      <p:sp>
        <p:nvSpPr>
          <p:cNvPr id="6" name="Rezervirano mjesto broja slajda 5"/>
          <p:cNvSpPr>
            <a:spLocks noGrp="1"/>
          </p:cNvSpPr>
          <p:nvPr>
            <p:ph type="sldNum" sz="quarter" idx="12"/>
          </p:nvPr>
        </p:nvSpPr>
        <p:spPr>
          <a:xfrm>
            <a:off x="6553200" y="6356350"/>
            <a:ext cx="2133600" cy="365125"/>
          </a:xfrm>
          <a:prstGeom prst="rect">
            <a:avLst/>
          </a:prstGeom>
        </p:spPr>
        <p:txBody>
          <a:bodyPr/>
          <a:lstStyle/>
          <a:p>
            <a:fld id="{533F9D1E-37AD-4F1B-B206-74644847CFC9}" type="slidenum">
              <a:rPr lang="hr-HR" smtClean="0"/>
              <a:pPr/>
              <a:t>‹#›</a:t>
            </a:fld>
            <a:endParaRPr lang="hr-HR"/>
          </a:p>
        </p:txBody>
      </p:sp>
    </p:spTree>
    <p:extLst>
      <p:ext uri="{BB962C8B-B14F-4D97-AF65-F5344CB8AC3E}">
        <p14:creationId xmlns:p14="http://schemas.microsoft.com/office/powerpoint/2010/main" val="1480126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a:xfrm>
            <a:off x="457200" y="6356350"/>
            <a:ext cx="2133600" cy="365125"/>
          </a:xfrm>
          <a:prstGeom prst="rect">
            <a:avLst/>
          </a:prstGeom>
        </p:spPr>
        <p:txBody>
          <a:bodyPr/>
          <a:lstStyle/>
          <a:p>
            <a:fld id="{4E1D6BF4-1E62-4602-84D2-07BD0BAB8B01}" type="datetimeFigureOut">
              <a:rPr lang="hr-HR" smtClean="0"/>
              <a:pPr/>
              <a:t>24.3.2013.</a:t>
            </a:fld>
            <a:endParaRPr lang="hr-HR"/>
          </a:p>
        </p:txBody>
      </p:sp>
      <p:sp>
        <p:nvSpPr>
          <p:cNvPr id="6" name="Rezervirano mjesto podnožja 5"/>
          <p:cNvSpPr>
            <a:spLocks noGrp="1"/>
          </p:cNvSpPr>
          <p:nvPr>
            <p:ph type="ftr" sz="quarter" idx="11"/>
          </p:nvPr>
        </p:nvSpPr>
        <p:spPr>
          <a:xfrm>
            <a:off x="3124200" y="6356350"/>
            <a:ext cx="2895600" cy="365125"/>
          </a:xfrm>
          <a:prstGeom prst="rect">
            <a:avLst/>
          </a:prstGeom>
        </p:spPr>
        <p:txBody>
          <a:bodyPr/>
          <a:lstStyle/>
          <a:p>
            <a:endParaRPr lang="hr-HR"/>
          </a:p>
        </p:txBody>
      </p:sp>
      <p:sp>
        <p:nvSpPr>
          <p:cNvPr id="7" name="Rezervirano mjesto broja slajda 6"/>
          <p:cNvSpPr>
            <a:spLocks noGrp="1"/>
          </p:cNvSpPr>
          <p:nvPr>
            <p:ph type="sldNum" sz="quarter" idx="12"/>
          </p:nvPr>
        </p:nvSpPr>
        <p:spPr>
          <a:xfrm>
            <a:off x="6553200" y="6356350"/>
            <a:ext cx="2133600" cy="365125"/>
          </a:xfrm>
          <a:prstGeom prst="rect">
            <a:avLst/>
          </a:prstGeom>
        </p:spPr>
        <p:txBody>
          <a:bodyPr/>
          <a:lstStyle/>
          <a:p>
            <a:fld id="{533F9D1E-37AD-4F1B-B206-74644847CFC9}" type="slidenum">
              <a:rPr lang="hr-HR" smtClean="0"/>
              <a:pPr/>
              <a:t>‹#›</a:t>
            </a:fld>
            <a:endParaRPr lang="hr-HR"/>
          </a:p>
        </p:txBody>
      </p:sp>
    </p:spTree>
    <p:extLst>
      <p:ext uri="{BB962C8B-B14F-4D97-AF65-F5344CB8AC3E}">
        <p14:creationId xmlns:p14="http://schemas.microsoft.com/office/powerpoint/2010/main" val="1649751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Uredite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a:xfrm>
            <a:off x="457200" y="6356350"/>
            <a:ext cx="2133600" cy="365125"/>
          </a:xfrm>
          <a:prstGeom prst="rect">
            <a:avLst/>
          </a:prstGeom>
        </p:spPr>
        <p:txBody>
          <a:bodyPr/>
          <a:lstStyle/>
          <a:p>
            <a:fld id="{4E1D6BF4-1E62-4602-84D2-07BD0BAB8B01}" type="datetimeFigureOut">
              <a:rPr lang="hr-HR" smtClean="0"/>
              <a:pPr/>
              <a:t>24.3.2013.</a:t>
            </a:fld>
            <a:endParaRPr lang="hr-HR"/>
          </a:p>
        </p:txBody>
      </p:sp>
      <p:sp>
        <p:nvSpPr>
          <p:cNvPr id="8" name="Rezervirano mjesto podnožja 7"/>
          <p:cNvSpPr>
            <a:spLocks noGrp="1"/>
          </p:cNvSpPr>
          <p:nvPr>
            <p:ph type="ftr" sz="quarter" idx="11"/>
          </p:nvPr>
        </p:nvSpPr>
        <p:spPr>
          <a:xfrm>
            <a:off x="3124200" y="6356350"/>
            <a:ext cx="2895600" cy="365125"/>
          </a:xfrm>
          <a:prstGeom prst="rect">
            <a:avLst/>
          </a:prstGeom>
        </p:spPr>
        <p:txBody>
          <a:bodyPr/>
          <a:lstStyle/>
          <a:p>
            <a:endParaRPr lang="hr-HR"/>
          </a:p>
        </p:txBody>
      </p:sp>
      <p:sp>
        <p:nvSpPr>
          <p:cNvPr id="9" name="Rezervirano mjesto broja slajda 8"/>
          <p:cNvSpPr>
            <a:spLocks noGrp="1"/>
          </p:cNvSpPr>
          <p:nvPr>
            <p:ph type="sldNum" sz="quarter" idx="12"/>
          </p:nvPr>
        </p:nvSpPr>
        <p:spPr>
          <a:xfrm>
            <a:off x="6553200" y="6356350"/>
            <a:ext cx="2133600" cy="365125"/>
          </a:xfrm>
          <a:prstGeom prst="rect">
            <a:avLst/>
          </a:prstGeom>
        </p:spPr>
        <p:txBody>
          <a:bodyPr/>
          <a:lstStyle/>
          <a:p>
            <a:fld id="{533F9D1E-37AD-4F1B-B206-74644847CFC9}" type="slidenum">
              <a:rPr lang="hr-HR" smtClean="0"/>
              <a:pPr/>
              <a:t>‹#›</a:t>
            </a:fld>
            <a:endParaRPr lang="hr-HR"/>
          </a:p>
        </p:txBody>
      </p:sp>
    </p:spTree>
    <p:extLst>
      <p:ext uri="{BB962C8B-B14F-4D97-AF65-F5344CB8AC3E}">
        <p14:creationId xmlns:p14="http://schemas.microsoft.com/office/powerpoint/2010/main" val="216900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a:xfrm>
            <a:off x="457200" y="6356350"/>
            <a:ext cx="2133600" cy="365125"/>
          </a:xfrm>
          <a:prstGeom prst="rect">
            <a:avLst/>
          </a:prstGeom>
        </p:spPr>
        <p:txBody>
          <a:bodyPr/>
          <a:lstStyle/>
          <a:p>
            <a:fld id="{4E1D6BF4-1E62-4602-84D2-07BD0BAB8B01}" type="datetimeFigureOut">
              <a:rPr lang="hr-HR" smtClean="0"/>
              <a:pPr/>
              <a:t>24.3.2013.</a:t>
            </a:fld>
            <a:endParaRPr lang="hr-HR"/>
          </a:p>
        </p:txBody>
      </p:sp>
      <p:sp>
        <p:nvSpPr>
          <p:cNvPr id="4" name="Rezervirano mjesto podnožja 3"/>
          <p:cNvSpPr>
            <a:spLocks noGrp="1"/>
          </p:cNvSpPr>
          <p:nvPr>
            <p:ph type="ftr" sz="quarter" idx="11"/>
          </p:nvPr>
        </p:nvSpPr>
        <p:spPr>
          <a:xfrm>
            <a:off x="3124200" y="6356350"/>
            <a:ext cx="2895600" cy="365125"/>
          </a:xfrm>
          <a:prstGeom prst="rect">
            <a:avLst/>
          </a:prstGeom>
        </p:spPr>
        <p:txBody>
          <a:bodyPr/>
          <a:lstStyle/>
          <a:p>
            <a:endParaRPr lang="hr-HR"/>
          </a:p>
        </p:txBody>
      </p:sp>
      <p:sp>
        <p:nvSpPr>
          <p:cNvPr id="5" name="Rezervirano mjesto broja slajda 4"/>
          <p:cNvSpPr>
            <a:spLocks noGrp="1"/>
          </p:cNvSpPr>
          <p:nvPr>
            <p:ph type="sldNum" sz="quarter" idx="12"/>
          </p:nvPr>
        </p:nvSpPr>
        <p:spPr>
          <a:xfrm>
            <a:off x="6553200" y="6356350"/>
            <a:ext cx="2133600" cy="365125"/>
          </a:xfrm>
          <a:prstGeom prst="rect">
            <a:avLst/>
          </a:prstGeom>
        </p:spPr>
        <p:txBody>
          <a:bodyPr/>
          <a:lstStyle/>
          <a:p>
            <a:fld id="{533F9D1E-37AD-4F1B-B206-74644847CFC9}" type="slidenum">
              <a:rPr lang="hr-HR" smtClean="0"/>
              <a:pPr/>
              <a:t>‹#›</a:t>
            </a:fld>
            <a:endParaRPr lang="hr-HR"/>
          </a:p>
        </p:txBody>
      </p:sp>
    </p:spTree>
    <p:extLst>
      <p:ext uri="{BB962C8B-B14F-4D97-AF65-F5344CB8AC3E}">
        <p14:creationId xmlns:p14="http://schemas.microsoft.com/office/powerpoint/2010/main" val="2389854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a:xfrm>
            <a:off x="457200" y="6356350"/>
            <a:ext cx="2133600" cy="365125"/>
          </a:xfrm>
          <a:prstGeom prst="rect">
            <a:avLst/>
          </a:prstGeom>
        </p:spPr>
        <p:txBody>
          <a:bodyPr/>
          <a:lstStyle/>
          <a:p>
            <a:fld id="{4E1D6BF4-1E62-4602-84D2-07BD0BAB8B01}" type="datetimeFigureOut">
              <a:rPr lang="hr-HR" smtClean="0"/>
              <a:pPr/>
              <a:t>24.3.2013.</a:t>
            </a:fld>
            <a:endParaRPr lang="hr-HR"/>
          </a:p>
        </p:txBody>
      </p:sp>
      <p:sp>
        <p:nvSpPr>
          <p:cNvPr id="3" name="Rezervirano mjesto podnožja 2"/>
          <p:cNvSpPr>
            <a:spLocks noGrp="1"/>
          </p:cNvSpPr>
          <p:nvPr>
            <p:ph type="ftr" sz="quarter" idx="11"/>
          </p:nvPr>
        </p:nvSpPr>
        <p:spPr>
          <a:xfrm>
            <a:off x="3124200" y="6356350"/>
            <a:ext cx="2895600" cy="365125"/>
          </a:xfrm>
          <a:prstGeom prst="rect">
            <a:avLst/>
          </a:prstGeom>
        </p:spPr>
        <p:txBody>
          <a:bodyPr/>
          <a:lstStyle/>
          <a:p>
            <a:endParaRPr lang="hr-HR"/>
          </a:p>
        </p:txBody>
      </p:sp>
      <p:sp>
        <p:nvSpPr>
          <p:cNvPr id="4" name="Rezervirano mjesto broja slajda 3"/>
          <p:cNvSpPr>
            <a:spLocks noGrp="1"/>
          </p:cNvSpPr>
          <p:nvPr>
            <p:ph type="sldNum" sz="quarter" idx="12"/>
          </p:nvPr>
        </p:nvSpPr>
        <p:spPr>
          <a:xfrm>
            <a:off x="6553200" y="6356350"/>
            <a:ext cx="2133600" cy="365125"/>
          </a:xfrm>
          <a:prstGeom prst="rect">
            <a:avLst/>
          </a:prstGeom>
        </p:spPr>
        <p:txBody>
          <a:bodyPr/>
          <a:lstStyle/>
          <a:p>
            <a:fld id="{533F9D1E-37AD-4F1B-B206-74644847CFC9}" type="slidenum">
              <a:rPr lang="hr-HR" smtClean="0"/>
              <a:pPr/>
              <a:t>‹#›</a:t>
            </a:fld>
            <a:endParaRPr lang="hr-HR"/>
          </a:p>
        </p:txBody>
      </p:sp>
    </p:spTree>
    <p:extLst>
      <p:ext uri="{BB962C8B-B14F-4D97-AF65-F5344CB8AC3E}">
        <p14:creationId xmlns:p14="http://schemas.microsoft.com/office/powerpoint/2010/main" val="267342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Uredite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a:xfrm>
            <a:off x="457200" y="6356350"/>
            <a:ext cx="2133600" cy="365125"/>
          </a:xfrm>
          <a:prstGeom prst="rect">
            <a:avLst/>
          </a:prstGeom>
        </p:spPr>
        <p:txBody>
          <a:bodyPr/>
          <a:lstStyle/>
          <a:p>
            <a:fld id="{4E1D6BF4-1E62-4602-84D2-07BD0BAB8B01}" type="datetimeFigureOut">
              <a:rPr lang="hr-HR" smtClean="0"/>
              <a:pPr/>
              <a:t>24.3.2013.</a:t>
            </a:fld>
            <a:endParaRPr lang="hr-HR"/>
          </a:p>
        </p:txBody>
      </p:sp>
      <p:sp>
        <p:nvSpPr>
          <p:cNvPr id="6" name="Rezervirano mjesto podnožja 5"/>
          <p:cNvSpPr>
            <a:spLocks noGrp="1"/>
          </p:cNvSpPr>
          <p:nvPr>
            <p:ph type="ftr" sz="quarter" idx="11"/>
          </p:nvPr>
        </p:nvSpPr>
        <p:spPr>
          <a:xfrm>
            <a:off x="3124200" y="6356350"/>
            <a:ext cx="2895600" cy="365125"/>
          </a:xfrm>
          <a:prstGeom prst="rect">
            <a:avLst/>
          </a:prstGeom>
        </p:spPr>
        <p:txBody>
          <a:bodyPr/>
          <a:lstStyle/>
          <a:p>
            <a:endParaRPr lang="hr-HR"/>
          </a:p>
        </p:txBody>
      </p:sp>
      <p:sp>
        <p:nvSpPr>
          <p:cNvPr id="7" name="Rezervirano mjesto broja slajda 6"/>
          <p:cNvSpPr>
            <a:spLocks noGrp="1"/>
          </p:cNvSpPr>
          <p:nvPr>
            <p:ph type="sldNum" sz="quarter" idx="12"/>
          </p:nvPr>
        </p:nvSpPr>
        <p:spPr>
          <a:xfrm>
            <a:off x="6553200" y="6356350"/>
            <a:ext cx="2133600" cy="365125"/>
          </a:xfrm>
          <a:prstGeom prst="rect">
            <a:avLst/>
          </a:prstGeom>
        </p:spPr>
        <p:txBody>
          <a:bodyPr/>
          <a:lstStyle/>
          <a:p>
            <a:fld id="{533F9D1E-37AD-4F1B-B206-74644847CFC9}" type="slidenum">
              <a:rPr lang="hr-HR" smtClean="0"/>
              <a:pPr/>
              <a:t>‹#›</a:t>
            </a:fld>
            <a:endParaRPr lang="hr-HR"/>
          </a:p>
        </p:txBody>
      </p:sp>
    </p:spTree>
    <p:extLst>
      <p:ext uri="{BB962C8B-B14F-4D97-AF65-F5344CB8AC3E}">
        <p14:creationId xmlns:p14="http://schemas.microsoft.com/office/powerpoint/2010/main" val="276925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Uredite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a:xfrm>
            <a:off x="457200" y="6356350"/>
            <a:ext cx="2133600" cy="365125"/>
          </a:xfrm>
          <a:prstGeom prst="rect">
            <a:avLst/>
          </a:prstGeom>
        </p:spPr>
        <p:txBody>
          <a:bodyPr/>
          <a:lstStyle/>
          <a:p>
            <a:fld id="{4E1D6BF4-1E62-4602-84D2-07BD0BAB8B01}" type="datetimeFigureOut">
              <a:rPr lang="hr-HR" smtClean="0"/>
              <a:pPr/>
              <a:t>24.3.2013.</a:t>
            </a:fld>
            <a:endParaRPr lang="hr-HR"/>
          </a:p>
        </p:txBody>
      </p:sp>
      <p:sp>
        <p:nvSpPr>
          <p:cNvPr id="6" name="Rezervirano mjesto podnožja 5"/>
          <p:cNvSpPr>
            <a:spLocks noGrp="1"/>
          </p:cNvSpPr>
          <p:nvPr>
            <p:ph type="ftr" sz="quarter" idx="11"/>
          </p:nvPr>
        </p:nvSpPr>
        <p:spPr>
          <a:xfrm>
            <a:off x="3124200" y="6356350"/>
            <a:ext cx="2895600" cy="365125"/>
          </a:xfrm>
          <a:prstGeom prst="rect">
            <a:avLst/>
          </a:prstGeom>
        </p:spPr>
        <p:txBody>
          <a:bodyPr/>
          <a:lstStyle/>
          <a:p>
            <a:endParaRPr lang="hr-HR"/>
          </a:p>
        </p:txBody>
      </p:sp>
      <p:sp>
        <p:nvSpPr>
          <p:cNvPr id="7" name="Rezervirano mjesto broja slajda 6"/>
          <p:cNvSpPr>
            <a:spLocks noGrp="1"/>
          </p:cNvSpPr>
          <p:nvPr>
            <p:ph type="sldNum" sz="quarter" idx="12"/>
          </p:nvPr>
        </p:nvSpPr>
        <p:spPr>
          <a:xfrm>
            <a:off x="6553200" y="6356350"/>
            <a:ext cx="2133600" cy="365125"/>
          </a:xfrm>
          <a:prstGeom prst="rect">
            <a:avLst/>
          </a:prstGeom>
        </p:spPr>
        <p:txBody>
          <a:bodyPr/>
          <a:lstStyle/>
          <a:p>
            <a:fld id="{533F9D1E-37AD-4F1B-B206-74644847CFC9}" type="slidenum">
              <a:rPr lang="hr-HR" smtClean="0"/>
              <a:pPr/>
              <a:t>‹#›</a:t>
            </a:fld>
            <a:endParaRPr lang="hr-HR"/>
          </a:p>
        </p:txBody>
      </p:sp>
    </p:spTree>
    <p:extLst>
      <p:ext uri="{BB962C8B-B14F-4D97-AF65-F5344CB8AC3E}">
        <p14:creationId xmlns:p14="http://schemas.microsoft.com/office/powerpoint/2010/main" val="12784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tint val="40000"/>
                <a:satMod val="350000"/>
              </a:schemeClr>
            </a:gs>
            <a:gs pos="60000">
              <a:schemeClr val="bg1">
                <a:tint val="45000"/>
                <a:shade val="99000"/>
                <a:satMod val="350000"/>
              </a:schemeClr>
            </a:gs>
            <a:gs pos="100000">
              <a:schemeClr val="bg1">
                <a:lumMod val="7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413792"/>
            <a:ext cx="8229600" cy="1143000"/>
          </a:xfrm>
          <a:prstGeom prst="rect">
            <a:avLst/>
          </a:prstGeom>
        </p:spPr>
        <p:txBody>
          <a:bodyPr vert="horz" lIns="91440" tIns="45720" rIns="91440" bIns="45720" rtlCol="0" anchor="ctr">
            <a:normAutofit/>
          </a:bodyPr>
          <a:lstStyle/>
          <a:p>
            <a:r>
              <a:rPr lang="hr-HR" dirty="0" smtClean="0"/>
              <a:t>Uredite stil naslova matrice</a:t>
            </a:r>
            <a:endParaRPr lang="hr-HR" dirty="0"/>
          </a:p>
        </p:txBody>
      </p:sp>
      <p:sp>
        <p:nvSpPr>
          <p:cNvPr id="3" name="Rezervirano mjesto teksta 2"/>
          <p:cNvSpPr>
            <a:spLocks noGrp="1"/>
          </p:cNvSpPr>
          <p:nvPr>
            <p:ph type="body" idx="1"/>
          </p:nvPr>
        </p:nvSpPr>
        <p:spPr>
          <a:xfrm>
            <a:off x="457200" y="1988840"/>
            <a:ext cx="8229600" cy="4137323"/>
          </a:xfrm>
          <a:prstGeom prst="rect">
            <a:avLst/>
          </a:prstGeom>
        </p:spPr>
        <p:txBody>
          <a:bodyPr vert="horz" lIns="91440" tIns="45720" rIns="91440" bIns="45720" rtlCol="0">
            <a:normAutofit/>
          </a:bodyPr>
          <a:lstStyle/>
          <a:p>
            <a:pPr lvl="0"/>
            <a:r>
              <a:rPr lang="hr-HR" dirty="0" smtClean="0"/>
              <a:t>Uredite stilove teksta matrice</a:t>
            </a:r>
          </a:p>
          <a:p>
            <a:pPr lvl="1"/>
            <a:r>
              <a:rPr lang="hr-HR" dirty="0" smtClean="0"/>
              <a:t>Druga razina</a:t>
            </a:r>
          </a:p>
          <a:p>
            <a:pPr lvl="2"/>
            <a:r>
              <a:rPr lang="hr-HR" dirty="0" smtClean="0"/>
              <a:t>Treća razina</a:t>
            </a:r>
          </a:p>
          <a:p>
            <a:pPr lvl="3"/>
            <a:r>
              <a:rPr lang="hr-HR" dirty="0" smtClean="0"/>
              <a:t>Četvrta razina</a:t>
            </a:r>
          </a:p>
          <a:p>
            <a:pPr lvl="4"/>
            <a:r>
              <a:rPr lang="hr-HR" dirty="0" smtClean="0"/>
              <a:t>Peta razina</a:t>
            </a:r>
            <a:endParaRPr lang="hr-HR" dirty="0"/>
          </a:p>
        </p:txBody>
      </p:sp>
      <p:pic>
        <p:nvPicPr>
          <p:cNvPr id="9" name="Picture 8"/>
          <p:cNvPicPr>
            <a:picLocks noChangeAspect="1"/>
          </p:cNvPicPr>
          <p:nvPr userDrawn="1"/>
        </p:nvPicPr>
        <p:blipFill>
          <a:blip r:embed="rId13" cstate="print"/>
          <a:stretch>
            <a:fillRect/>
          </a:stretch>
        </p:blipFill>
        <p:spPr>
          <a:xfrm>
            <a:off x="7308304" y="6309320"/>
            <a:ext cx="1461932" cy="216024"/>
          </a:xfrm>
          <a:prstGeom prst="rect">
            <a:avLst/>
          </a:prstGeom>
        </p:spPr>
      </p:pic>
      <p:sp>
        <p:nvSpPr>
          <p:cNvPr id="6" name="Freeform 5"/>
          <p:cNvSpPr>
            <a:spLocks/>
          </p:cNvSpPr>
          <p:nvPr userDrawn="1"/>
        </p:nvSpPr>
        <p:spPr bwMode="auto">
          <a:xfrm>
            <a:off x="395288" y="6329363"/>
            <a:ext cx="222250" cy="177800"/>
          </a:xfrm>
          <a:custGeom>
            <a:avLst/>
            <a:gdLst>
              <a:gd name="T0" fmla="*/ 251 w 587"/>
              <a:gd name="T1" fmla="*/ 270 h 460"/>
              <a:gd name="T2" fmla="*/ 251 w 587"/>
              <a:gd name="T3" fmla="*/ 270 h 460"/>
              <a:gd name="T4" fmla="*/ 298 w 587"/>
              <a:gd name="T5" fmla="*/ 364 h 460"/>
              <a:gd name="T6" fmla="*/ 299 w 587"/>
              <a:gd name="T7" fmla="*/ 364 h 460"/>
              <a:gd name="T8" fmla="*/ 352 w 587"/>
              <a:gd name="T9" fmla="*/ 261 h 460"/>
              <a:gd name="T10" fmla="*/ 417 w 587"/>
              <a:gd name="T11" fmla="*/ 130 h 460"/>
              <a:gd name="T12" fmla="*/ 469 w 587"/>
              <a:gd name="T13" fmla="*/ 0 h 460"/>
              <a:gd name="T14" fmla="*/ 521 w 587"/>
              <a:gd name="T15" fmla="*/ 1 h 460"/>
              <a:gd name="T16" fmla="*/ 581 w 587"/>
              <a:gd name="T17" fmla="*/ 0 h 460"/>
              <a:gd name="T18" fmla="*/ 582 w 587"/>
              <a:gd name="T19" fmla="*/ 16 h 460"/>
              <a:gd name="T20" fmla="*/ 568 w 587"/>
              <a:gd name="T21" fmla="*/ 17 h 460"/>
              <a:gd name="T22" fmla="*/ 520 w 587"/>
              <a:gd name="T23" fmla="*/ 82 h 460"/>
              <a:gd name="T24" fmla="*/ 527 w 587"/>
              <a:gd name="T25" fmla="*/ 380 h 460"/>
              <a:gd name="T26" fmla="*/ 561 w 587"/>
              <a:gd name="T27" fmla="*/ 436 h 460"/>
              <a:gd name="T28" fmla="*/ 583 w 587"/>
              <a:gd name="T29" fmla="*/ 438 h 460"/>
              <a:gd name="T30" fmla="*/ 581 w 587"/>
              <a:gd name="T31" fmla="*/ 455 h 460"/>
              <a:gd name="T32" fmla="*/ 501 w 587"/>
              <a:gd name="T33" fmla="*/ 453 h 460"/>
              <a:gd name="T34" fmla="*/ 418 w 587"/>
              <a:gd name="T35" fmla="*/ 455 h 460"/>
              <a:gd name="T36" fmla="*/ 416 w 587"/>
              <a:gd name="T37" fmla="*/ 438 h 460"/>
              <a:gd name="T38" fmla="*/ 436 w 587"/>
              <a:gd name="T39" fmla="*/ 436 h 460"/>
              <a:gd name="T40" fmla="*/ 470 w 587"/>
              <a:gd name="T41" fmla="*/ 378 h 460"/>
              <a:gd name="T42" fmla="*/ 468 w 587"/>
              <a:gd name="T43" fmla="*/ 92 h 460"/>
              <a:gd name="T44" fmla="*/ 467 w 587"/>
              <a:gd name="T45" fmla="*/ 92 h 460"/>
              <a:gd name="T46" fmla="*/ 422 w 587"/>
              <a:gd name="T47" fmla="*/ 181 h 460"/>
              <a:gd name="T48" fmla="*/ 361 w 587"/>
              <a:gd name="T49" fmla="*/ 301 h 460"/>
              <a:gd name="T50" fmla="*/ 286 w 587"/>
              <a:gd name="T51" fmla="*/ 457 h 460"/>
              <a:gd name="T52" fmla="*/ 279 w 587"/>
              <a:gd name="T53" fmla="*/ 460 h 460"/>
              <a:gd name="T54" fmla="*/ 273 w 587"/>
              <a:gd name="T55" fmla="*/ 457 h 460"/>
              <a:gd name="T56" fmla="*/ 213 w 587"/>
              <a:gd name="T57" fmla="*/ 320 h 460"/>
              <a:gd name="T58" fmla="*/ 151 w 587"/>
              <a:gd name="T59" fmla="*/ 188 h 460"/>
              <a:gd name="T60" fmla="*/ 107 w 587"/>
              <a:gd name="T61" fmla="*/ 89 h 460"/>
              <a:gd name="T62" fmla="*/ 105 w 587"/>
              <a:gd name="T63" fmla="*/ 89 h 460"/>
              <a:gd name="T64" fmla="*/ 99 w 587"/>
              <a:gd name="T65" fmla="*/ 211 h 460"/>
              <a:gd name="T66" fmla="*/ 94 w 587"/>
              <a:gd name="T67" fmla="*/ 372 h 460"/>
              <a:gd name="T68" fmla="*/ 125 w 587"/>
              <a:gd name="T69" fmla="*/ 436 h 460"/>
              <a:gd name="T70" fmla="*/ 151 w 587"/>
              <a:gd name="T71" fmla="*/ 438 h 460"/>
              <a:gd name="T72" fmla="*/ 150 w 587"/>
              <a:gd name="T73" fmla="*/ 455 h 460"/>
              <a:gd name="T74" fmla="*/ 74 w 587"/>
              <a:gd name="T75" fmla="*/ 453 h 460"/>
              <a:gd name="T76" fmla="*/ 4 w 587"/>
              <a:gd name="T77" fmla="*/ 455 h 460"/>
              <a:gd name="T78" fmla="*/ 3 w 587"/>
              <a:gd name="T79" fmla="*/ 438 h 460"/>
              <a:gd name="T80" fmla="*/ 18 w 587"/>
              <a:gd name="T81" fmla="*/ 436 h 460"/>
              <a:gd name="T82" fmla="*/ 60 w 587"/>
              <a:gd name="T83" fmla="*/ 380 h 460"/>
              <a:gd name="T84" fmla="*/ 72 w 587"/>
              <a:gd name="T85" fmla="*/ 229 h 460"/>
              <a:gd name="T86" fmla="*/ 80 w 587"/>
              <a:gd name="T87" fmla="*/ 76 h 460"/>
              <a:gd name="T88" fmla="*/ 34 w 587"/>
              <a:gd name="T89" fmla="*/ 17 h 460"/>
              <a:gd name="T90" fmla="*/ 23 w 587"/>
              <a:gd name="T91" fmla="*/ 16 h 460"/>
              <a:gd name="T92" fmla="*/ 26 w 587"/>
              <a:gd name="T93" fmla="*/ 0 h 460"/>
              <a:gd name="T94" fmla="*/ 80 w 587"/>
              <a:gd name="T95" fmla="*/ 1 h 460"/>
              <a:gd name="T96" fmla="*/ 136 w 587"/>
              <a:gd name="T97" fmla="*/ 0 h 460"/>
              <a:gd name="T98" fmla="*/ 172 w 587"/>
              <a:gd name="T99" fmla="*/ 112 h 460"/>
              <a:gd name="T100" fmla="*/ 251 w 587"/>
              <a:gd name="T101" fmla="*/ 27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7" h="460">
                <a:moveTo>
                  <a:pt x="251" y="270"/>
                </a:moveTo>
                <a:lnTo>
                  <a:pt x="251" y="270"/>
                </a:lnTo>
                <a:cubicBezTo>
                  <a:pt x="266" y="302"/>
                  <a:pt x="282" y="334"/>
                  <a:pt x="298" y="364"/>
                </a:cubicBezTo>
                <a:lnTo>
                  <a:pt x="299" y="364"/>
                </a:lnTo>
                <a:cubicBezTo>
                  <a:pt x="318" y="332"/>
                  <a:pt x="335" y="296"/>
                  <a:pt x="352" y="261"/>
                </a:cubicBezTo>
                <a:lnTo>
                  <a:pt x="417" y="130"/>
                </a:lnTo>
                <a:cubicBezTo>
                  <a:pt x="449" y="68"/>
                  <a:pt x="468" y="30"/>
                  <a:pt x="469" y="0"/>
                </a:cubicBezTo>
                <a:cubicBezTo>
                  <a:pt x="493" y="1"/>
                  <a:pt x="507" y="1"/>
                  <a:pt x="521" y="1"/>
                </a:cubicBezTo>
                <a:cubicBezTo>
                  <a:pt x="538" y="1"/>
                  <a:pt x="560" y="1"/>
                  <a:pt x="581" y="0"/>
                </a:cubicBezTo>
                <a:cubicBezTo>
                  <a:pt x="586" y="2"/>
                  <a:pt x="586" y="13"/>
                  <a:pt x="582" y="16"/>
                </a:cubicBezTo>
                <a:lnTo>
                  <a:pt x="568" y="17"/>
                </a:lnTo>
                <a:cubicBezTo>
                  <a:pt x="525" y="22"/>
                  <a:pt x="519" y="34"/>
                  <a:pt x="520" y="82"/>
                </a:cubicBezTo>
                <a:cubicBezTo>
                  <a:pt x="521" y="155"/>
                  <a:pt x="522" y="282"/>
                  <a:pt x="527" y="380"/>
                </a:cubicBezTo>
                <a:cubicBezTo>
                  <a:pt x="529" y="415"/>
                  <a:pt x="529" y="432"/>
                  <a:pt x="561" y="436"/>
                </a:cubicBezTo>
                <a:lnTo>
                  <a:pt x="583" y="438"/>
                </a:lnTo>
                <a:cubicBezTo>
                  <a:pt x="587" y="442"/>
                  <a:pt x="586" y="452"/>
                  <a:pt x="581" y="455"/>
                </a:cubicBezTo>
                <a:cubicBezTo>
                  <a:pt x="553" y="453"/>
                  <a:pt x="525" y="453"/>
                  <a:pt x="501" y="453"/>
                </a:cubicBezTo>
                <a:cubicBezTo>
                  <a:pt x="477" y="453"/>
                  <a:pt x="446" y="453"/>
                  <a:pt x="418" y="455"/>
                </a:cubicBezTo>
                <a:cubicBezTo>
                  <a:pt x="413" y="451"/>
                  <a:pt x="412" y="442"/>
                  <a:pt x="416" y="438"/>
                </a:cubicBezTo>
                <a:lnTo>
                  <a:pt x="436" y="436"/>
                </a:lnTo>
                <a:cubicBezTo>
                  <a:pt x="470" y="432"/>
                  <a:pt x="470" y="421"/>
                  <a:pt x="470" y="378"/>
                </a:cubicBezTo>
                <a:lnTo>
                  <a:pt x="468" y="92"/>
                </a:lnTo>
                <a:lnTo>
                  <a:pt x="467" y="92"/>
                </a:lnTo>
                <a:cubicBezTo>
                  <a:pt x="462" y="99"/>
                  <a:pt x="436" y="154"/>
                  <a:pt x="422" y="181"/>
                </a:cubicBezTo>
                <a:lnTo>
                  <a:pt x="361" y="301"/>
                </a:lnTo>
                <a:cubicBezTo>
                  <a:pt x="330" y="361"/>
                  <a:pt x="299" y="425"/>
                  <a:pt x="286" y="457"/>
                </a:cubicBezTo>
                <a:cubicBezTo>
                  <a:pt x="285" y="459"/>
                  <a:pt x="282" y="460"/>
                  <a:pt x="279" y="460"/>
                </a:cubicBezTo>
                <a:cubicBezTo>
                  <a:pt x="278" y="460"/>
                  <a:pt x="275" y="459"/>
                  <a:pt x="273" y="457"/>
                </a:cubicBezTo>
                <a:cubicBezTo>
                  <a:pt x="262" y="421"/>
                  <a:pt x="229" y="354"/>
                  <a:pt x="213" y="320"/>
                </a:cubicBezTo>
                <a:lnTo>
                  <a:pt x="151" y="188"/>
                </a:lnTo>
                <a:cubicBezTo>
                  <a:pt x="136" y="156"/>
                  <a:pt x="122" y="121"/>
                  <a:pt x="107" y="89"/>
                </a:cubicBezTo>
                <a:lnTo>
                  <a:pt x="105" y="89"/>
                </a:lnTo>
                <a:cubicBezTo>
                  <a:pt x="103" y="132"/>
                  <a:pt x="101" y="171"/>
                  <a:pt x="99" y="211"/>
                </a:cubicBezTo>
                <a:cubicBezTo>
                  <a:pt x="96" y="253"/>
                  <a:pt x="94" y="314"/>
                  <a:pt x="94" y="372"/>
                </a:cubicBezTo>
                <a:cubicBezTo>
                  <a:pt x="94" y="423"/>
                  <a:pt x="98" y="434"/>
                  <a:pt x="125" y="436"/>
                </a:cubicBezTo>
                <a:lnTo>
                  <a:pt x="151" y="438"/>
                </a:lnTo>
                <a:cubicBezTo>
                  <a:pt x="156" y="442"/>
                  <a:pt x="155" y="453"/>
                  <a:pt x="150" y="455"/>
                </a:cubicBezTo>
                <a:cubicBezTo>
                  <a:pt x="127" y="453"/>
                  <a:pt x="100" y="453"/>
                  <a:pt x="74" y="453"/>
                </a:cubicBezTo>
                <a:cubicBezTo>
                  <a:pt x="52" y="453"/>
                  <a:pt x="28" y="453"/>
                  <a:pt x="4" y="455"/>
                </a:cubicBezTo>
                <a:cubicBezTo>
                  <a:pt x="0" y="451"/>
                  <a:pt x="0" y="441"/>
                  <a:pt x="3" y="438"/>
                </a:cubicBezTo>
                <a:lnTo>
                  <a:pt x="18" y="436"/>
                </a:lnTo>
                <a:cubicBezTo>
                  <a:pt x="47" y="432"/>
                  <a:pt x="56" y="428"/>
                  <a:pt x="60" y="380"/>
                </a:cubicBezTo>
                <a:cubicBezTo>
                  <a:pt x="65" y="334"/>
                  <a:pt x="68" y="297"/>
                  <a:pt x="72" y="229"/>
                </a:cubicBezTo>
                <a:cubicBezTo>
                  <a:pt x="76" y="172"/>
                  <a:pt x="78" y="114"/>
                  <a:pt x="80" y="76"/>
                </a:cubicBezTo>
                <a:cubicBezTo>
                  <a:pt x="81" y="33"/>
                  <a:pt x="76" y="24"/>
                  <a:pt x="34" y="17"/>
                </a:cubicBezTo>
                <a:lnTo>
                  <a:pt x="23" y="16"/>
                </a:lnTo>
                <a:cubicBezTo>
                  <a:pt x="19" y="12"/>
                  <a:pt x="20" y="2"/>
                  <a:pt x="26" y="0"/>
                </a:cubicBezTo>
                <a:cubicBezTo>
                  <a:pt x="46" y="1"/>
                  <a:pt x="63" y="1"/>
                  <a:pt x="80" y="1"/>
                </a:cubicBezTo>
                <a:cubicBezTo>
                  <a:pt x="95" y="1"/>
                  <a:pt x="114" y="1"/>
                  <a:pt x="136" y="0"/>
                </a:cubicBezTo>
                <a:cubicBezTo>
                  <a:pt x="134" y="26"/>
                  <a:pt x="151" y="68"/>
                  <a:pt x="172" y="112"/>
                </a:cubicBezTo>
                <a:lnTo>
                  <a:pt x="251" y="270"/>
                </a:lnTo>
                <a:close/>
              </a:path>
            </a:pathLst>
          </a:custGeom>
          <a:solidFill>
            <a:srgbClr val="D01C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userDrawn="1"/>
        </p:nvSpPr>
        <p:spPr bwMode="auto">
          <a:xfrm>
            <a:off x="395288" y="6329363"/>
            <a:ext cx="222250" cy="177800"/>
          </a:xfrm>
          <a:custGeom>
            <a:avLst/>
            <a:gdLst>
              <a:gd name="T0" fmla="*/ 251 w 587"/>
              <a:gd name="T1" fmla="*/ 270 h 460"/>
              <a:gd name="T2" fmla="*/ 251 w 587"/>
              <a:gd name="T3" fmla="*/ 270 h 460"/>
              <a:gd name="T4" fmla="*/ 298 w 587"/>
              <a:gd name="T5" fmla="*/ 364 h 460"/>
              <a:gd name="T6" fmla="*/ 299 w 587"/>
              <a:gd name="T7" fmla="*/ 364 h 460"/>
              <a:gd name="T8" fmla="*/ 352 w 587"/>
              <a:gd name="T9" fmla="*/ 261 h 460"/>
              <a:gd name="T10" fmla="*/ 417 w 587"/>
              <a:gd name="T11" fmla="*/ 130 h 460"/>
              <a:gd name="T12" fmla="*/ 469 w 587"/>
              <a:gd name="T13" fmla="*/ 0 h 460"/>
              <a:gd name="T14" fmla="*/ 521 w 587"/>
              <a:gd name="T15" fmla="*/ 1 h 460"/>
              <a:gd name="T16" fmla="*/ 581 w 587"/>
              <a:gd name="T17" fmla="*/ 0 h 460"/>
              <a:gd name="T18" fmla="*/ 582 w 587"/>
              <a:gd name="T19" fmla="*/ 16 h 460"/>
              <a:gd name="T20" fmla="*/ 568 w 587"/>
              <a:gd name="T21" fmla="*/ 17 h 460"/>
              <a:gd name="T22" fmla="*/ 520 w 587"/>
              <a:gd name="T23" fmla="*/ 82 h 460"/>
              <a:gd name="T24" fmla="*/ 527 w 587"/>
              <a:gd name="T25" fmla="*/ 380 h 460"/>
              <a:gd name="T26" fmla="*/ 561 w 587"/>
              <a:gd name="T27" fmla="*/ 436 h 460"/>
              <a:gd name="T28" fmla="*/ 583 w 587"/>
              <a:gd name="T29" fmla="*/ 438 h 460"/>
              <a:gd name="T30" fmla="*/ 581 w 587"/>
              <a:gd name="T31" fmla="*/ 455 h 460"/>
              <a:gd name="T32" fmla="*/ 501 w 587"/>
              <a:gd name="T33" fmla="*/ 453 h 460"/>
              <a:gd name="T34" fmla="*/ 418 w 587"/>
              <a:gd name="T35" fmla="*/ 455 h 460"/>
              <a:gd name="T36" fmla="*/ 416 w 587"/>
              <a:gd name="T37" fmla="*/ 438 h 460"/>
              <a:gd name="T38" fmla="*/ 436 w 587"/>
              <a:gd name="T39" fmla="*/ 436 h 460"/>
              <a:gd name="T40" fmla="*/ 470 w 587"/>
              <a:gd name="T41" fmla="*/ 378 h 460"/>
              <a:gd name="T42" fmla="*/ 468 w 587"/>
              <a:gd name="T43" fmla="*/ 92 h 460"/>
              <a:gd name="T44" fmla="*/ 467 w 587"/>
              <a:gd name="T45" fmla="*/ 92 h 460"/>
              <a:gd name="T46" fmla="*/ 422 w 587"/>
              <a:gd name="T47" fmla="*/ 181 h 460"/>
              <a:gd name="T48" fmla="*/ 361 w 587"/>
              <a:gd name="T49" fmla="*/ 301 h 460"/>
              <a:gd name="T50" fmla="*/ 286 w 587"/>
              <a:gd name="T51" fmla="*/ 457 h 460"/>
              <a:gd name="T52" fmla="*/ 279 w 587"/>
              <a:gd name="T53" fmla="*/ 460 h 460"/>
              <a:gd name="T54" fmla="*/ 273 w 587"/>
              <a:gd name="T55" fmla="*/ 457 h 460"/>
              <a:gd name="T56" fmla="*/ 213 w 587"/>
              <a:gd name="T57" fmla="*/ 320 h 460"/>
              <a:gd name="T58" fmla="*/ 151 w 587"/>
              <a:gd name="T59" fmla="*/ 188 h 460"/>
              <a:gd name="T60" fmla="*/ 107 w 587"/>
              <a:gd name="T61" fmla="*/ 89 h 460"/>
              <a:gd name="T62" fmla="*/ 105 w 587"/>
              <a:gd name="T63" fmla="*/ 89 h 460"/>
              <a:gd name="T64" fmla="*/ 99 w 587"/>
              <a:gd name="T65" fmla="*/ 211 h 460"/>
              <a:gd name="T66" fmla="*/ 94 w 587"/>
              <a:gd name="T67" fmla="*/ 372 h 460"/>
              <a:gd name="T68" fmla="*/ 125 w 587"/>
              <a:gd name="T69" fmla="*/ 436 h 460"/>
              <a:gd name="T70" fmla="*/ 151 w 587"/>
              <a:gd name="T71" fmla="*/ 438 h 460"/>
              <a:gd name="T72" fmla="*/ 150 w 587"/>
              <a:gd name="T73" fmla="*/ 455 h 460"/>
              <a:gd name="T74" fmla="*/ 74 w 587"/>
              <a:gd name="T75" fmla="*/ 453 h 460"/>
              <a:gd name="T76" fmla="*/ 4 w 587"/>
              <a:gd name="T77" fmla="*/ 455 h 460"/>
              <a:gd name="T78" fmla="*/ 3 w 587"/>
              <a:gd name="T79" fmla="*/ 438 h 460"/>
              <a:gd name="T80" fmla="*/ 18 w 587"/>
              <a:gd name="T81" fmla="*/ 436 h 460"/>
              <a:gd name="T82" fmla="*/ 60 w 587"/>
              <a:gd name="T83" fmla="*/ 380 h 460"/>
              <a:gd name="T84" fmla="*/ 72 w 587"/>
              <a:gd name="T85" fmla="*/ 229 h 460"/>
              <a:gd name="T86" fmla="*/ 80 w 587"/>
              <a:gd name="T87" fmla="*/ 76 h 460"/>
              <a:gd name="T88" fmla="*/ 34 w 587"/>
              <a:gd name="T89" fmla="*/ 17 h 460"/>
              <a:gd name="T90" fmla="*/ 23 w 587"/>
              <a:gd name="T91" fmla="*/ 16 h 460"/>
              <a:gd name="T92" fmla="*/ 26 w 587"/>
              <a:gd name="T93" fmla="*/ 0 h 460"/>
              <a:gd name="T94" fmla="*/ 80 w 587"/>
              <a:gd name="T95" fmla="*/ 1 h 460"/>
              <a:gd name="T96" fmla="*/ 136 w 587"/>
              <a:gd name="T97" fmla="*/ 0 h 460"/>
              <a:gd name="T98" fmla="*/ 172 w 587"/>
              <a:gd name="T99" fmla="*/ 112 h 460"/>
              <a:gd name="T100" fmla="*/ 251 w 587"/>
              <a:gd name="T101" fmla="*/ 270 h 460"/>
              <a:gd name="T102" fmla="*/ 251 w 587"/>
              <a:gd name="T103" fmla="*/ 27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7" h="460">
                <a:moveTo>
                  <a:pt x="251" y="270"/>
                </a:moveTo>
                <a:lnTo>
                  <a:pt x="251" y="270"/>
                </a:lnTo>
                <a:cubicBezTo>
                  <a:pt x="266" y="302"/>
                  <a:pt x="282" y="334"/>
                  <a:pt x="298" y="364"/>
                </a:cubicBezTo>
                <a:lnTo>
                  <a:pt x="299" y="364"/>
                </a:lnTo>
                <a:cubicBezTo>
                  <a:pt x="318" y="332"/>
                  <a:pt x="335" y="296"/>
                  <a:pt x="352" y="261"/>
                </a:cubicBezTo>
                <a:lnTo>
                  <a:pt x="417" y="130"/>
                </a:lnTo>
                <a:cubicBezTo>
                  <a:pt x="449" y="68"/>
                  <a:pt x="468" y="30"/>
                  <a:pt x="469" y="0"/>
                </a:cubicBezTo>
                <a:cubicBezTo>
                  <a:pt x="493" y="1"/>
                  <a:pt x="507" y="1"/>
                  <a:pt x="521" y="1"/>
                </a:cubicBezTo>
                <a:cubicBezTo>
                  <a:pt x="538" y="1"/>
                  <a:pt x="560" y="1"/>
                  <a:pt x="581" y="0"/>
                </a:cubicBezTo>
                <a:cubicBezTo>
                  <a:pt x="586" y="2"/>
                  <a:pt x="586" y="13"/>
                  <a:pt x="582" y="16"/>
                </a:cubicBezTo>
                <a:lnTo>
                  <a:pt x="568" y="17"/>
                </a:lnTo>
                <a:cubicBezTo>
                  <a:pt x="525" y="22"/>
                  <a:pt x="519" y="34"/>
                  <a:pt x="520" y="82"/>
                </a:cubicBezTo>
                <a:cubicBezTo>
                  <a:pt x="521" y="155"/>
                  <a:pt x="522" y="282"/>
                  <a:pt x="527" y="380"/>
                </a:cubicBezTo>
                <a:cubicBezTo>
                  <a:pt x="529" y="415"/>
                  <a:pt x="529" y="432"/>
                  <a:pt x="561" y="436"/>
                </a:cubicBezTo>
                <a:lnTo>
                  <a:pt x="583" y="438"/>
                </a:lnTo>
                <a:cubicBezTo>
                  <a:pt x="587" y="442"/>
                  <a:pt x="586" y="452"/>
                  <a:pt x="581" y="455"/>
                </a:cubicBezTo>
                <a:cubicBezTo>
                  <a:pt x="553" y="453"/>
                  <a:pt x="525" y="453"/>
                  <a:pt x="501" y="453"/>
                </a:cubicBezTo>
                <a:cubicBezTo>
                  <a:pt x="477" y="453"/>
                  <a:pt x="446" y="453"/>
                  <a:pt x="418" y="455"/>
                </a:cubicBezTo>
                <a:cubicBezTo>
                  <a:pt x="413" y="451"/>
                  <a:pt x="412" y="442"/>
                  <a:pt x="416" y="438"/>
                </a:cubicBezTo>
                <a:lnTo>
                  <a:pt x="436" y="436"/>
                </a:lnTo>
                <a:cubicBezTo>
                  <a:pt x="470" y="432"/>
                  <a:pt x="470" y="421"/>
                  <a:pt x="470" y="378"/>
                </a:cubicBezTo>
                <a:lnTo>
                  <a:pt x="468" y="92"/>
                </a:lnTo>
                <a:lnTo>
                  <a:pt x="467" y="92"/>
                </a:lnTo>
                <a:cubicBezTo>
                  <a:pt x="462" y="99"/>
                  <a:pt x="436" y="154"/>
                  <a:pt x="422" y="181"/>
                </a:cubicBezTo>
                <a:lnTo>
                  <a:pt x="361" y="301"/>
                </a:lnTo>
                <a:cubicBezTo>
                  <a:pt x="330" y="361"/>
                  <a:pt x="299" y="425"/>
                  <a:pt x="286" y="457"/>
                </a:cubicBezTo>
                <a:cubicBezTo>
                  <a:pt x="285" y="459"/>
                  <a:pt x="282" y="460"/>
                  <a:pt x="279" y="460"/>
                </a:cubicBezTo>
                <a:cubicBezTo>
                  <a:pt x="278" y="460"/>
                  <a:pt x="275" y="459"/>
                  <a:pt x="273" y="457"/>
                </a:cubicBezTo>
                <a:cubicBezTo>
                  <a:pt x="262" y="421"/>
                  <a:pt x="229" y="354"/>
                  <a:pt x="213" y="320"/>
                </a:cubicBezTo>
                <a:lnTo>
                  <a:pt x="151" y="188"/>
                </a:lnTo>
                <a:cubicBezTo>
                  <a:pt x="136" y="156"/>
                  <a:pt x="122" y="121"/>
                  <a:pt x="107" y="89"/>
                </a:cubicBezTo>
                <a:lnTo>
                  <a:pt x="105" y="89"/>
                </a:lnTo>
                <a:cubicBezTo>
                  <a:pt x="103" y="132"/>
                  <a:pt x="101" y="171"/>
                  <a:pt x="99" y="211"/>
                </a:cubicBezTo>
                <a:cubicBezTo>
                  <a:pt x="96" y="253"/>
                  <a:pt x="94" y="314"/>
                  <a:pt x="94" y="372"/>
                </a:cubicBezTo>
                <a:cubicBezTo>
                  <a:pt x="94" y="423"/>
                  <a:pt x="98" y="434"/>
                  <a:pt x="125" y="436"/>
                </a:cubicBezTo>
                <a:lnTo>
                  <a:pt x="151" y="438"/>
                </a:lnTo>
                <a:cubicBezTo>
                  <a:pt x="156" y="442"/>
                  <a:pt x="155" y="453"/>
                  <a:pt x="150" y="455"/>
                </a:cubicBezTo>
                <a:cubicBezTo>
                  <a:pt x="127" y="453"/>
                  <a:pt x="100" y="453"/>
                  <a:pt x="74" y="453"/>
                </a:cubicBezTo>
                <a:cubicBezTo>
                  <a:pt x="52" y="453"/>
                  <a:pt x="28" y="453"/>
                  <a:pt x="4" y="455"/>
                </a:cubicBezTo>
                <a:cubicBezTo>
                  <a:pt x="0" y="451"/>
                  <a:pt x="0" y="441"/>
                  <a:pt x="3" y="438"/>
                </a:cubicBezTo>
                <a:lnTo>
                  <a:pt x="18" y="436"/>
                </a:lnTo>
                <a:cubicBezTo>
                  <a:pt x="47" y="432"/>
                  <a:pt x="56" y="428"/>
                  <a:pt x="60" y="380"/>
                </a:cubicBezTo>
                <a:cubicBezTo>
                  <a:pt x="65" y="334"/>
                  <a:pt x="68" y="297"/>
                  <a:pt x="72" y="229"/>
                </a:cubicBezTo>
                <a:cubicBezTo>
                  <a:pt x="76" y="172"/>
                  <a:pt x="78" y="114"/>
                  <a:pt x="80" y="76"/>
                </a:cubicBezTo>
                <a:cubicBezTo>
                  <a:pt x="81" y="33"/>
                  <a:pt x="76" y="24"/>
                  <a:pt x="34" y="17"/>
                </a:cubicBezTo>
                <a:lnTo>
                  <a:pt x="23" y="16"/>
                </a:lnTo>
                <a:cubicBezTo>
                  <a:pt x="19" y="12"/>
                  <a:pt x="20" y="2"/>
                  <a:pt x="26" y="0"/>
                </a:cubicBezTo>
                <a:cubicBezTo>
                  <a:pt x="46" y="1"/>
                  <a:pt x="63" y="1"/>
                  <a:pt x="80" y="1"/>
                </a:cubicBezTo>
                <a:cubicBezTo>
                  <a:pt x="95" y="1"/>
                  <a:pt x="114" y="1"/>
                  <a:pt x="136" y="0"/>
                </a:cubicBezTo>
                <a:cubicBezTo>
                  <a:pt x="134" y="26"/>
                  <a:pt x="151" y="68"/>
                  <a:pt x="172" y="112"/>
                </a:cubicBezTo>
                <a:lnTo>
                  <a:pt x="251" y="270"/>
                </a:lnTo>
                <a:lnTo>
                  <a:pt x="251" y="270"/>
                </a:lnTo>
                <a:close/>
              </a:path>
            </a:pathLst>
          </a:custGeom>
          <a:noFill/>
          <a:ln w="0"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userDrawn="1"/>
        </p:nvSpPr>
        <p:spPr bwMode="auto">
          <a:xfrm>
            <a:off x="625476" y="6329363"/>
            <a:ext cx="141288" cy="176213"/>
          </a:xfrm>
          <a:custGeom>
            <a:avLst/>
            <a:gdLst>
              <a:gd name="T0" fmla="*/ 69 w 374"/>
              <a:gd name="T1" fmla="*/ 103 h 455"/>
              <a:gd name="T2" fmla="*/ 69 w 374"/>
              <a:gd name="T3" fmla="*/ 103 h 455"/>
              <a:gd name="T4" fmla="*/ 27 w 374"/>
              <a:gd name="T5" fmla="*/ 17 h 455"/>
              <a:gd name="T6" fmla="*/ 16 w 374"/>
              <a:gd name="T7" fmla="*/ 16 h 455"/>
              <a:gd name="T8" fmla="*/ 18 w 374"/>
              <a:gd name="T9" fmla="*/ 0 h 455"/>
              <a:gd name="T10" fmla="*/ 98 w 374"/>
              <a:gd name="T11" fmla="*/ 1 h 455"/>
              <a:gd name="T12" fmla="*/ 227 w 374"/>
              <a:gd name="T13" fmla="*/ 1 h 455"/>
              <a:gd name="T14" fmla="*/ 319 w 374"/>
              <a:gd name="T15" fmla="*/ 0 h 455"/>
              <a:gd name="T16" fmla="*/ 330 w 374"/>
              <a:gd name="T17" fmla="*/ 89 h 455"/>
              <a:gd name="T18" fmla="*/ 313 w 374"/>
              <a:gd name="T19" fmla="*/ 91 h 455"/>
              <a:gd name="T20" fmla="*/ 261 w 374"/>
              <a:gd name="T21" fmla="*/ 26 h 455"/>
              <a:gd name="T22" fmla="*/ 195 w 374"/>
              <a:gd name="T23" fmla="*/ 22 h 455"/>
              <a:gd name="T24" fmla="*/ 146 w 374"/>
              <a:gd name="T25" fmla="*/ 22 h 455"/>
              <a:gd name="T26" fmla="*/ 125 w 374"/>
              <a:gd name="T27" fmla="*/ 49 h 455"/>
              <a:gd name="T28" fmla="*/ 125 w 374"/>
              <a:gd name="T29" fmla="*/ 186 h 455"/>
              <a:gd name="T30" fmla="*/ 148 w 374"/>
              <a:gd name="T31" fmla="*/ 205 h 455"/>
              <a:gd name="T32" fmla="*/ 187 w 374"/>
              <a:gd name="T33" fmla="*/ 205 h 455"/>
              <a:gd name="T34" fmla="*/ 246 w 374"/>
              <a:gd name="T35" fmla="*/ 201 h 455"/>
              <a:gd name="T36" fmla="*/ 262 w 374"/>
              <a:gd name="T37" fmla="*/ 177 h 455"/>
              <a:gd name="T38" fmla="*/ 267 w 374"/>
              <a:gd name="T39" fmla="*/ 149 h 455"/>
              <a:gd name="T40" fmla="*/ 285 w 374"/>
              <a:gd name="T41" fmla="*/ 150 h 455"/>
              <a:gd name="T42" fmla="*/ 282 w 374"/>
              <a:gd name="T43" fmla="*/ 219 h 455"/>
              <a:gd name="T44" fmla="*/ 285 w 374"/>
              <a:gd name="T45" fmla="*/ 285 h 455"/>
              <a:gd name="T46" fmla="*/ 267 w 374"/>
              <a:gd name="T47" fmla="*/ 286 h 455"/>
              <a:gd name="T48" fmla="*/ 261 w 374"/>
              <a:gd name="T49" fmla="*/ 259 h 455"/>
              <a:gd name="T50" fmla="*/ 240 w 374"/>
              <a:gd name="T51" fmla="*/ 233 h 455"/>
              <a:gd name="T52" fmla="*/ 187 w 374"/>
              <a:gd name="T53" fmla="*/ 229 h 455"/>
              <a:gd name="T54" fmla="*/ 148 w 374"/>
              <a:gd name="T55" fmla="*/ 229 h 455"/>
              <a:gd name="T56" fmla="*/ 125 w 374"/>
              <a:gd name="T57" fmla="*/ 248 h 455"/>
              <a:gd name="T58" fmla="*/ 125 w 374"/>
              <a:gd name="T59" fmla="*/ 345 h 455"/>
              <a:gd name="T60" fmla="*/ 138 w 374"/>
              <a:gd name="T61" fmla="*/ 416 h 455"/>
              <a:gd name="T62" fmla="*/ 221 w 374"/>
              <a:gd name="T63" fmla="*/ 432 h 455"/>
              <a:gd name="T64" fmla="*/ 308 w 374"/>
              <a:gd name="T65" fmla="*/ 422 h 455"/>
              <a:gd name="T66" fmla="*/ 357 w 374"/>
              <a:gd name="T67" fmla="*/ 355 h 455"/>
              <a:gd name="T68" fmla="*/ 374 w 374"/>
              <a:gd name="T69" fmla="*/ 360 h 455"/>
              <a:gd name="T70" fmla="*/ 343 w 374"/>
              <a:gd name="T71" fmla="*/ 455 h 455"/>
              <a:gd name="T72" fmla="*/ 160 w 374"/>
              <a:gd name="T73" fmla="*/ 453 h 455"/>
              <a:gd name="T74" fmla="*/ 98 w 374"/>
              <a:gd name="T75" fmla="*/ 453 h 455"/>
              <a:gd name="T76" fmla="*/ 5 w 374"/>
              <a:gd name="T77" fmla="*/ 455 h 455"/>
              <a:gd name="T78" fmla="*/ 4 w 374"/>
              <a:gd name="T79" fmla="*/ 438 h 455"/>
              <a:gd name="T80" fmla="*/ 27 w 374"/>
              <a:gd name="T81" fmla="*/ 436 h 455"/>
              <a:gd name="T82" fmla="*/ 69 w 374"/>
              <a:gd name="T83" fmla="*/ 350 h 455"/>
              <a:gd name="T84" fmla="*/ 69 w 374"/>
              <a:gd name="T85" fmla="*/ 103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4" h="455">
                <a:moveTo>
                  <a:pt x="69" y="103"/>
                </a:moveTo>
                <a:lnTo>
                  <a:pt x="69" y="103"/>
                </a:lnTo>
                <a:cubicBezTo>
                  <a:pt x="69" y="32"/>
                  <a:pt x="68" y="22"/>
                  <a:pt x="27" y="17"/>
                </a:cubicBezTo>
                <a:lnTo>
                  <a:pt x="16" y="16"/>
                </a:lnTo>
                <a:cubicBezTo>
                  <a:pt x="12" y="13"/>
                  <a:pt x="14" y="1"/>
                  <a:pt x="18" y="0"/>
                </a:cubicBezTo>
                <a:cubicBezTo>
                  <a:pt x="47" y="1"/>
                  <a:pt x="71" y="1"/>
                  <a:pt x="98" y="1"/>
                </a:cubicBezTo>
                <a:lnTo>
                  <a:pt x="227" y="1"/>
                </a:lnTo>
                <a:cubicBezTo>
                  <a:pt x="271" y="1"/>
                  <a:pt x="311" y="1"/>
                  <a:pt x="319" y="0"/>
                </a:cubicBezTo>
                <a:cubicBezTo>
                  <a:pt x="323" y="10"/>
                  <a:pt x="328" y="59"/>
                  <a:pt x="330" y="89"/>
                </a:cubicBezTo>
                <a:cubicBezTo>
                  <a:pt x="328" y="94"/>
                  <a:pt x="317" y="95"/>
                  <a:pt x="313" y="91"/>
                </a:cubicBezTo>
                <a:cubicBezTo>
                  <a:pt x="303" y="59"/>
                  <a:pt x="297" y="35"/>
                  <a:pt x="261" y="26"/>
                </a:cubicBezTo>
                <a:cubicBezTo>
                  <a:pt x="247" y="22"/>
                  <a:pt x="225" y="22"/>
                  <a:pt x="195" y="22"/>
                </a:cubicBezTo>
                <a:lnTo>
                  <a:pt x="146" y="22"/>
                </a:lnTo>
                <a:cubicBezTo>
                  <a:pt x="125" y="22"/>
                  <a:pt x="125" y="23"/>
                  <a:pt x="125" y="49"/>
                </a:cubicBezTo>
                <a:lnTo>
                  <a:pt x="125" y="186"/>
                </a:lnTo>
                <a:cubicBezTo>
                  <a:pt x="125" y="205"/>
                  <a:pt x="127" y="205"/>
                  <a:pt x="148" y="205"/>
                </a:cubicBezTo>
                <a:lnTo>
                  <a:pt x="187" y="205"/>
                </a:lnTo>
                <a:cubicBezTo>
                  <a:pt x="216" y="205"/>
                  <a:pt x="237" y="204"/>
                  <a:pt x="246" y="201"/>
                </a:cubicBezTo>
                <a:cubicBezTo>
                  <a:pt x="254" y="198"/>
                  <a:pt x="259" y="194"/>
                  <a:pt x="262" y="177"/>
                </a:cubicBezTo>
                <a:lnTo>
                  <a:pt x="267" y="149"/>
                </a:lnTo>
                <a:cubicBezTo>
                  <a:pt x="271" y="145"/>
                  <a:pt x="282" y="145"/>
                  <a:pt x="285" y="150"/>
                </a:cubicBezTo>
                <a:cubicBezTo>
                  <a:pt x="285" y="166"/>
                  <a:pt x="282" y="193"/>
                  <a:pt x="282" y="219"/>
                </a:cubicBezTo>
                <a:cubicBezTo>
                  <a:pt x="282" y="244"/>
                  <a:pt x="285" y="270"/>
                  <a:pt x="285" y="285"/>
                </a:cubicBezTo>
                <a:cubicBezTo>
                  <a:pt x="282" y="290"/>
                  <a:pt x="271" y="290"/>
                  <a:pt x="267" y="286"/>
                </a:cubicBezTo>
                <a:lnTo>
                  <a:pt x="261" y="259"/>
                </a:lnTo>
                <a:cubicBezTo>
                  <a:pt x="259" y="246"/>
                  <a:pt x="254" y="236"/>
                  <a:pt x="240" y="233"/>
                </a:cubicBezTo>
                <a:cubicBezTo>
                  <a:pt x="230" y="230"/>
                  <a:pt x="214" y="229"/>
                  <a:pt x="187" y="229"/>
                </a:cubicBezTo>
                <a:lnTo>
                  <a:pt x="148" y="229"/>
                </a:lnTo>
                <a:cubicBezTo>
                  <a:pt x="127" y="229"/>
                  <a:pt x="125" y="230"/>
                  <a:pt x="125" y="248"/>
                </a:cubicBezTo>
                <a:lnTo>
                  <a:pt x="125" y="345"/>
                </a:lnTo>
                <a:cubicBezTo>
                  <a:pt x="125" y="381"/>
                  <a:pt x="127" y="404"/>
                  <a:pt x="138" y="416"/>
                </a:cubicBezTo>
                <a:cubicBezTo>
                  <a:pt x="146" y="424"/>
                  <a:pt x="161" y="432"/>
                  <a:pt x="221" y="432"/>
                </a:cubicBezTo>
                <a:cubicBezTo>
                  <a:pt x="274" y="432"/>
                  <a:pt x="293" y="429"/>
                  <a:pt x="308" y="422"/>
                </a:cubicBezTo>
                <a:cubicBezTo>
                  <a:pt x="321" y="415"/>
                  <a:pt x="339" y="391"/>
                  <a:pt x="357" y="355"/>
                </a:cubicBezTo>
                <a:cubicBezTo>
                  <a:pt x="362" y="352"/>
                  <a:pt x="372" y="354"/>
                  <a:pt x="374" y="360"/>
                </a:cubicBezTo>
                <a:cubicBezTo>
                  <a:pt x="369" y="384"/>
                  <a:pt x="352" y="437"/>
                  <a:pt x="343" y="455"/>
                </a:cubicBezTo>
                <a:cubicBezTo>
                  <a:pt x="282" y="454"/>
                  <a:pt x="221" y="453"/>
                  <a:pt x="160" y="453"/>
                </a:cubicBezTo>
                <a:lnTo>
                  <a:pt x="98" y="453"/>
                </a:lnTo>
                <a:cubicBezTo>
                  <a:pt x="69" y="453"/>
                  <a:pt x="46" y="454"/>
                  <a:pt x="5" y="455"/>
                </a:cubicBezTo>
                <a:cubicBezTo>
                  <a:pt x="1" y="453"/>
                  <a:pt x="0" y="442"/>
                  <a:pt x="4" y="438"/>
                </a:cubicBezTo>
                <a:lnTo>
                  <a:pt x="27" y="436"/>
                </a:lnTo>
                <a:cubicBezTo>
                  <a:pt x="66" y="433"/>
                  <a:pt x="69" y="422"/>
                  <a:pt x="69" y="350"/>
                </a:cubicBezTo>
                <a:lnTo>
                  <a:pt x="69" y="103"/>
                </a:lnTo>
                <a:close/>
              </a:path>
            </a:pathLst>
          </a:custGeom>
          <a:solidFill>
            <a:srgbClr val="D01C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userDrawn="1"/>
        </p:nvSpPr>
        <p:spPr bwMode="auto">
          <a:xfrm>
            <a:off x="625476" y="6329363"/>
            <a:ext cx="141288" cy="176213"/>
          </a:xfrm>
          <a:custGeom>
            <a:avLst/>
            <a:gdLst>
              <a:gd name="T0" fmla="*/ 69 w 374"/>
              <a:gd name="T1" fmla="*/ 103 h 455"/>
              <a:gd name="T2" fmla="*/ 69 w 374"/>
              <a:gd name="T3" fmla="*/ 103 h 455"/>
              <a:gd name="T4" fmla="*/ 27 w 374"/>
              <a:gd name="T5" fmla="*/ 17 h 455"/>
              <a:gd name="T6" fmla="*/ 16 w 374"/>
              <a:gd name="T7" fmla="*/ 16 h 455"/>
              <a:gd name="T8" fmla="*/ 18 w 374"/>
              <a:gd name="T9" fmla="*/ 0 h 455"/>
              <a:gd name="T10" fmla="*/ 98 w 374"/>
              <a:gd name="T11" fmla="*/ 1 h 455"/>
              <a:gd name="T12" fmla="*/ 227 w 374"/>
              <a:gd name="T13" fmla="*/ 1 h 455"/>
              <a:gd name="T14" fmla="*/ 319 w 374"/>
              <a:gd name="T15" fmla="*/ 0 h 455"/>
              <a:gd name="T16" fmla="*/ 330 w 374"/>
              <a:gd name="T17" fmla="*/ 89 h 455"/>
              <a:gd name="T18" fmla="*/ 313 w 374"/>
              <a:gd name="T19" fmla="*/ 91 h 455"/>
              <a:gd name="T20" fmla="*/ 261 w 374"/>
              <a:gd name="T21" fmla="*/ 26 h 455"/>
              <a:gd name="T22" fmla="*/ 195 w 374"/>
              <a:gd name="T23" fmla="*/ 22 h 455"/>
              <a:gd name="T24" fmla="*/ 146 w 374"/>
              <a:gd name="T25" fmla="*/ 22 h 455"/>
              <a:gd name="T26" fmla="*/ 125 w 374"/>
              <a:gd name="T27" fmla="*/ 49 h 455"/>
              <a:gd name="T28" fmla="*/ 125 w 374"/>
              <a:gd name="T29" fmla="*/ 186 h 455"/>
              <a:gd name="T30" fmla="*/ 148 w 374"/>
              <a:gd name="T31" fmla="*/ 205 h 455"/>
              <a:gd name="T32" fmla="*/ 187 w 374"/>
              <a:gd name="T33" fmla="*/ 205 h 455"/>
              <a:gd name="T34" fmla="*/ 246 w 374"/>
              <a:gd name="T35" fmla="*/ 201 h 455"/>
              <a:gd name="T36" fmla="*/ 262 w 374"/>
              <a:gd name="T37" fmla="*/ 177 h 455"/>
              <a:gd name="T38" fmla="*/ 267 w 374"/>
              <a:gd name="T39" fmla="*/ 149 h 455"/>
              <a:gd name="T40" fmla="*/ 285 w 374"/>
              <a:gd name="T41" fmla="*/ 150 h 455"/>
              <a:gd name="T42" fmla="*/ 282 w 374"/>
              <a:gd name="T43" fmla="*/ 219 h 455"/>
              <a:gd name="T44" fmla="*/ 285 w 374"/>
              <a:gd name="T45" fmla="*/ 285 h 455"/>
              <a:gd name="T46" fmla="*/ 267 w 374"/>
              <a:gd name="T47" fmla="*/ 286 h 455"/>
              <a:gd name="T48" fmla="*/ 261 w 374"/>
              <a:gd name="T49" fmla="*/ 259 h 455"/>
              <a:gd name="T50" fmla="*/ 240 w 374"/>
              <a:gd name="T51" fmla="*/ 233 h 455"/>
              <a:gd name="T52" fmla="*/ 187 w 374"/>
              <a:gd name="T53" fmla="*/ 229 h 455"/>
              <a:gd name="T54" fmla="*/ 148 w 374"/>
              <a:gd name="T55" fmla="*/ 229 h 455"/>
              <a:gd name="T56" fmla="*/ 125 w 374"/>
              <a:gd name="T57" fmla="*/ 248 h 455"/>
              <a:gd name="T58" fmla="*/ 125 w 374"/>
              <a:gd name="T59" fmla="*/ 345 h 455"/>
              <a:gd name="T60" fmla="*/ 138 w 374"/>
              <a:gd name="T61" fmla="*/ 416 h 455"/>
              <a:gd name="T62" fmla="*/ 221 w 374"/>
              <a:gd name="T63" fmla="*/ 432 h 455"/>
              <a:gd name="T64" fmla="*/ 308 w 374"/>
              <a:gd name="T65" fmla="*/ 422 h 455"/>
              <a:gd name="T66" fmla="*/ 357 w 374"/>
              <a:gd name="T67" fmla="*/ 355 h 455"/>
              <a:gd name="T68" fmla="*/ 374 w 374"/>
              <a:gd name="T69" fmla="*/ 360 h 455"/>
              <a:gd name="T70" fmla="*/ 343 w 374"/>
              <a:gd name="T71" fmla="*/ 455 h 455"/>
              <a:gd name="T72" fmla="*/ 160 w 374"/>
              <a:gd name="T73" fmla="*/ 453 h 455"/>
              <a:gd name="T74" fmla="*/ 98 w 374"/>
              <a:gd name="T75" fmla="*/ 453 h 455"/>
              <a:gd name="T76" fmla="*/ 5 w 374"/>
              <a:gd name="T77" fmla="*/ 455 h 455"/>
              <a:gd name="T78" fmla="*/ 4 w 374"/>
              <a:gd name="T79" fmla="*/ 438 h 455"/>
              <a:gd name="T80" fmla="*/ 27 w 374"/>
              <a:gd name="T81" fmla="*/ 436 h 455"/>
              <a:gd name="T82" fmla="*/ 69 w 374"/>
              <a:gd name="T83" fmla="*/ 350 h 455"/>
              <a:gd name="T84" fmla="*/ 69 w 374"/>
              <a:gd name="T85" fmla="*/ 103 h 455"/>
              <a:gd name="T86" fmla="*/ 69 w 374"/>
              <a:gd name="T87" fmla="*/ 103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4" h="455">
                <a:moveTo>
                  <a:pt x="69" y="103"/>
                </a:moveTo>
                <a:lnTo>
                  <a:pt x="69" y="103"/>
                </a:lnTo>
                <a:cubicBezTo>
                  <a:pt x="69" y="32"/>
                  <a:pt x="68" y="22"/>
                  <a:pt x="27" y="17"/>
                </a:cubicBezTo>
                <a:lnTo>
                  <a:pt x="16" y="16"/>
                </a:lnTo>
                <a:cubicBezTo>
                  <a:pt x="12" y="13"/>
                  <a:pt x="14" y="1"/>
                  <a:pt x="18" y="0"/>
                </a:cubicBezTo>
                <a:cubicBezTo>
                  <a:pt x="47" y="1"/>
                  <a:pt x="71" y="1"/>
                  <a:pt x="98" y="1"/>
                </a:cubicBezTo>
                <a:lnTo>
                  <a:pt x="227" y="1"/>
                </a:lnTo>
                <a:cubicBezTo>
                  <a:pt x="271" y="1"/>
                  <a:pt x="311" y="1"/>
                  <a:pt x="319" y="0"/>
                </a:cubicBezTo>
                <a:cubicBezTo>
                  <a:pt x="323" y="10"/>
                  <a:pt x="328" y="59"/>
                  <a:pt x="330" y="89"/>
                </a:cubicBezTo>
                <a:cubicBezTo>
                  <a:pt x="328" y="94"/>
                  <a:pt x="317" y="95"/>
                  <a:pt x="313" y="91"/>
                </a:cubicBezTo>
                <a:cubicBezTo>
                  <a:pt x="303" y="59"/>
                  <a:pt x="297" y="35"/>
                  <a:pt x="261" y="26"/>
                </a:cubicBezTo>
                <a:cubicBezTo>
                  <a:pt x="247" y="22"/>
                  <a:pt x="225" y="22"/>
                  <a:pt x="195" y="22"/>
                </a:cubicBezTo>
                <a:lnTo>
                  <a:pt x="146" y="22"/>
                </a:lnTo>
                <a:cubicBezTo>
                  <a:pt x="125" y="22"/>
                  <a:pt x="125" y="23"/>
                  <a:pt x="125" y="49"/>
                </a:cubicBezTo>
                <a:lnTo>
                  <a:pt x="125" y="186"/>
                </a:lnTo>
                <a:cubicBezTo>
                  <a:pt x="125" y="205"/>
                  <a:pt x="127" y="205"/>
                  <a:pt x="148" y="205"/>
                </a:cubicBezTo>
                <a:lnTo>
                  <a:pt x="187" y="205"/>
                </a:lnTo>
                <a:cubicBezTo>
                  <a:pt x="216" y="205"/>
                  <a:pt x="237" y="204"/>
                  <a:pt x="246" y="201"/>
                </a:cubicBezTo>
                <a:cubicBezTo>
                  <a:pt x="254" y="198"/>
                  <a:pt x="259" y="194"/>
                  <a:pt x="262" y="177"/>
                </a:cubicBezTo>
                <a:lnTo>
                  <a:pt x="267" y="149"/>
                </a:lnTo>
                <a:cubicBezTo>
                  <a:pt x="271" y="145"/>
                  <a:pt x="282" y="145"/>
                  <a:pt x="285" y="150"/>
                </a:cubicBezTo>
                <a:cubicBezTo>
                  <a:pt x="285" y="166"/>
                  <a:pt x="282" y="193"/>
                  <a:pt x="282" y="219"/>
                </a:cubicBezTo>
                <a:cubicBezTo>
                  <a:pt x="282" y="244"/>
                  <a:pt x="285" y="270"/>
                  <a:pt x="285" y="285"/>
                </a:cubicBezTo>
                <a:cubicBezTo>
                  <a:pt x="282" y="290"/>
                  <a:pt x="271" y="290"/>
                  <a:pt x="267" y="286"/>
                </a:cubicBezTo>
                <a:lnTo>
                  <a:pt x="261" y="259"/>
                </a:lnTo>
                <a:cubicBezTo>
                  <a:pt x="259" y="246"/>
                  <a:pt x="254" y="236"/>
                  <a:pt x="240" y="233"/>
                </a:cubicBezTo>
                <a:cubicBezTo>
                  <a:pt x="230" y="230"/>
                  <a:pt x="214" y="229"/>
                  <a:pt x="187" y="229"/>
                </a:cubicBezTo>
                <a:lnTo>
                  <a:pt x="148" y="229"/>
                </a:lnTo>
                <a:cubicBezTo>
                  <a:pt x="127" y="229"/>
                  <a:pt x="125" y="230"/>
                  <a:pt x="125" y="248"/>
                </a:cubicBezTo>
                <a:lnTo>
                  <a:pt x="125" y="345"/>
                </a:lnTo>
                <a:cubicBezTo>
                  <a:pt x="125" y="381"/>
                  <a:pt x="127" y="404"/>
                  <a:pt x="138" y="416"/>
                </a:cubicBezTo>
                <a:cubicBezTo>
                  <a:pt x="146" y="424"/>
                  <a:pt x="161" y="432"/>
                  <a:pt x="221" y="432"/>
                </a:cubicBezTo>
                <a:cubicBezTo>
                  <a:pt x="274" y="432"/>
                  <a:pt x="293" y="429"/>
                  <a:pt x="308" y="422"/>
                </a:cubicBezTo>
                <a:cubicBezTo>
                  <a:pt x="321" y="415"/>
                  <a:pt x="339" y="391"/>
                  <a:pt x="357" y="355"/>
                </a:cubicBezTo>
                <a:cubicBezTo>
                  <a:pt x="362" y="352"/>
                  <a:pt x="372" y="354"/>
                  <a:pt x="374" y="360"/>
                </a:cubicBezTo>
                <a:cubicBezTo>
                  <a:pt x="369" y="384"/>
                  <a:pt x="352" y="437"/>
                  <a:pt x="343" y="455"/>
                </a:cubicBezTo>
                <a:cubicBezTo>
                  <a:pt x="282" y="454"/>
                  <a:pt x="221" y="453"/>
                  <a:pt x="160" y="453"/>
                </a:cubicBezTo>
                <a:lnTo>
                  <a:pt x="98" y="453"/>
                </a:lnTo>
                <a:cubicBezTo>
                  <a:pt x="69" y="453"/>
                  <a:pt x="46" y="454"/>
                  <a:pt x="5" y="455"/>
                </a:cubicBezTo>
                <a:cubicBezTo>
                  <a:pt x="1" y="453"/>
                  <a:pt x="0" y="442"/>
                  <a:pt x="4" y="438"/>
                </a:cubicBezTo>
                <a:lnTo>
                  <a:pt x="27" y="436"/>
                </a:lnTo>
                <a:cubicBezTo>
                  <a:pt x="66" y="433"/>
                  <a:pt x="69" y="422"/>
                  <a:pt x="69" y="350"/>
                </a:cubicBezTo>
                <a:lnTo>
                  <a:pt x="69" y="103"/>
                </a:lnTo>
                <a:lnTo>
                  <a:pt x="69" y="103"/>
                </a:lnTo>
                <a:close/>
              </a:path>
            </a:pathLst>
          </a:custGeom>
          <a:noFill/>
          <a:ln w="0"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userDrawn="1"/>
        </p:nvSpPr>
        <p:spPr bwMode="auto">
          <a:xfrm>
            <a:off x="774701" y="6329363"/>
            <a:ext cx="179388" cy="177800"/>
          </a:xfrm>
          <a:custGeom>
            <a:avLst/>
            <a:gdLst>
              <a:gd name="T0" fmla="*/ 61 w 476"/>
              <a:gd name="T1" fmla="*/ 352 h 460"/>
              <a:gd name="T2" fmla="*/ 61 w 476"/>
              <a:gd name="T3" fmla="*/ 352 h 460"/>
              <a:gd name="T4" fmla="*/ 20 w 476"/>
              <a:gd name="T5" fmla="*/ 438 h 460"/>
              <a:gd name="T6" fmla="*/ 4 w 476"/>
              <a:gd name="T7" fmla="*/ 440 h 460"/>
              <a:gd name="T8" fmla="*/ 6 w 476"/>
              <a:gd name="T9" fmla="*/ 457 h 460"/>
              <a:gd name="T10" fmla="*/ 91 w 476"/>
              <a:gd name="T11" fmla="*/ 455 h 460"/>
              <a:gd name="T12" fmla="*/ 203 w 476"/>
              <a:gd name="T13" fmla="*/ 460 h 460"/>
              <a:gd name="T14" fmla="*/ 356 w 476"/>
              <a:gd name="T15" fmla="*/ 427 h 460"/>
              <a:gd name="T16" fmla="*/ 476 w 476"/>
              <a:gd name="T17" fmla="*/ 222 h 460"/>
              <a:gd name="T18" fmla="*/ 337 w 476"/>
              <a:gd name="T19" fmla="*/ 20 h 460"/>
              <a:gd name="T20" fmla="*/ 186 w 476"/>
              <a:gd name="T21" fmla="*/ 0 h 460"/>
              <a:gd name="T22" fmla="*/ 14 w 476"/>
              <a:gd name="T23" fmla="*/ 5 h 460"/>
              <a:gd name="T24" fmla="*/ 14 w 476"/>
              <a:gd name="T25" fmla="*/ 22 h 460"/>
              <a:gd name="T26" fmla="*/ 29 w 476"/>
              <a:gd name="T27" fmla="*/ 24 h 460"/>
              <a:gd name="T28" fmla="*/ 61 w 476"/>
              <a:gd name="T29" fmla="*/ 90 h 460"/>
              <a:gd name="T30" fmla="*/ 61 w 476"/>
              <a:gd name="T31" fmla="*/ 352 h 460"/>
              <a:gd name="T32" fmla="*/ 117 w 476"/>
              <a:gd name="T33" fmla="*/ 82 h 460"/>
              <a:gd name="T34" fmla="*/ 117 w 476"/>
              <a:gd name="T35" fmla="*/ 82 h 460"/>
              <a:gd name="T36" fmla="*/ 124 w 476"/>
              <a:gd name="T37" fmla="*/ 30 h 460"/>
              <a:gd name="T38" fmla="*/ 192 w 476"/>
              <a:gd name="T39" fmla="*/ 20 h 460"/>
              <a:gd name="T40" fmla="*/ 407 w 476"/>
              <a:gd name="T41" fmla="*/ 224 h 460"/>
              <a:gd name="T42" fmla="*/ 215 w 476"/>
              <a:gd name="T43" fmla="*/ 439 h 460"/>
              <a:gd name="T44" fmla="*/ 131 w 476"/>
              <a:gd name="T45" fmla="*/ 411 h 460"/>
              <a:gd name="T46" fmla="*/ 117 w 476"/>
              <a:gd name="T47" fmla="*/ 336 h 460"/>
              <a:gd name="T48" fmla="*/ 117 w 476"/>
              <a:gd name="T49" fmla="*/ 8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6" h="460">
                <a:moveTo>
                  <a:pt x="61" y="352"/>
                </a:moveTo>
                <a:lnTo>
                  <a:pt x="61" y="352"/>
                </a:lnTo>
                <a:cubicBezTo>
                  <a:pt x="61" y="424"/>
                  <a:pt x="60" y="432"/>
                  <a:pt x="20" y="438"/>
                </a:cubicBezTo>
                <a:lnTo>
                  <a:pt x="4" y="440"/>
                </a:lnTo>
                <a:cubicBezTo>
                  <a:pt x="0" y="444"/>
                  <a:pt x="1" y="455"/>
                  <a:pt x="6" y="457"/>
                </a:cubicBezTo>
                <a:cubicBezTo>
                  <a:pt x="38" y="455"/>
                  <a:pt x="62" y="455"/>
                  <a:pt x="91" y="455"/>
                </a:cubicBezTo>
                <a:cubicBezTo>
                  <a:pt x="115" y="455"/>
                  <a:pt x="159" y="460"/>
                  <a:pt x="203" y="460"/>
                </a:cubicBezTo>
                <a:cubicBezTo>
                  <a:pt x="255" y="460"/>
                  <a:pt x="311" y="451"/>
                  <a:pt x="356" y="427"/>
                </a:cubicBezTo>
                <a:cubicBezTo>
                  <a:pt x="434" y="385"/>
                  <a:pt x="476" y="310"/>
                  <a:pt x="476" y="222"/>
                </a:cubicBezTo>
                <a:cubicBezTo>
                  <a:pt x="476" y="132"/>
                  <a:pt x="429" y="53"/>
                  <a:pt x="337" y="20"/>
                </a:cubicBezTo>
                <a:cubicBezTo>
                  <a:pt x="292" y="3"/>
                  <a:pt x="244" y="0"/>
                  <a:pt x="186" y="0"/>
                </a:cubicBezTo>
                <a:cubicBezTo>
                  <a:pt x="128" y="0"/>
                  <a:pt x="73" y="2"/>
                  <a:pt x="14" y="5"/>
                </a:cubicBezTo>
                <a:cubicBezTo>
                  <a:pt x="8" y="7"/>
                  <a:pt x="8" y="18"/>
                  <a:pt x="14" y="22"/>
                </a:cubicBezTo>
                <a:lnTo>
                  <a:pt x="29" y="24"/>
                </a:lnTo>
                <a:cubicBezTo>
                  <a:pt x="58" y="28"/>
                  <a:pt x="61" y="42"/>
                  <a:pt x="61" y="90"/>
                </a:cubicBezTo>
                <a:lnTo>
                  <a:pt x="61" y="352"/>
                </a:lnTo>
                <a:close/>
                <a:moveTo>
                  <a:pt x="117" y="82"/>
                </a:moveTo>
                <a:lnTo>
                  <a:pt x="117" y="82"/>
                </a:lnTo>
                <a:cubicBezTo>
                  <a:pt x="117" y="51"/>
                  <a:pt x="118" y="34"/>
                  <a:pt x="124" y="30"/>
                </a:cubicBezTo>
                <a:cubicBezTo>
                  <a:pt x="129" y="26"/>
                  <a:pt x="151" y="20"/>
                  <a:pt x="192" y="20"/>
                </a:cubicBezTo>
                <a:cubicBezTo>
                  <a:pt x="371" y="20"/>
                  <a:pt x="407" y="148"/>
                  <a:pt x="407" y="224"/>
                </a:cubicBezTo>
                <a:cubicBezTo>
                  <a:pt x="407" y="352"/>
                  <a:pt x="348" y="439"/>
                  <a:pt x="215" y="439"/>
                </a:cubicBezTo>
                <a:cubicBezTo>
                  <a:pt x="172" y="439"/>
                  <a:pt x="146" y="432"/>
                  <a:pt x="131" y="411"/>
                </a:cubicBezTo>
                <a:cubicBezTo>
                  <a:pt x="119" y="394"/>
                  <a:pt x="117" y="372"/>
                  <a:pt x="117" y="336"/>
                </a:cubicBezTo>
                <a:lnTo>
                  <a:pt x="117" y="82"/>
                </a:lnTo>
                <a:close/>
              </a:path>
            </a:pathLst>
          </a:custGeom>
          <a:solidFill>
            <a:srgbClr val="D01C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noEditPoints="1"/>
          </p:cNvSpPr>
          <p:nvPr userDrawn="1"/>
        </p:nvSpPr>
        <p:spPr bwMode="auto">
          <a:xfrm>
            <a:off x="774701" y="6329363"/>
            <a:ext cx="179388" cy="177800"/>
          </a:xfrm>
          <a:custGeom>
            <a:avLst/>
            <a:gdLst>
              <a:gd name="T0" fmla="*/ 61 w 476"/>
              <a:gd name="T1" fmla="*/ 352 h 460"/>
              <a:gd name="T2" fmla="*/ 61 w 476"/>
              <a:gd name="T3" fmla="*/ 352 h 460"/>
              <a:gd name="T4" fmla="*/ 20 w 476"/>
              <a:gd name="T5" fmla="*/ 438 h 460"/>
              <a:gd name="T6" fmla="*/ 4 w 476"/>
              <a:gd name="T7" fmla="*/ 440 h 460"/>
              <a:gd name="T8" fmla="*/ 6 w 476"/>
              <a:gd name="T9" fmla="*/ 457 h 460"/>
              <a:gd name="T10" fmla="*/ 91 w 476"/>
              <a:gd name="T11" fmla="*/ 455 h 460"/>
              <a:gd name="T12" fmla="*/ 203 w 476"/>
              <a:gd name="T13" fmla="*/ 460 h 460"/>
              <a:gd name="T14" fmla="*/ 356 w 476"/>
              <a:gd name="T15" fmla="*/ 427 h 460"/>
              <a:gd name="T16" fmla="*/ 476 w 476"/>
              <a:gd name="T17" fmla="*/ 222 h 460"/>
              <a:gd name="T18" fmla="*/ 337 w 476"/>
              <a:gd name="T19" fmla="*/ 20 h 460"/>
              <a:gd name="T20" fmla="*/ 186 w 476"/>
              <a:gd name="T21" fmla="*/ 0 h 460"/>
              <a:gd name="T22" fmla="*/ 14 w 476"/>
              <a:gd name="T23" fmla="*/ 5 h 460"/>
              <a:gd name="T24" fmla="*/ 14 w 476"/>
              <a:gd name="T25" fmla="*/ 22 h 460"/>
              <a:gd name="T26" fmla="*/ 29 w 476"/>
              <a:gd name="T27" fmla="*/ 24 h 460"/>
              <a:gd name="T28" fmla="*/ 61 w 476"/>
              <a:gd name="T29" fmla="*/ 90 h 460"/>
              <a:gd name="T30" fmla="*/ 61 w 476"/>
              <a:gd name="T31" fmla="*/ 352 h 460"/>
              <a:gd name="T32" fmla="*/ 61 w 476"/>
              <a:gd name="T33" fmla="*/ 352 h 460"/>
              <a:gd name="T34" fmla="*/ 117 w 476"/>
              <a:gd name="T35" fmla="*/ 82 h 460"/>
              <a:gd name="T36" fmla="*/ 117 w 476"/>
              <a:gd name="T37" fmla="*/ 82 h 460"/>
              <a:gd name="T38" fmla="*/ 124 w 476"/>
              <a:gd name="T39" fmla="*/ 30 h 460"/>
              <a:gd name="T40" fmla="*/ 192 w 476"/>
              <a:gd name="T41" fmla="*/ 20 h 460"/>
              <a:gd name="T42" fmla="*/ 407 w 476"/>
              <a:gd name="T43" fmla="*/ 224 h 460"/>
              <a:gd name="T44" fmla="*/ 215 w 476"/>
              <a:gd name="T45" fmla="*/ 439 h 460"/>
              <a:gd name="T46" fmla="*/ 131 w 476"/>
              <a:gd name="T47" fmla="*/ 411 h 460"/>
              <a:gd name="T48" fmla="*/ 117 w 476"/>
              <a:gd name="T49" fmla="*/ 336 h 460"/>
              <a:gd name="T50" fmla="*/ 117 w 476"/>
              <a:gd name="T51" fmla="*/ 82 h 460"/>
              <a:gd name="T52" fmla="*/ 117 w 476"/>
              <a:gd name="T53" fmla="*/ 8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6" h="460">
                <a:moveTo>
                  <a:pt x="61" y="352"/>
                </a:moveTo>
                <a:lnTo>
                  <a:pt x="61" y="352"/>
                </a:lnTo>
                <a:cubicBezTo>
                  <a:pt x="61" y="424"/>
                  <a:pt x="60" y="432"/>
                  <a:pt x="20" y="438"/>
                </a:cubicBezTo>
                <a:lnTo>
                  <a:pt x="4" y="440"/>
                </a:lnTo>
                <a:cubicBezTo>
                  <a:pt x="0" y="444"/>
                  <a:pt x="1" y="455"/>
                  <a:pt x="6" y="457"/>
                </a:cubicBezTo>
                <a:cubicBezTo>
                  <a:pt x="38" y="455"/>
                  <a:pt x="62" y="455"/>
                  <a:pt x="91" y="455"/>
                </a:cubicBezTo>
                <a:cubicBezTo>
                  <a:pt x="115" y="455"/>
                  <a:pt x="159" y="460"/>
                  <a:pt x="203" y="460"/>
                </a:cubicBezTo>
                <a:cubicBezTo>
                  <a:pt x="255" y="460"/>
                  <a:pt x="311" y="451"/>
                  <a:pt x="356" y="427"/>
                </a:cubicBezTo>
                <a:cubicBezTo>
                  <a:pt x="434" y="385"/>
                  <a:pt x="476" y="310"/>
                  <a:pt x="476" y="222"/>
                </a:cubicBezTo>
                <a:cubicBezTo>
                  <a:pt x="476" y="132"/>
                  <a:pt x="429" y="53"/>
                  <a:pt x="337" y="20"/>
                </a:cubicBezTo>
                <a:cubicBezTo>
                  <a:pt x="292" y="3"/>
                  <a:pt x="244" y="0"/>
                  <a:pt x="186" y="0"/>
                </a:cubicBezTo>
                <a:cubicBezTo>
                  <a:pt x="128" y="0"/>
                  <a:pt x="73" y="2"/>
                  <a:pt x="14" y="5"/>
                </a:cubicBezTo>
                <a:cubicBezTo>
                  <a:pt x="8" y="7"/>
                  <a:pt x="8" y="18"/>
                  <a:pt x="14" y="22"/>
                </a:cubicBezTo>
                <a:lnTo>
                  <a:pt x="29" y="24"/>
                </a:lnTo>
                <a:cubicBezTo>
                  <a:pt x="58" y="28"/>
                  <a:pt x="61" y="42"/>
                  <a:pt x="61" y="90"/>
                </a:cubicBezTo>
                <a:lnTo>
                  <a:pt x="61" y="352"/>
                </a:lnTo>
                <a:lnTo>
                  <a:pt x="61" y="352"/>
                </a:lnTo>
                <a:close/>
                <a:moveTo>
                  <a:pt x="117" y="82"/>
                </a:moveTo>
                <a:lnTo>
                  <a:pt x="117" y="82"/>
                </a:lnTo>
                <a:cubicBezTo>
                  <a:pt x="117" y="51"/>
                  <a:pt x="118" y="34"/>
                  <a:pt x="124" y="30"/>
                </a:cubicBezTo>
                <a:cubicBezTo>
                  <a:pt x="129" y="26"/>
                  <a:pt x="151" y="20"/>
                  <a:pt x="192" y="20"/>
                </a:cubicBezTo>
                <a:cubicBezTo>
                  <a:pt x="371" y="20"/>
                  <a:pt x="407" y="148"/>
                  <a:pt x="407" y="224"/>
                </a:cubicBezTo>
                <a:cubicBezTo>
                  <a:pt x="407" y="352"/>
                  <a:pt x="348" y="439"/>
                  <a:pt x="215" y="439"/>
                </a:cubicBezTo>
                <a:cubicBezTo>
                  <a:pt x="172" y="439"/>
                  <a:pt x="146" y="432"/>
                  <a:pt x="131" y="411"/>
                </a:cubicBezTo>
                <a:cubicBezTo>
                  <a:pt x="119" y="394"/>
                  <a:pt x="117" y="372"/>
                  <a:pt x="117" y="336"/>
                </a:cubicBezTo>
                <a:lnTo>
                  <a:pt x="117" y="82"/>
                </a:lnTo>
                <a:lnTo>
                  <a:pt x="117" y="82"/>
                </a:lnTo>
                <a:close/>
              </a:path>
            </a:pathLst>
          </a:custGeom>
          <a:noFill/>
          <a:ln w="0"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userDrawn="1"/>
        </p:nvSpPr>
        <p:spPr bwMode="auto">
          <a:xfrm>
            <a:off x="966788" y="6329363"/>
            <a:ext cx="68263" cy="176213"/>
          </a:xfrm>
          <a:custGeom>
            <a:avLst/>
            <a:gdLst>
              <a:gd name="T0" fmla="*/ 63 w 182"/>
              <a:gd name="T1" fmla="*/ 105 h 455"/>
              <a:gd name="T2" fmla="*/ 63 w 182"/>
              <a:gd name="T3" fmla="*/ 105 h 455"/>
              <a:gd name="T4" fmla="*/ 21 w 182"/>
              <a:gd name="T5" fmla="*/ 17 h 455"/>
              <a:gd name="T6" fmla="*/ 4 w 182"/>
              <a:gd name="T7" fmla="*/ 16 h 455"/>
              <a:gd name="T8" fmla="*/ 5 w 182"/>
              <a:gd name="T9" fmla="*/ 0 h 455"/>
              <a:gd name="T10" fmla="*/ 92 w 182"/>
              <a:gd name="T11" fmla="*/ 1 h 455"/>
              <a:gd name="T12" fmla="*/ 177 w 182"/>
              <a:gd name="T13" fmla="*/ 0 h 455"/>
              <a:gd name="T14" fmla="*/ 178 w 182"/>
              <a:gd name="T15" fmla="*/ 16 h 455"/>
              <a:gd name="T16" fmla="*/ 161 w 182"/>
              <a:gd name="T17" fmla="*/ 17 h 455"/>
              <a:gd name="T18" fmla="*/ 119 w 182"/>
              <a:gd name="T19" fmla="*/ 105 h 455"/>
              <a:gd name="T20" fmla="*/ 119 w 182"/>
              <a:gd name="T21" fmla="*/ 349 h 455"/>
              <a:gd name="T22" fmla="*/ 161 w 182"/>
              <a:gd name="T23" fmla="*/ 436 h 455"/>
              <a:gd name="T24" fmla="*/ 178 w 182"/>
              <a:gd name="T25" fmla="*/ 438 h 455"/>
              <a:gd name="T26" fmla="*/ 177 w 182"/>
              <a:gd name="T27" fmla="*/ 455 h 455"/>
              <a:gd name="T28" fmla="*/ 92 w 182"/>
              <a:gd name="T29" fmla="*/ 453 h 455"/>
              <a:gd name="T30" fmla="*/ 5 w 182"/>
              <a:gd name="T31" fmla="*/ 455 h 455"/>
              <a:gd name="T32" fmla="*/ 4 w 182"/>
              <a:gd name="T33" fmla="*/ 438 h 455"/>
              <a:gd name="T34" fmla="*/ 21 w 182"/>
              <a:gd name="T35" fmla="*/ 436 h 455"/>
              <a:gd name="T36" fmla="*/ 63 w 182"/>
              <a:gd name="T37" fmla="*/ 349 h 455"/>
              <a:gd name="T38" fmla="*/ 63 w 182"/>
              <a:gd name="T39" fmla="*/ 1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455">
                <a:moveTo>
                  <a:pt x="63" y="105"/>
                </a:moveTo>
                <a:lnTo>
                  <a:pt x="63" y="105"/>
                </a:lnTo>
                <a:cubicBezTo>
                  <a:pt x="63" y="32"/>
                  <a:pt x="62" y="21"/>
                  <a:pt x="21" y="17"/>
                </a:cubicBezTo>
                <a:lnTo>
                  <a:pt x="4" y="16"/>
                </a:lnTo>
                <a:cubicBezTo>
                  <a:pt x="0" y="13"/>
                  <a:pt x="1" y="1"/>
                  <a:pt x="5" y="0"/>
                </a:cubicBezTo>
                <a:cubicBezTo>
                  <a:pt x="40" y="1"/>
                  <a:pt x="63" y="1"/>
                  <a:pt x="92" y="1"/>
                </a:cubicBezTo>
                <a:cubicBezTo>
                  <a:pt x="119" y="1"/>
                  <a:pt x="142" y="1"/>
                  <a:pt x="177" y="0"/>
                </a:cubicBezTo>
                <a:cubicBezTo>
                  <a:pt x="181" y="1"/>
                  <a:pt x="182" y="13"/>
                  <a:pt x="178" y="16"/>
                </a:cubicBezTo>
                <a:lnTo>
                  <a:pt x="161" y="17"/>
                </a:lnTo>
                <a:cubicBezTo>
                  <a:pt x="120" y="21"/>
                  <a:pt x="119" y="32"/>
                  <a:pt x="119" y="105"/>
                </a:cubicBezTo>
                <a:lnTo>
                  <a:pt x="119" y="349"/>
                </a:lnTo>
                <a:cubicBezTo>
                  <a:pt x="119" y="421"/>
                  <a:pt x="120" y="431"/>
                  <a:pt x="161" y="436"/>
                </a:cubicBezTo>
                <a:lnTo>
                  <a:pt x="178" y="438"/>
                </a:lnTo>
                <a:cubicBezTo>
                  <a:pt x="182" y="440"/>
                  <a:pt x="181" y="453"/>
                  <a:pt x="177" y="455"/>
                </a:cubicBezTo>
                <a:cubicBezTo>
                  <a:pt x="142" y="453"/>
                  <a:pt x="119" y="453"/>
                  <a:pt x="92" y="453"/>
                </a:cubicBezTo>
                <a:cubicBezTo>
                  <a:pt x="63" y="453"/>
                  <a:pt x="40" y="453"/>
                  <a:pt x="5" y="455"/>
                </a:cubicBezTo>
                <a:cubicBezTo>
                  <a:pt x="1" y="453"/>
                  <a:pt x="0" y="442"/>
                  <a:pt x="4" y="438"/>
                </a:cubicBezTo>
                <a:lnTo>
                  <a:pt x="21" y="436"/>
                </a:lnTo>
                <a:cubicBezTo>
                  <a:pt x="62" y="431"/>
                  <a:pt x="63" y="421"/>
                  <a:pt x="63" y="349"/>
                </a:cubicBezTo>
                <a:lnTo>
                  <a:pt x="63" y="105"/>
                </a:lnTo>
                <a:close/>
              </a:path>
            </a:pathLst>
          </a:custGeom>
          <a:solidFill>
            <a:srgbClr val="D01C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userDrawn="1"/>
        </p:nvSpPr>
        <p:spPr bwMode="auto">
          <a:xfrm>
            <a:off x="966788" y="6329363"/>
            <a:ext cx="68263" cy="176213"/>
          </a:xfrm>
          <a:custGeom>
            <a:avLst/>
            <a:gdLst>
              <a:gd name="T0" fmla="*/ 63 w 182"/>
              <a:gd name="T1" fmla="*/ 105 h 455"/>
              <a:gd name="T2" fmla="*/ 63 w 182"/>
              <a:gd name="T3" fmla="*/ 105 h 455"/>
              <a:gd name="T4" fmla="*/ 21 w 182"/>
              <a:gd name="T5" fmla="*/ 17 h 455"/>
              <a:gd name="T6" fmla="*/ 4 w 182"/>
              <a:gd name="T7" fmla="*/ 16 h 455"/>
              <a:gd name="T8" fmla="*/ 5 w 182"/>
              <a:gd name="T9" fmla="*/ 0 h 455"/>
              <a:gd name="T10" fmla="*/ 92 w 182"/>
              <a:gd name="T11" fmla="*/ 1 h 455"/>
              <a:gd name="T12" fmla="*/ 177 w 182"/>
              <a:gd name="T13" fmla="*/ 0 h 455"/>
              <a:gd name="T14" fmla="*/ 178 w 182"/>
              <a:gd name="T15" fmla="*/ 16 h 455"/>
              <a:gd name="T16" fmla="*/ 161 w 182"/>
              <a:gd name="T17" fmla="*/ 17 h 455"/>
              <a:gd name="T18" fmla="*/ 119 w 182"/>
              <a:gd name="T19" fmla="*/ 105 h 455"/>
              <a:gd name="T20" fmla="*/ 119 w 182"/>
              <a:gd name="T21" fmla="*/ 349 h 455"/>
              <a:gd name="T22" fmla="*/ 161 w 182"/>
              <a:gd name="T23" fmla="*/ 436 h 455"/>
              <a:gd name="T24" fmla="*/ 178 w 182"/>
              <a:gd name="T25" fmla="*/ 438 h 455"/>
              <a:gd name="T26" fmla="*/ 177 w 182"/>
              <a:gd name="T27" fmla="*/ 455 h 455"/>
              <a:gd name="T28" fmla="*/ 92 w 182"/>
              <a:gd name="T29" fmla="*/ 453 h 455"/>
              <a:gd name="T30" fmla="*/ 5 w 182"/>
              <a:gd name="T31" fmla="*/ 455 h 455"/>
              <a:gd name="T32" fmla="*/ 4 w 182"/>
              <a:gd name="T33" fmla="*/ 438 h 455"/>
              <a:gd name="T34" fmla="*/ 21 w 182"/>
              <a:gd name="T35" fmla="*/ 436 h 455"/>
              <a:gd name="T36" fmla="*/ 63 w 182"/>
              <a:gd name="T37" fmla="*/ 349 h 455"/>
              <a:gd name="T38" fmla="*/ 63 w 182"/>
              <a:gd name="T39" fmla="*/ 105 h 455"/>
              <a:gd name="T40" fmla="*/ 63 w 182"/>
              <a:gd name="T41" fmla="*/ 10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 h="455">
                <a:moveTo>
                  <a:pt x="63" y="105"/>
                </a:moveTo>
                <a:lnTo>
                  <a:pt x="63" y="105"/>
                </a:lnTo>
                <a:cubicBezTo>
                  <a:pt x="63" y="32"/>
                  <a:pt x="62" y="21"/>
                  <a:pt x="21" y="17"/>
                </a:cubicBezTo>
                <a:lnTo>
                  <a:pt x="4" y="16"/>
                </a:lnTo>
                <a:cubicBezTo>
                  <a:pt x="0" y="13"/>
                  <a:pt x="1" y="1"/>
                  <a:pt x="5" y="0"/>
                </a:cubicBezTo>
                <a:cubicBezTo>
                  <a:pt x="40" y="1"/>
                  <a:pt x="63" y="1"/>
                  <a:pt x="92" y="1"/>
                </a:cubicBezTo>
                <a:cubicBezTo>
                  <a:pt x="119" y="1"/>
                  <a:pt x="142" y="1"/>
                  <a:pt x="177" y="0"/>
                </a:cubicBezTo>
                <a:cubicBezTo>
                  <a:pt x="181" y="1"/>
                  <a:pt x="182" y="13"/>
                  <a:pt x="178" y="16"/>
                </a:cubicBezTo>
                <a:lnTo>
                  <a:pt x="161" y="17"/>
                </a:lnTo>
                <a:cubicBezTo>
                  <a:pt x="120" y="21"/>
                  <a:pt x="119" y="32"/>
                  <a:pt x="119" y="105"/>
                </a:cubicBezTo>
                <a:lnTo>
                  <a:pt x="119" y="349"/>
                </a:lnTo>
                <a:cubicBezTo>
                  <a:pt x="119" y="421"/>
                  <a:pt x="120" y="431"/>
                  <a:pt x="161" y="436"/>
                </a:cubicBezTo>
                <a:lnTo>
                  <a:pt x="178" y="438"/>
                </a:lnTo>
                <a:cubicBezTo>
                  <a:pt x="182" y="440"/>
                  <a:pt x="181" y="453"/>
                  <a:pt x="177" y="455"/>
                </a:cubicBezTo>
                <a:cubicBezTo>
                  <a:pt x="142" y="453"/>
                  <a:pt x="119" y="453"/>
                  <a:pt x="92" y="453"/>
                </a:cubicBezTo>
                <a:cubicBezTo>
                  <a:pt x="63" y="453"/>
                  <a:pt x="40" y="453"/>
                  <a:pt x="5" y="455"/>
                </a:cubicBezTo>
                <a:cubicBezTo>
                  <a:pt x="1" y="453"/>
                  <a:pt x="0" y="442"/>
                  <a:pt x="4" y="438"/>
                </a:cubicBezTo>
                <a:lnTo>
                  <a:pt x="21" y="436"/>
                </a:lnTo>
                <a:cubicBezTo>
                  <a:pt x="62" y="431"/>
                  <a:pt x="63" y="421"/>
                  <a:pt x="63" y="349"/>
                </a:cubicBezTo>
                <a:lnTo>
                  <a:pt x="63" y="105"/>
                </a:lnTo>
                <a:lnTo>
                  <a:pt x="63" y="105"/>
                </a:lnTo>
                <a:close/>
              </a:path>
            </a:pathLst>
          </a:custGeom>
          <a:noFill/>
          <a:ln w="0"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userDrawn="1"/>
        </p:nvSpPr>
        <p:spPr bwMode="auto">
          <a:xfrm>
            <a:off x="1046163" y="6329363"/>
            <a:ext cx="177800" cy="176213"/>
          </a:xfrm>
          <a:custGeom>
            <a:avLst/>
            <a:gdLst>
              <a:gd name="T0" fmla="*/ 466 w 471"/>
              <a:gd name="T1" fmla="*/ 438 h 455"/>
              <a:gd name="T2" fmla="*/ 466 w 471"/>
              <a:gd name="T3" fmla="*/ 438 h 455"/>
              <a:gd name="T4" fmla="*/ 466 w 471"/>
              <a:gd name="T5" fmla="*/ 455 h 455"/>
              <a:gd name="T6" fmla="*/ 379 w 471"/>
              <a:gd name="T7" fmla="*/ 453 h 455"/>
              <a:gd name="T8" fmla="*/ 291 w 471"/>
              <a:gd name="T9" fmla="*/ 455 h 455"/>
              <a:gd name="T10" fmla="*/ 289 w 471"/>
              <a:gd name="T11" fmla="*/ 438 h 455"/>
              <a:gd name="T12" fmla="*/ 309 w 471"/>
              <a:gd name="T13" fmla="*/ 436 h 455"/>
              <a:gd name="T14" fmla="*/ 333 w 471"/>
              <a:gd name="T15" fmla="*/ 427 h 455"/>
              <a:gd name="T16" fmla="*/ 317 w 471"/>
              <a:gd name="T17" fmla="*/ 397 h 455"/>
              <a:gd name="T18" fmla="*/ 219 w 471"/>
              <a:gd name="T19" fmla="*/ 259 h 455"/>
              <a:gd name="T20" fmla="*/ 123 w 471"/>
              <a:gd name="T21" fmla="*/ 405 h 455"/>
              <a:gd name="T22" fmla="*/ 114 w 471"/>
              <a:gd name="T23" fmla="*/ 427 h 455"/>
              <a:gd name="T24" fmla="*/ 134 w 471"/>
              <a:gd name="T25" fmla="*/ 436 h 455"/>
              <a:gd name="T26" fmla="*/ 152 w 471"/>
              <a:gd name="T27" fmla="*/ 438 h 455"/>
              <a:gd name="T28" fmla="*/ 151 w 471"/>
              <a:gd name="T29" fmla="*/ 455 h 455"/>
              <a:gd name="T30" fmla="*/ 77 w 471"/>
              <a:gd name="T31" fmla="*/ 453 h 455"/>
              <a:gd name="T32" fmla="*/ 7 w 471"/>
              <a:gd name="T33" fmla="*/ 455 h 455"/>
              <a:gd name="T34" fmla="*/ 5 w 471"/>
              <a:gd name="T35" fmla="*/ 438 h 455"/>
              <a:gd name="T36" fmla="*/ 22 w 471"/>
              <a:gd name="T37" fmla="*/ 436 h 455"/>
              <a:gd name="T38" fmla="*/ 103 w 471"/>
              <a:gd name="T39" fmla="*/ 375 h 455"/>
              <a:gd name="T40" fmla="*/ 197 w 471"/>
              <a:gd name="T41" fmla="*/ 249 h 455"/>
              <a:gd name="T42" fmla="*/ 203 w 471"/>
              <a:gd name="T43" fmla="*/ 235 h 455"/>
              <a:gd name="T44" fmla="*/ 195 w 471"/>
              <a:gd name="T45" fmla="*/ 219 h 455"/>
              <a:gd name="T46" fmla="*/ 92 w 471"/>
              <a:gd name="T47" fmla="*/ 72 h 455"/>
              <a:gd name="T48" fmla="*/ 32 w 471"/>
              <a:gd name="T49" fmla="*/ 21 h 455"/>
              <a:gd name="T50" fmla="*/ 10 w 471"/>
              <a:gd name="T51" fmla="*/ 16 h 455"/>
              <a:gd name="T52" fmla="*/ 11 w 471"/>
              <a:gd name="T53" fmla="*/ 0 h 455"/>
              <a:gd name="T54" fmla="*/ 91 w 471"/>
              <a:gd name="T55" fmla="*/ 1 h 455"/>
              <a:gd name="T56" fmla="*/ 169 w 471"/>
              <a:gd name="T57" fmla="*/ 0 h 455"/>
              <a:gd name="T58" fmla="*/ 170 w 471"/>
              <a:gd name="T59" fmla="*/ 16 h 455"/>
              <a:gd name="T60" fmla="*/ 151 w 471"/>
              <a:gd name="T61" fmla="*/ 17 h 455"/>
              <a:gd name="T62" fmla="*/ 130 w 471"/>
              <a:gd name="T63" fmla="*/ 26 h 455"/>
              <a:gd name="T64" fmla="*/ 151 w 471"/>
              <a:gd name="T65" fmla="*/ 64 h 455"/>
              <a:gd name="T66" fmla="*/ 239 w 471"/>
              <a:gd name="T67" fmla="*/ 189 h 455"/>
              <a:gd name="T68" fmla="*/ 330 w 471"/>
              <a:gd name="T69" fmla="*/ 50 h 455"/>
              <a:gd name="T70" fmla="*/ 340 w 471"/>
              <a:gd name="T71" fmla="*/ 27 h 455"/>
              <a:gd name="T72" fmla="*/ 317 w 471"/>
              <a:gd name="T73" fmla="*/ 18 h 455"/>
              <a:gd name="T74" fmla="*/ 300 w 471"/>
              <a:gd name="T75" fmla="*/ 16 h 455"/>
              <a:gd name="T76" fmla="*/ 301 w 471"/>
              <a:gd name="T77" fmla="*/ 0 h 455"/>
              <a:gd name="T78" fmla="*/ 374 w 471"/>
              <a:gd name="T79" fmla="*/ 1 h 455"/>
              <a:gd name="T80" fmla="*/ 439 w 471"/>
              <a:gd name="T81" fmla="*/ 0 h 455"/>
              <a:gd name="T82" fmla="*/ 441 w 471"/>
              <a:gd name="T83" fmla="*/ 16 h 455"/>
              <a:gd name="T84" fmla="*/ 424 w 471"/>
              <a:gd name="T85" fmla="*/ 17 h 455"/>
              <a:gd name="T86" fmla="*/ 351 w 471"/>
              <a:gd name="T87" fmla="*/ 76 h 455"/>
              <a:gd name="T88" fmla="*/ 262 w 471"/>
              <a:gd name="T89" fmla="*/ 197 h 455"/>
              <a:gd name="T90" fmla="*/ 255 w 471"/>
              <a:gd name="T91" fmla="*/ 210 h 455"/>
              <a:gd name="T92" fmla="*/ 264 w 471"/>
              <a:gd name="T93" fmla="*/ 228 h 455"/>
              <a:gd name="T94" fmla="*/ 380 w 471"/>
              <a:gd name="T95" fmla="*/ 391 h 455"/>
              <a:gd name="T96" fmla="*/ 442 w 471"/>
              <a:gd name="T97" fmla="*/ 436 h 455"/>
              <a:gd name="T98" fmla="*/ 466 w 471"/>
              <a:gd name="T99" fmla="*/ 43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1" h="455">
                <a:moveTo>
                  <a:pt x="466" y="438"/>
                </a:moveTo>
                <a:lnTo>
                  <a:pt x="466" y="438"/>
                </a:lnTo>
                <a:cubicBezTo>
                  <a:pt x="471" y="442"/>
                  <a:pt x="470" y="451"/>
                  <a:pt x="466" y="455"/>
                </a:cubicBezTo>
                <a:cubicBezTo>
                  <a:pt x="434" y="453"/>
                  <a:pt x="407" y="453"/>
                  <a:pt x="379" y="453"/>
                </a:cubicBezTo>
                <a:cubicBezTo>
                  <a:pt x="348" y="453"/>
                  <a:pt x="315" y="453"/>
                  <a:pt x="291" y="455"/>
                </a:cubicBezTo>
                <a:cubicBezTo>
                  <a:pt x="286" y="451"/>
                  <a:pt x="286" y="442"/>
                  <a:pt x="289" y="438"/>
                </a:cubicBezTo>
                <a:lnTo>
                  <a:pt x="309" y="436"/>
                </a:lnTo>
                <a:cubicBezTo>
                  <a:pt x="325" y="434"/>
                  <a:pt x="333" y="432"/>
                  <a:pt x="333" y="427"/>
                </a:cubicBezTo>
                <a:cubicBezTo>
                  <a:pt x="333" y="423"/>
                  <a:pt x="330" y="416"/>
                  <a:pt x="317" y="397"/>
                </a:cubicBezTo>
                <a:cubicBezTo>
                  <a:pt x="287" y="355"/>
                  <a:pt x="249" y="298"/>
                  <a:pt x="219" y="259"/>
                </a:cubicBezTo>
                <a:cubicBezTo>
                  <a:pt x="201" y="282"/>
                  <a:pt x="150" y="357"/>
                  <a:pt x="123" y="405"/>
                </a:cubicBezTo>
                <a:cubicBezTo>
                  <a:pt x="117" y="415"/>
                  <a:pt x="114" y="422"/>
                  <a:pt x="114" y="427"/>
                </a:cubicBezTo>
                <a:cubicBezTo>
                  <a:pt x="114" y="431"/>
                  <a:pt x="120" y="434"/>
                  <a:pt x="134" y="436"/>
                </a:cubicBezTo>
                <a:lnTo>
                  <a:pt x="152" y="438"/>
                </a:lnTo>
                <a:cubicBezTo>
                  <a:pt x="157" y="442"/>
                  <a:pt x="155" y="451"/>
                  <a:pt x="151" y="455"/>
                </a:cubicBezTo>
                <a:cubicBezTo>
                  <a:pt x="127" y="453"/>
                  <a:pt x="101" y="453"/>
                  <a:pt x="77" y="453"/>
                </a:cubicBezTo>
                <a:cubicBezTo>
                  <a:pt x="54" y="453"/>
                  <a:pt x="28" y="453"/>
                  <a:pt x="7" y="455"/>
                </a:cubicBezTo>
                <a:cubicBezTo>
                  <a:pt x="0" y="452"/>
                  <a:pt x="0" y="442"/>
                  <a:pt x="5" y="438"/>
                </a:cubicBezTo>
                <a:lnTo>
                  <a:pt x="22" y="436"/>
                </a:lnTo>
                <a:cubicBezTo>
                  <a:pt x="59" y="432"/>
                  <a:pt x="83" y="402"/>
                  <a:pt x="103" y="375"/>
                </a:cubicBezTo>
                <a:cubicBezTo>
                  <a:pt x="111" y="364"/>
                  <a:pt x="159" y="304"/>
                  <a:pt x="197" y="249"/>
                </a:cubicBezTo>
                <a:cubicBezTo>
                  <a:pt x="201" y="242"/>
                  <a:pt x="203" y="237"/>
                  <a:pt x="203" y="235"/>
                </a:cubicBezTo>
                <a:cubicBezTo>
                  <a:pt x="203" y="233"/>
                  <a:pt x="200" y="227"/>
                  <a:pt x="195" y="219"/>
                </a:cubicBezTo>
                <a:lnTo>
                  <a:pt x="92" y="72"/>
                </a:lnTo>
                <a:cubicBezTo>
                  <a:pt x="69" y="40"/>
                  <a:pt x="56" y="25"/>
                  <a:pt x="32" y="21"/>
                </a:cubicBezTo>
                <a:lnTo>
                  <a:pt x="10" y="16"/>
                </a:lnTo>
                <a:cubicBezTo>
                  <a:pt x="7" y="12"/>
                  <a:pt x="7" y="1"/>
                  <a:pt x="11" y="0"/>
                </a:cubicBezTo>
                <a:cubicBezTo>
                  <a:pt x="44" y="1"/>
                  <a:pt x="66" y="1"/>
                  <a:pt x="91" y="1"/>
                </a:cubicBezTo>
                <a:cubicBezTo>
                  <a:pt x="118" y="1"/>
                  <a:pt x="148" y="1"/>
                  <a:pt x="169" y="0"/>
                </a:cubicBezTo>
                <a:cubicBezTo>
                  <a:pt x="173" y="1"/>
                  <a:pt x="174" y="11"/>
                  <a:pt x="170" y="16"/>
                </a:cubicBezTo>
                <a:lnTo>
                  <a:pt x="151" y="17"/>
                </a:lnTo>
                <a:cubicBezTo>
                  <a:pt x="138" y="18"/>
                  <a:pt x="130" y="22"/>
                  <a:pt x="130" y="26"/>
                </a:cubicBezTo>
                <a:cubicBezTo>
                  <a:pt x="130" y="32"/>
                  <a:pt x="138" y="44"/>
                  <a:pt x="151" y="64"/>
                </a:cubicBezTo>
                <a:cubicBezTo>
                  <a:pt x="174" y="97"/>
                  <a:pt x="214" y="158"/>
                  <a:pt x="239" y="189"/>
                </a:cubicBezTo>
                <a:cubicBezTo>
                  <a:pt x="256" y="167"/>
                  <a:pt x="318" y="70"/>
                  <a:pt x="330" y="50"/>
                </a:cubicBezTo>
                <a:cubicBezTo>
                  <a:pt x="336" y="41"/>
                  <a:pt x="340" y="32"/>
                  <a:pt x="340" y="27"/>
                </a:cubicBezTo>
                <a:cubicBezTo>
                  <a:pt x="340" y="23"/>
                  <a:pt x="330" y="19"/>
                  <a:pt x="317" y="18"/>
                </a:cubicBezTo>
                <a:lnTo>
                  <a:pt x="300" y="16"/>
                </a:lnTo>
                <a:cubicBezTo>
                  <a:pt x="295" y="11"/>
                  <a:pt x="295" y="2"/>
                  <a:pt x="301" y="0"/>
                </a:cubicBezTo>
                <a:cubicBezTo>
                  <a:pt x="325" y="1"/>
                  <a:pt x="347" y="1"/>
                  <a:pt x="374" y="1"/>
                </a:cubicBezTo>
                <a:cubicBezTo>
                  <a:pt x="399" y="1"/>
                  <a:pt x="418" y="1"/>
                  <a:pt x="439" y="0"/>
                </a:cubicBezTo>
                <a:cubicBezTo>
                  <a:pt x="444" y="2"/>
                  <a:pt x="445" y="12"/>
                  <a:pt x="441" y="16"/>
                </a:cubicBezTo>
                <a:lnTo>
                  <a:pt x="424" y="17"/>
                </a:lnTo>
                <a:cubicBezTo>
                  <a:pt x="404" y="19"/>
                  <a:pt x="379" y="40"/>
                  <a:pt x="351" y="76"/>
                </a:cubicBezTo>
                <a:cubicBezTo>
                  <a:pt x="324" y="110"/>
                  <a:pt x="295" y="151"/>
                  <a:pt x="262" y="197"/>
                </a:cubicBezTo>
                <a:cubicBezTo>
                  <a:pt x="258" y="203"/>
                  <a:pt x="255" y="208"/>
                  <a:pt x="255" y="210"/>
                </a:cubicBezTo>
                <a:cubicBezTo>
                  <a:pt x="255" y="212"/>
                  <a:pt x="256" y="217"/>
                  <a:pt x="264" y="228"/>
                </a:cubicBezTo>
                <a:lnTo>
                  <a:pt x="380" y="391"/>
                </a:lnTo>
                <a:cubicBezTo>
                  <a:pt x="403" y="423"/>
                  <a:pt x="421" y="434"/>
                  <a:pt x="442" y="436"/>
                </a:cubicBezTo>
                <a:lnTo>
                  <a:pt x="466" y="438"/>
                </a:lnTo>
                <a:close/>
              </a:path>
            </a:pathLst>
          </a:custGeom>
          <a:solidFill>
            <a:srgbClr val="D01C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userDrawn="1"/>
        </p:nvSpPr>
        <p:spPr bwMode="auto">
          <a:xfrm>
            <a:off x="1046163" y="6329363"/>
            <a:ext cx="177800" cy="176213"/>
          </a:xfrm>
          <a:custGeom>
            <a:avLst/>
            <a:gdLst>
              <a:gd name="T0" fmla="*/ 466 w 471"/>
              <a:gd name="T1" fmla="*/ 438 h 455"/>
              <a:gd name="T2" fmla="*/ 466 w 471"/>
              <a:gd name="T3" fmla="*/ 438 h 455"/>
              <a:gd name="T4" fmla="*/ 466 w 471"/>
              <a:gd name="T5" fmla="*/ 455 h 455"/>
              <a:gd name="T6" fmla="*/ 379 w 471"/>
              <a:gd name="T7" fmla="*/ 453 h 455"/>
              <a:gd name="T8" fmla="*/ 291 w 471"/>
              <a:gd name="T9" fmla="*/ 455 h 455"/>
              <a:gd name="T10" fmla="*/ 289 w 471"/>
              <a:gd name="T11" fmla="*/ 438 h 455"/>
              <a:gd name="T12" fmla="*/ 309 w 471"/>
              <a:gd name="T13" fmla="*/ 436 h 455"/>
              <a:gd name="T14" fmla="*/ 333 w 471"/>
              <a:gd name="T15" fmla="*/ 427 h 455"/>
              <a:gd name="T16" fmla="*/ 317 w 471"/>
              <a:gd name="T17" fmla="*/ 397 h 455"/>
              <a:gd name="T18" fmla="*/ 219 w 471"/>
              <a:gd name="T19" fmla="*/ 259 h 455"/>
              <a:gd name="T20" fmla="*/ 123 w 471"/>
              <a:gd name="T21" fmla="*/ 405 h 455"/>
              <a:gd name="T22" fmla="*/ 114 w 471"/>
              <a:gd name="T23" fmla="*/ 427 h 455"/>
              <a:gd name="T24" fmla="*/ 134 w 471"/>
              <a:gd name="T25" fmla="*/ 436 h 455"/>
              <a:gd name="T26" fmla="*/ 152 w 471"/>
              <a:gd name="T27" fmla="*/ 438 h 455"/>
              <a:gd name="T28" fmla="*/ 151 w 471"/>
              <a:gd name="T29" fmla="*/ 455 h 455"/>
              <a:gd name="T30" fmla="*/ 77 w 471"/>
              <a:gd name="T31" fmla="*/ 453 h 455"/>
              <a:gd name="T32" fmla="*/ 7 w 471"/>
              <a:gd name="T33" fmla="*/ 455 h 455"/>
              <a:gd name="T34" fmla="*/ 5 w 471"/>
              <a:gd name="T35" fmla="*/ 438 h 455"/>
              <a:gd name="T36" fmla="*/ 22 w 471"/>
              <a:gd name="T37" fmla="*/ 436 h 455"/>
              <a:gd name="T38" fmla="*/ 103 w 471"/>
              <a:gd name="T39" fmla="*/ 375 h 455"/>
              <a:gd name="T40" fmla="*/ 197 w 471"/>
              <a:gd name="T41" fmla="*/ 249 h 455"/>
              <a:gd name="T42" fmla="*/ 203 w 471"/>
              <a:gd name="T43" fmla="*/ 235 h 455"/>
              <a:gd name="T44" fmla="*/ 195 w 471"/>
              <a:gd name="T45" fmla="*/ 219 h 455"/>
              <a:gd name="T46" fmla="*/ 92 w 471"/>
              <a:gd name="T47" fmla="*/ 72 h 455"/>
              <a:gd name="T48" fmla="*/ 32 w 471"/>
              <a:gd name="T49" fmla="*/ 21 h 455"/>
              <a:gd name="T50" fmla="*/ 10 w 471"/>
              <a:gd name="T51" fmla="*/ 16 h 455"/>
              <a:gd name="T52" fmla="*/ 11 w 471"/>
              <a:gd name="T53" fmla="*/ 0 h 455"/>
              <a:gd name="T54" fmla="*/ 91 w 471"/>
              <a:gd name="T55" fmla="*/ 1 h 455"/>
              <a:gd name="T56" fmla="*/ 169 w 471"/>
              <a:gd name="T57" fmla="*/ 0 h 455"/>
              <a:gd name="T58" fmla="*/ 170 w 471"/>
              <a:gd name="T59" fmla="*/ 16 h 455"/>
              <a:gd name="T60" fmla="*/ 151 w 471"/>
              <a:gd name="T61" fmla="*/ 17 h 455"/>
              <a:gd name="T62" fmla="*/ 130 w 471"/>
              <a:gd name="T63" fmla="*/ 26 h 455"/>
              <a:gd name="T64" fmla="*/ 151 w 471"/>
              <a:gd name="T65" fmla="*/ 64 h 455"/>
              <a:gd name="T66" fmla="*/ 239 w 471"/>
              <a:gd name="T67" fmla="*/ 189 h 455"/>
              <a:gd name="T68" fmla="*/ 330 w 471"/>
              <a:gd name="T69" fmla="*/ 50 h 455"/>
              <a:gd name="T70" fmla="*/ 340 w 471"/>
              <a:gd name="T71" fmla="*/ 27 h 455"/>
              <a:gd name="T72" fmla="*/ 317 w 471"/>
              <a:gd name="T73" fmla="*/ 18 h 455"/>
              <a:gd name="T74" fmla="*/ 300 w 471"/>
              <a:gd name="T75" fmla="*/ 16 h 455"/>
              <a:gd name="T76" fmla="*/ 301 w 471"/>
              <a:gd name="T77" fmla="*/ 0 h 455"/>
              <a:gd name="T78" fmla="*/ 374 w 471"/>
              <a:gd name="T79" fmla="*/ 1 h 455"/>
              <a:gd name="T80" fmla="*/ 439 w 471"/>
              <a:gd name="T81" fmla="*/ 0 h 455"/>
              <a:gd name="T82" fmla="*/ 441 w 471"/>
              <a:gd name="T83" fmla="*/ 16 h 455"/>
              <a:gd name="T84" fmla="*/ 424 w 471"/>
              <a:gd name="T85" fmla="*/ 17 h 455"/>
              <a:gd name="T86" fmla="*/ 351 w 471"/>
              <a:gd name="T87" fmla="*/ 76 h 455"/>
              <a:gd name="T88" fmla="*/ 262 w 471"/>
              <a:gd name="T89" fmla="*/ 197 h 455"/>
              <a:gd name="T90" fmla="*/ 255 w 471"/>
              <a:gd name="T91" fmla="*/ 210 h 455"/>
              <a:gd name="T92" fmla="*/ 264 w 471"/>
              <a:gd name="T93" fmla="*/ 228 h 455"/>
              <a:gd name="T94" fmla="*/ 380 w 471"/>
              <a:gd name="T95" fmla="*/ 391 h 455"/>
              <a:gd name="T96" fmla="*/ 442 w 471"/>
              <a:gd name="T97" fmla="*/ 436 h 455"/>
              <a:gd name="T98" fmla="*/ 466 w 471"/>
              <a:gd name="T99" fmla="*/ 438 h 455"/>
              <a:gd name="T100" fmla="*/ 466 w 471"/>
              <a:gd name="T101" fmla="*/ 43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1" h="455">
                <a:moveTo>
                  <a:pt x="466" y="438"/>
                </a:moveTo>
                <a:lnTo>
                  <a:pt x="466" y="438"/>
                </a:lnTo>
                <a:cubicBezTo>
                  <a:pt x="471" y="442"/>
                  <a:pt x="470" y="451"/>
                  <a:pt x="466" y="455"/>
                </a:cubicBezTo>
                <a:cubicBezTo>
                  <a:pt x="434" y="453"/>
                  <a:pt x="407" y="453"/>
                  <a:pt x="379" y="453"/>
                </a:cubicBezTo>
                <a:cubicBezTo>
                  <a:pt x="348" y="453"/>
                  <a:pt x="315" y="453"/>
                  <a:pt x="291" y="455"/>
                </a:cubicBezTo>
                <a:cubicBezTo>
                  <a:pt x="286" y="451"/>
                  <a:pt x="286" y="442"/>
                  <a:pt x="289" y="438"/>
                </a:cubicBezTo>
                <a:lnTo>
                  <a:pt x="309" y="436"/>
                </a:lnTo>
                <a:cubicBezTo>
                  <a:pt x="325" y="434"/>
                  <a:pt x="333" y="432"/>
                  <a:pt x="333" y="427"/>
                </a:cubicBezTo>
                <a:cubicBezTo>
                  <a:pt x="333" y="423"/>
                  <a:pt x="330" y="416"/>
                  <a:pt x="317" y="397"/>
                </a:cubicBezTo>
                <a:cubicBezTo>
                  <a:pt x="287" y="355"/>
                  <a:pt x="249" y="298"/>
                  <a:pt x="219" y="259"/>
                </a:cubicBezTo>
                <a:cubicBezTo>
                  <a:pt x="201" y="282"/>
                  <a:pt x="150" y="357"/>
                  <a:pt x="123" y="405"/>
                </a:cubicBezTo>
                <a:cubicBezTo>
                  <a:pt x="117" y="415"/>
                  <a:pt x="114" y="422"/>
                  <a:pt x="114" y="427"/>
                </a:cubicBezTo>
                <a:cubicBezTo>
                  <a:pt x="114" y="431"/>
                  <a:pt x="120" y="434"/>
                  <a:pt x="134" y="436"/>
                </a:cubicBezTo>
                <a:lnTo>
                  <a:pt x="152" y="438"/>
                </a:lnTo>
                <a:cubicBezTo>
                  <a:pt x="157" y="442"/>
                  <a:pt x="155" y="451"/>
                  <a:pt x="151" y="455"/>
                </a:cubicBezTo>
                <a:cubicBezTo>
                  <a:pt x="127" y="453"/>
                  <a:pt x="101" y="453"/>
                  <a:pt x="77" y="453"/>
                </a:cubicBezTo>
                <a:cubicBezTo>
                  <a:pt x="54" y="453"/>
                  <a:pt x="28" y="453"/>
                  <a:pt x="7" y="455"/>
                </a:cubicBezTo>
                <a:cubicBezTo>
                  <a:pt x="0" y="452"/>
                  <a:pt x="0" y="442"/>
                  <a:pt x="5" y="438"/>
                </a:cubicBezTo>
                <a:lnTo>
                  <a:pt x="22" y="436"/>
                </a:lnTo>
                <a:cubicBezTo>
                  <a:pt x="59" y="432"/>
                  <a:pt x="83" y="402"/>
                  <a:pt x="103" y="375"/>
                </a:cubicBezTo>
                <a:cubicBezTo>
                  <a:pt x="111" y="364"/>
                  <a:pt x="159" y="304"/>
                  <a:pt x="197" y="249"/>
                </a:cubicBezTo>
                <a:cubicBezTo>
                  <a:pt x="201" y="242"/>
                  <a:pt x="203" y="237"/>
                  <a:pt x="203" y="235"/>
                </a:cubicBezTo>
                <a:cubicBezTo>
                  <a:pt x="203" y="233"/>
                  <a:pt x="200" y="227"/>
                  <a:pt x="195" y="219"/>
                </a:cubicBezTo>
                <a:lnTo>
                  <a:pt x="92" y="72"/>
                </a:lnTo>
                <a:cubicBezTo>
                  <a:pt x="69" y="40"/>
                  <a:pt x="56" y="25"/>
                  <a:pt x="32" y="21"/>
                </a:cubicBezTo>
                <a:lnTo>
                  <a:pt x="10" y="16"/>
                </a:lnTo>
                <a:cubicBezTo>
                  <a:pt x="7" y="12"/>
                  <a:pt x="7" y="1"/>
                  <a:pt x="11" y="0"/>
                </a:cubicBezTo>
                <a:cubicBezTo>
                  <a:pt x="44" y="1"/>
                  <a:pt x="66" y="1"/>
                  <a:pt x="91" y="1"/>
                </a:cubicBezTo>
                <a:cubicBezTo>
                  <a:pt x="118" y="1"/>
                  <a:pt x="148" y="1"/>
                  <a:pt x="169" y="0"/>
                </a:cubicBezTo>
                <a:cubicBezTo>
                  <a:pt x="173" y="1"/>
                  <a:pt x="174" y="11"/>
                  <a:pt x="170" y="16"/>
                </a:cubicBezTo>
                <a:lnTo>
                  <a:pt x="151" y="17"/>
                </a:lnTo>
                <a:cubicBezTo>
                  <a:pt x="138" y="18"/>
                  <a:pt x="130" y="22"/>
                  <a:pt x="130" y="26"/>
                </a:cubicBezTo>
                <a:cubicBezTo>
                  <a:pt x="130" y="32"/>
                  <a:pt x="138" y="44"/>
                  <a:pt x="151" y="64"/>
                </a:cubicBezTo>
                <a:cubicBezTo>
                  <a:pt x="174" y="97"/>
                  <a:pt x="214" y="158"/>
                  <a:pt x="239" y="189"/>
                </a:cubicBezTo>
                <a:cubicBezTo>
                  <a:pt x="256" y="167"/>
                  <a:pt x="318" y="70"/>
                  <a:pt x="330" y="50"/>
                </a:cubicBezTo>
                <a:cubicBezTo>
                  <a:pt x="336" y="41"/>
                  <a:pt x="340" y="32"/>
                  <a:pt x="340" y="27"/>
                </a:cubicBezTo>
                <a:cubicBezTo>
                  <a:pt x="340" y="23"/>
                  <a:pt x="330" y="19"/>
                  <a:pt x="317" y="18"/>
                </a:cubicBezTo>
                <a:lnTo>
                  <a:pt x="300" y="16"/>
                </a:lnTo>
                <a:cubicBezTo>
                  <a:pt x="295" y="11"/>
                  <a:pt x="295" y="2"/>
                  <a:pt x="301" y="0"/>
                </a:cubicBezTo>
                <a:cubicBezTo>
                  <a:pt x="325" y="1"/>
                  <a:pt x="347" y="1"/>
                  <a:pt x="374" y="1"/>
                </a:cubicBezTo>
                <a:cubicBezTo>
                  <a:pt x="399" y="1"/>
                  <a:pt x="418" y="1"/>
                  <a:pt x="439" y="0"/>
                </a:cubicBezTo>
                <a:cubicBezTo>
                  <a:pt x="444" y="2"/>
                  <a:pt x="445" y="12"/>
                  <a:pt x="441" y="16"/>
                </a:cubicBezTo>
                <a:lnTo>
                  <a:pt x="424" y="17"/>
                </a:lnTo>
                <a:cubicBezTo>
                  <a:pt x="404" y="19"/>
                  <a:pt x="379" y="40"/>
                  <a:pt x="351" y="76"/>
                </a:cubicBezTo>
                <a:cubicBezTo>
                  <a:pt x="324" y="110"/>
                  <a:pt x="295" y="151"/>
                  <a:pt x="262" y="197"/>
                </a:cubicBezTo>
                <a:cubicBezTo>
                  <a:pt x="258" y="203"/>
                  <a:pt x="255" y="208"/>
                  <a:pt x="255" y="210"/>
                </a:cubicBezTo>
                <a:cubicBezTo>
                  <a:pt x="255" y="212"/>
                  <a:pt x="256" y="217"/>
                  <a:pt x="264" y="228"/>
                </a:cubicBezTo>
                <a:lnTo>
                  <a:pt x="380" y="391"/>
                </a:lnTo>
                <a:cubicBezTo>
                  <a:pt x="403" y="423"/>
                  <a:pt x="421" y="434"/>
                  <a:pt x="442" y="436"/>
                </a:cubicBezTo>
                <a:lnTo>
                  <a:pt x="466" y="438"/>
                </a:lnTo>
                <a:lnTo>
                  <a:pt x="466" y="438"/>
                </a:lnTo>
                <a:close/>
              </a:path>
            </a:pathLst>
          </a:custGeom>
          <a:noFill/>
          <a:ln w="0"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noEditPoints="1"/>
          </p:cNvSpPr>
          <p:nvPr userDrawn="1"/>
        </p:nvSpPr>
        <p:spPr bwMode="auto">
          <a:xfrm>
            <a:off x="1343026" y="6327776"/>
            <a:ext cx="109538" cy="179388"/>
          </a:xfrm>
          <a:custGeom>
            <a:avLst/>
            <a:gdLst>
              <a:gd name="T0" fmla="*/ 125 w 293"/>
              <a:gd name="T1" fmla="*/ 86 h 463"/>
              <a:gd name="T2" fmla="*/ 125 w 293"/>
              <a:gd name="T3" fmla="*/ 86 h 463"/>
              <a:gd name="T4" fmla="*/ 47 w 293"/>
              <a:gd name="T5" fmla="*/ 379 h 463"/>
              <a:gd name="T6" fmla="*/ 89 w 293"/>
              <a:gd name="T7" fmla="*/ 452 h 463"/>
              <a:gd name="T8" fmla="*/ 201 w 293"/>
              <a:gd name="T9" fmla="*/ 303 h 463"/>
              <a:gd name="T10" fmla="*/ 245 w 293"/>
              <a:gd name="T11" fmla="*/ 89 h 463"/>
              <a:gd name="T12" fmla="*/ 207 w 293"/>
              <a:gd name="T13" fmla="*/ 10 h 463"/>
              <a:gd name="T14" fmla="*/ 125 w 293"/>
              <a:gd name="T15" fmla="*/ 86 h 463"/>
              <a:gd name="T16" fmla="*/ 125 w 293"/>
              <a:gd name="T17" fmla="*/ 86 h 463"/>
              <a:gd name="T18" fmla="*/ 293 w 293"/>
              <a:gd name="T19" fmla="*/ 133 h 463"/>
              <a:gd name="T20" fmla="*/ 293 w 293"/>
              <a:gd name="T21" fmla="*/ 133 h 463"/>
              <a:gd name="T22" fmla="*/ 200 w 293"/>
              <a:gd name="T23" fmla="*/ 395 h 463"/>
              <a:gd name="T24" fmla="*/ 89 w 293"/>
              <a:gd name="T25" fmla="*/ 463 h 463"/>
              <a:gd name="T26" fmla="*/ 0 w 293"/>
              <a:gd name="T27" fmla="*/ 330 h 463"/>
              <a:gd name="T28" fmla="*/ 92 w 293"/>
              <a:gd name="T29" fmla="*/ 71 h 463"/>
              <a:gd name="T30" fmla="*/ 209 w 293"/>
              <a:gd name="T31" fmla="*/ 0 h 463"/>
              <a:gd name="T32" fmla="*/ 293 w 293"/>
              <a:gd name="T33" fmla="*/ 133 h 463"/>
              <a:gd name="T34" fmla="*/ 293 w 293"/>
              <a:gd name="T35" fmla="*/ 13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463">
                <a:moveTo>
                  <a:pt x="125" y="86"/>
                </a:moveTo>
                <a:lnTo>
                  <a:pt x="125" y="86"/>
                </a:lnTo>
                <a:cubicBezTo>
                  <a:pt x="83" y="161"/>
                  <a:pt x="47" y="284"/>
                  <a:pt x="47" y="379"/>
                </a:cubicBezTo>
                <a:cubicBezTo>
                  <a:pt x="47" y="421"/>
                  <a:pt x="57" y="452"/>
                  <a:pt x="89" y="452"/>
                </a:cubicBezTo>
                <a:cubicBezTo>
                  <a:pt x="144" y="452"/>
                  <a:pt x="177" y="362"/>
                  <a:pt x="201" y="303"/>
                </a:cubicBezTo>
                <a:cubicBezTo>
                  <a:pt x="224" y="243"/>
                  <a:pt x="245" y="150"/>
                  <a:pt x="245" y="89"/>
                </a:cubicBezTo>
                <a:cubicBezTo>
                  <a:pt x="245" y="48"/>
                  <a:pt x="239" y="10"/>
                  <a:pt x="207" y="10"/>
                </a:cubicBezTo>
                <a:cubicBezTo>
                  <a:pt x="177" y="10"/>
                  <a:pt x="153" y="40"/>
                  <a:pt x="125" y="86"/>
                </a:cubicBezTo>
                <a:lnTo>
                  <a:pt x="125" y="86"/>
                </a:lnTo>
                <a:close/>
                <a:moveTo>
                  <a:pt x="293" y="133"/>
                </a:moveTo>
                <a:lnTo>
                  <a:pt x="293" y="133"/>
                </a:lnTo>
                <a:cubicBezTo>
                  <a:pt x="293" y="207"/>
                  <a:pt x="255" y="329"/>
                  <a:pt x="200" y="395"/>
                </a:cubicBezTo>
                <a:cubicBezTo>
                  <a:pt x="164" y="439"/>
                  <a:pt x="124" y="463"/>
                  <a:pt x="89" y="463"/>
                </a:cubicBezTo>
                <a:cubicBezTo>
                  <a:pt x="10" y="463"/>
                  <a:pt x="0" y="383"/>
                  <a:pt x="0" y="330"/>
                </a:cubicBezTo>
                <a:cubicBezTo>
                  <a:pt x="0" y="256"/>
                  <a:pt x="41" y="133"/>
                  <a:pt x="92" y="71"/>
                </a:cubicBezTo>
                <a:cubicBezTo>
                  <a:pt x="131" y="25"/>
                  <a:pt x="168" y="0"/>
                  <a:pt x="209" y="0"/>
                </a:cubicBezTo>
                <a:cubicBezTo>
                  <a:pt x="283" y="0"/>
                  <a:pt x="293" y="78"/>
                  <a:pt x="293" y="133"/>
                </a:cubicBezTo>
                <a:lnTo>
                  <a:pt x="293" y="133"/>
                </a:lnTo>
                <a:close/>
              </a:path>
            </a:pathLst>
          </a:custGeom>
          <a:noFill/>
          <a:ln w="0"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noEditPoints="1"/>
          </p:cNvSpPr>
          <p:nvPr userDrawn="1"/>
        </p:nvSpPr>
        <p:spPr bwMode="auto">
          <a:xfrm>
            <a:off x="1460501" y="6327776"/>
            <a:ext cx="109538" cy="179388"/>
          </a:xfrm>
          <a:custGeom>
            <a:avLst/>
            <a:gdLst>
              <a:gd name="T0" fmla="*/ 125 w 293"/>
              <a:gd name="T1" fmla="*/ 86 h 463"/>
              <a:gd name="T2" fmla="*/ 125 w 293"/>
              <a:gd name="T3" fmla="*/ 86 h 463"/>
              <a:gd name="T4" fmla="*/ 47 w 293"/>
              <a:gd name="T5" fmla="*/ 379 h 463"/>
              <a:gd name="T6" fmla="*/ 89 w 293"/>
              <a:gd name="T7" fmla="*/ 452 h 463"/>
              <a:gd name="T8" fmla="*/ 201 w 293"/>
              <a:gd name="T9" fmla="*/ 303 h 463"/>
              <a:gd name="T10" fmla="*/ 245 w 293"/>
              <a:gd name="T11" fmla="*/ 89 h 463"/>
              <a:gd name="T12" fmla="*/ 207 w 293"/>
              <a:gd name="T13" fmla="*/ 10 h 463"/>
              <a:gd name="T14" fmla="*/ 125 w 293"/>
              <a:gd name="T15" fmla="*/ 86 h 463"/>
              <a:gd name="T16" fmla="*/ 125 w 293"/>
              <a:gd name="T17" fmla="*/ 86 h 463"/>
              <a:gd name="T18" fmla="*/ 293 w 293"/>
              <a:gd name="T19" fmla="*/ 133 h 463"/>
              <a:gd name="T20" fmla="*/ 293 w 293"/>
              <a:gd name="T21" fmla="*/ 133 h 463"/>
              <a:gd name="T22" fmla="*/ 200 w 293"/>
              <a:gd name="T23" fmla="*/ 395 h 463"/>
              <a:gd name="T24" fmla="*/ 89 w 293"/>
              <a:gd name="T25" fmla="*/ 463 h 463"/>
              <a:gd name="T26" fmla="*/ 0 w 293"/>
              <a:gd name="T27" fmla="*/ 330 h 463"/>
              <a:gd name="T28" fmla="*/ 92 w 293"/>
              <a:gd name="T29" fmla="*/ 71 h 463"/>
              <a:gd name="T30" fmla="*/ 209 w 293"/>
              <a:gd name="T31" fmla="*/ 0 h 463"/>
              <a:gd name="T32" fmla="*/ 293 w 293"/>
              <a:gd name="T33" fmla="*/ 133 h 463"/>
              <a:gd name="T34" fmla="*/ 293 w 293"/>
              <a:gd name="T35" fmla="*/ 13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463">
                <a:moveTo>
                  <a:pt x="125" y="86"/>
                </a:moveTo>
                <a:lnTo>
                  <a:pt x="125" y="86"/>
                </a:lnTo>
                <a:cubicBezTo>
                  <a:pt x="83" y="161"/>
                  <a:pt x="47" y="284"/>
                  <a:pt x="47" y="379"/>
                </a:cubicBezTo>
                <a:cubicBezTo>
                  <a:pt x="47" y="421"/>
                  <a:pt x="58" y="452"/>
                  <a:pt x="89" y="452"/>
                </a:cubicBezTo>
                <a:cubicBezTo>
                  <a:pt x="144" y="452"/>
                  <a:pt x="177" y="362"/>
                  <a:pt x="201" y="303"/>
                </a:cubicBezTo>
                <a:cubicBezTo>
                  <a:pt x="224" y="243"/>
                  <a:pt x="245" y="150"/>
                  <a:pt x="245" y="89"/>
                </a:cubicBezTo>
                <a:cubicBezTo>
                  <a:pt x="245" y="48"/>
                  <a:pt x="239" y="10"/>
                  <a:pt x="207" y="10"/>
                </a:cubicBezTo>
                <a:cubicBezTo>
                  <a:pt x="177" y="10"/>
                  <a:pt x="153" y="40"/>
                  <a:pt x="125" y="86"/>
                </a:cubicBezTo>
                <a:lnTo>
                  <a:pt x="125" y="86"/>
                </a:lnTo>
                <a:close/>
                <a:moveTo>
                  <a:pt x="293" y="133"/>
                </a:moveTo>
                <a:lnTo>
                  <a:pt x="293" y="133"/>
                </a:lnTo>
                <a:cubicBezTo>
                  <a:pt x="293" y="207"/>
                  <a:pt x="255" y="329"/>
                  <a:pt x="200" y="395"/>
                </a:cubicBezTo>
                <a:cubicBezTo>
                  <a:pt x="164" y="439"/>
                  <a:pt x="124" y="463"/>
                  <a:pt x="89" y="463"/>
                </a:cubicBezTo>
                <a:cubicBezTo>
                  <a:pt x="10" y="463"/>
                  <a:pt x="0" y="383"/>
                  <a:pt x="0" y="330"/>
                </a:cubicBezTo>
                <a:cubicBezTo>
                  <a:pt x="0" y="256"/>
                  <a:pt x="41" y="133"/>
                  <a:pt x="92" y="71"/>
                </a:cubicBezTo>
                <a:cubicBezTo>
                  <a:pt x="131" y="25"/>
                  <a:pt x="168" y="0"/>
                  <a:pt x="209" y="0"/>
                </a:cubicBezTo>
                <a:cubicBezTo>
                  <a:pt x="283" y="0"/>
                  <a:pt x="293" y="78"/>
                  <a:pt x="293" y="133"/>
                </a:cubicBezTo>
                <a:lnTo>
                  <a:pt x="293" y="133"/>
                </a:lnTo>
                <a:close/>
              </a:path>
            </a:pathLst>
          </a:custGeom>
          <a:noFill/>
          <a:ln w="0"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5793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000" b="0" i="0" kern="1200" normalizeH="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ts val="1500"/>
        </a:spcBef>
        <a:buFont typeface="Arial"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5900" y="692696"/>
            <a:ext cx="9575800" cy="2232248"/>
          </a:xfrm>
          <a:noFill/>
        </p:spPr>
        <p:txBody>
          <a:bodyPr lIns="90487" tIns="44450" rIns="90487" bIns="44450" anchor="ctr" anchorCtr="0">
            <a:normAutofit fontScale="90000"/>
          </a:bodyPr>
          <a:lstStyle/>
          <a:p>
            <a:r>
              <a:rPr lang="hr-HR" sz="2400" dirty="0" err="1" smtClean="0"/>
              <a:t>Proteomic</a:t>
            </a:r>
            <a:r>
              <a:rPr lang="hr-HR" sz="2400" dirty="0" smtClean="0"/>
              <a:t> </a:t>
            </a:r>
            <a:r>
              <a:rPr lang="hr-HR" sz="2400" dirty="0" err="1" smtClean="0"/>
              <a:t>analysis</a:t>
            </a:r>
            <a:r>
              <a:rPr lang="hr-HR" sz="2400" dirty="0" smtClean="0"/>
              <a:t> </a:t>
            </a:r>
            <a:r>
              <a:rPr lang="hr-HR" sz="2400" dirty="0" err="1" smtClean="0"/>
              <a:t>of</a:t>
            </a:r>
            <a:r>
              <a:rPr lang="hr-HR" sz="2400" dirty="0" smtClean="0"/>
              <a:t> </a:t>
            </a:r>
            <a:r>
              <a:rPr lang="hr-HR" sz="2400" dirty="0" err="1" smtClean="0"/>
              <a:t>the</a:t>
            </a:r>
            <a:r>
              <a:rPr lang="hr-HR" sz="2400" dirty="0" smtClean="0"/>
              <a:t> </a:t>
            </a:r>
            <a:r>
              <a:rPr lang="hr-HR" sz="2400" dirty="0" err="1" smtClean="0"/>
              <a:t>cerebrospinal</a:t>
            </a:r>
            <a:r>
              <a:rPr lang="hr-HR" sz="2400" dirty="0" smtClean="0"/>
              <a:t> fluid</a:t>
            </a:r>
            <a:br>
              <a:rPr lang="hr-HR" sz="2400" dirty="0" smtClean="0"/>
            </a:br>
            <a:r>
              <a:rPr lang="hr-HR" sz="2400" dirty="0" err="1" smtClean="0"/>
              <a:t>in</a:t>
            </a:r>
            <a:r>
              <a:rPr lang="hr-HR" sz="2400" dirty="0" smtClean="0"/>
              <a:t> </a:t>
            </a:r>
            <a:r>
              <a:rPr lang="hr-HR" sz="2400" dirty="0" err="1" smtClean="0"/>
              <a:t>Alzheimer</a:t>
            </a:r>
            <a:r>
              <a:rPr lang="hr-HR" sz="2400" dirty="0" smtClean="0"/>
              <a:t>’s </a:t>
            </a:r>
            <a:r>
              <a:rPr lang="hr-HR" sz="2400" dirty="0" err="1" smtClean="0"/>
              <a:t>disease</a:t>
            </a:r>
            <a:r>
              <a:rPr lang="hr-HR" sz="3200" dirty="0" smtClean="0"/>
              <a:t/>
            </a:r>
            <a:br>
              <a:rPr lang="hr-HR" sz="3200" dirty="0" smtClean="0"/>
            </a:br>
            <a:r>
              <a:rPr lang="hr-HR" sz="3200" dirty="0" smtClean="0"/>
              <a:t/>
            </a:r>
            <a:br>
              <a:rPr lang="hr-HR" sz="3200" dirty="0" smtClean="0"/>
            </a:br>
            <a:r>
              <a:rPr lang="hr-HR" sz="3200" dirty="0" err="1" smtClean="0"/>
              <a:t>Proteomska</a:t>
            </a:r>
            <a:r>
              <a:rPr lang="hr-HR" sz="3200" dirty="0" smtClean="0"/>
              <a:t> analiza cerebrospinalne tekućine</a:t>
            </a:r>
            <a:br>
              <a:rPr lang="hr-HR" sz="3200" dirty="0" smtClean="0"/>
            </a:br>
            <a:r>
              <a:rPr lang="hr-HR" sz="3200" dirty="0" smtClean="0"/>
              <a:t>u Alzheimerovoj bolesti</a:t>
            </a:r>
            <a:endParaRPr lang="en-US" sz="2400" dirty="0" smtClean="0"/>
          </a:p>
        </p:txBody>
      </p:sp>
      <p:sp>
        <p:nvSpPr>
          <p:cNvPr id="5123" name="Rectangle 3"/>
          <p:cNvSpPr>
            <a:spLocks noGrp="1" noChangeArrowheads="1"/>
          </p:cNvSpPr>
          <p:nvPr>
            <p:ph type="subTitle" idx="1"/>
          </p:nvPr>
        </p:nvSpPr>
        <p:spPr>
          <a:xfrm>
            <a:off x="180975" y="3540125"/>
            <a:ext cx="8782050" cy="3511550"/>
          </a:xfrm>
          <a:noFill/>
        </p:spPr>
        <p:txBody>
          <a:bodyPr lIns="90487" tIns="44450" rIns="90487" bIns="44450" anchorCtr="0">
            <a:normAutofit/>
          </a:bodyPr>
          <a:lstStyle/>
          <a:p>
            <a:pPr>
              <a:lnSpc>
                <a:spcPct val="80000"/>
              </a:lnSpc>
            </a:pPr>
            <a:r>
              <a:rPr lang="hr-HR" sz="2200" dirty="0" smtClean="0">
                <a:solidFill>
                  <a:schemeClr val="tx1"/>
                </a:solidFill>
              </a:rPr>
              <a:t>Prof. dr. sc. Goran Šimić, dr. med.</a:t>
            </a:r>
          </a:p>
          <a:p>
            <a:pPr>
              <a:spcBef>
                <a:spcPts val="0"/>
              </a:spcBef>
            </a:pPr>
            <a:r>
              <a:rPr lang="hr-HR" sz="1400" dirty="0" smtClean="0">
                <a:solidFill>
                  <a:schemeClr val="tx1"/>
                </a:solidFill>
              </a:rPr>
              <a:t>Redoviti profesor </a:t>
            </a:r>
            <a:r>
              <a:rPr lang="hr-HR" sz="1400" dirty="0" err="1" smtClean="0">
                <a:solidFill>
                  <a:schemeClr val="tx1"/>
                </a:solidFill>
              </a:rPr>
              <a:t>neuroznanosti</a:t>
            </a:r>
            <a:r>
              <a:rPr lang="hr-HR" sz="1400" dirty="0" smtClean="0">
                <a:solidFill>
                  <a:schemeClr val="tx1"/>
                </a:solidFill>
              </a:rPr>
              <a:t> i anatomije</a:t>
            </a:r>
          </a:p>
          <a:p>
            <a:pPr>
              <a:spcBef>
                <a:spcPts val="0"/>
              </a:spcBef>
            </a:pPr>
            <a:r>
              <a:rPr lang="hr-HR" sz="1400" dirty="0" err="1">
                <a:solidFill>
                  <a:schemeClr val="tx1"/>
                </a:solidFill>
              </a:rPr>
              <a:t>Full</a:t>
            </a:r>
            <a:r>
              <a:rPr lang="hr-HR" sz="1400" dirty="0">
                <a:solidFill>
                  <a:schemeClr val="tx1"/>
                </a:solidFill>
              </a:rPr>
              <a:t> </a:t>
            </a:r>
            <a:r>
              <a:rPr lang="en-US" sz="1400" dirty="0">
                <a:solidFill>
                  <a:schemeClr val="tx1"/>
                </a:solidFill>
              </a:rPr>
              <a:t>Professor</a:t>
            </a:r>
            <a:r>
              <a:rPr lang="hr-HR" sz="1400" dirty="0">
                <a:solidFill>
                  <a:schemeClr val="tx1"/>
                </a:solidFill>
              </a:rPr>
              <a:t> </a:t>
            </a:r>
            <a:r>
              <a:rPr lang="hr-HR" sz="1400" dirty="0" err="1">
                <a:solidFill>
                  <a:schemeClr val="tx1"/>
                </a:solidFill>
              </a:rPr>
              <a:t>of</a:t>
            </a:r>
            <a:r>
              <a:rPr lang="hr-HR" sz="1400" dirty="0">
                <a:solidFill>
                  <a:schemeClr val="tx1"/>
                </a:solidFill>
              </a:rPr>
              <a:t> </a:t>
            </a:r>
            <a:r>
              <a:rPr lang="hr-HR" sz="1400" dirty="0" err="1">
                <a:solidFill>
                  <a:schemeClr val="tx1"/>
                </a:solidFill>
              </a:rPr>
              <a:t>Neuroscience</a:t>
            </a:r>
            <a:r>
              <a:rPr lang="hr-HR" sz="1400" dirty="0">
                <a:solidFill>
                  <a:schemeClr val="tx1"/>
                </a:solidFill>
              </a:rPr>
              <a:t> </a:t>
            </a:r>
            <a:r>
              <a:rPr lang="hr-HR" sz="1400" dirty="0" err="1">
                <a:solidFill>
                  <a:schemeClr val="tx1"/>
                </a:solidFill>
              </a:rPr>
              <a:t>and</a:t>
            </a:r>
            <a:r>
              <a:rPr lang="hr-HR" sz="1400" dirty="0">
                <a:solidFill>
                  <a:schemeClr val="tx1"/>
                </a:solidFill>
              </a:rPr>
              <a:t> </a:t>
            </a:r>
            <a:r>
              <a:rPr lang="hr-HR" sz="1400" dirty="0" err="1" smtClean="0">
                <a:solidFill>
                  <a:schemeClr val="tx1"/>
                </a:solidFill>
              </a:rPr>
              <a:t>Anatomy</a:t>
            </a:r>
            <a:endParaRPr lang="hr-HR" sz="1400" dirty="0" smtClean="0">
              <a:solidFill>
                <a:schemeClr val="tx1"/>
              </a:solidFill>
            </a:endParaRPr>
          </a:p>
          <a:p>
            <a:pPr>
              <a:spcBef>
                <a:spcPts val="0"/>
              </a:spcBef>
            </a:pPr>
            <a:endParaRPr lang="hr-HR" sz="1400" dirty="0" smtClean="0">
              <a:solidFill>
                <a:schemeClr val="tx1"/>
              </a:solidFill>
            </a:endParaRPr>
          </a:p>
          <a:p>
            <a:pPr>
              <a:spcBef>
                <a:spcPts val="0"/>
              </a:spcBef>
            </a:pPr>
            <a:r>
              <a:rPr lang="hr-HR" sz="1400" dirty="0" smtClean="0">
                <a:solidFill>
                  <a:schemeClr val="tx1"/>
                </a:solidFill>
              </a:rPr>
              <a:t>Zavod za </a:t>
            </a:r>
            <a:r>
              <a:rPr lang="hr-HR" sz="1400" dirty="0" err="1" smtClean="0">
                <a:solidFill>
                  <a:schemeClr val="tx1"/>
                </a:solidFill>
              </a:rPr>
              <a:t>neuroznanost</a:t>
            </a:r>
            <a:r>
              <a:rPr lang="hr-HR" sz="1400" dirty="0" smtClean="0">
                <a:solidFill>
                  <a:schemeClr val="tx1"/>
                </a:solidFill>
              </a:rPr>
              <a:t>, Hrvatski institut za istraživanje mozga</a:t>
            </a:r>
          </a:p>
          <a:p>
            <a:pPr>
              <a:spcBef>
                <a:spcPts val="0"/>
              </a:spcBef>
            </a:pPr>
            <a:r>
              <a:rPr lang="hr-HR" sz="1400" dirty="0">
                <a:solidFill>
                  <a:schemeClr val="tx1"/>
                </a:solidFill>
              </a:rPr>
              <a:t>Department </a:t>
            </a:r>
            <a:r>
              <a:rPr lang="hr-HR" sz="1400" dirty="0" err="1">
                <a:solidFill>
                  <a:schemeClr val="tx1"/>
                </a:solidFill>
              </a:rPr>
              <a:t>of</a:t>
            </a:r>
            <a:r>
              <a:rPr lang="hr-HR" sz="1400" dirty="0">
                <a:solidFill>
                  <a:schemeClr val="tx1"/>
                </a:solidFill>
              </a:rPr>
              <a:t> </a:t>
            </a:r>
            <a:r>
              <a:rPr lang="hr-HR" sz="1400" dirty="0" err="1">
                <a:solidFill>
                  <a:schemeClr val="tx1"/>
                </a:solidFill>
              </a:rPr>
              <a:t>Neuroscience</a:t>
            </a:r>
            <a:r>
              <a:rPr lang="hr-HR" sz="1400" dirty="0">
                <a:solidFill>
                  <a:schemeClr val="tx1"/>
                </a:solidFill>
              </a:rPr>
              <a:t>, </a:t>
            </a:r>
            <a:r>
              <a:rPr lang="hr-HR" sz="1400" dirty="0" err="1">
                <a:solidFill>
                  <a:schemeClr val="tx1"/>
                </a:solidFill>
              </a:rPr>
              <a:t>Croatian</a:t>
            </a:r>
            <a:r>
              <a:rPr lang="hr-HR" sz="1400" dirty="0">
                <a:solidFill>
                  <a:schemeClr val="tx1"/>
                </a:solidFill>
              </a:rPr>
              <a:t> Institute for </a:t>
            </a:r>
            <a:r>
              <a:rPr lang="hr-HR" sz="1400" dirty="0" err="1">
                <a:solidFill>
                  <a:schemeClr val="tx1"/>
                </a:solidFill>
              </a:rPr>
              <a:t>Brain</a:t>
            </a:r>
            <a:r>
              <a:rPr lang="hr-HR" sz="1400" dirty="0">
                <a:solidFill>
                  <a:schemeClr val="tx1"/>
                </a:solidFill>
              </a:rPr>
              <a:t> </a:t>
            </a:r>
            <a:r>
              <a:rPr lang="hr-HR" sz="1400" dirty="0" err="1">
                <a:solidFill>
                  <a:schemeClr val="tx1"/>
                </a:solidFill>
              </a:rPr>
              <a:t>Research</a:t>
            </a:r>
            <a:endParaRPr lang="hr-HR" sz="1400" dirty="0">
              <a:solidFill>
                <a:schemeClr val="tx1"/>
              </a:solidFill>
            </a:endParaRPr>
          </a:p>
          <a:p>
            <a:pPr>
              <a:spcBef>
                <a:spcPts val="0"/>
              </a:spcBef>
            </a:pPr>
            <a:r>
              <a:rPr lang="hr-HR" sz="1600" dirty="0">
                <a:solidFill>
                  <a:schemeClr val="tx1"/>
                </a:solidFill>
              </a:rPr>
              <a:t>Medicinski fakultet </a:t>
            </a:r>
            <a:r>
              <a:rPr lang="hr-HR" sz="1600" dirty="0" smtClean="0">
                <a:solidFill>
                  <a:schemeClr val="tx1"/>
                </a:solidFill>
              </a:rPr>
              <a:t>Sveučilišta u Zagrebu</a:t>
            </a:r>
          </a:p>
          <a:p>
            <a:pPr>
              <a:spcBef>
                <a:spcPts val="0"/>
              </a:spcBef>
            </a:pPr>
            <a:r>
              <a:rPr lang="hr-HR" sz="1600" dirty="0" err="1" smtClean="0">
                <a:solidFill>
                  <a:schemeClr val="tx1"/>
                </a:solidFill>
              </a:rPr>
              <a:t>University</a:t>
            </a:r>
            <a:r>
              <a:rPr lang="hr-HR" sz="1600" dirty="0" smtClean="0">
                <a:solidFill>
                  <a:schemeClr val="tx1"/>
                </a:solidFill>
              </a:rPr>
              <a:t> </a:t>
            </a:r>
            <a:r>
              <a:rPr lang="hr-HR" sz="1600" dirty="0" err="1" smtClean="0">
                <a:solidFill>
                  <a:schemeClr val="tx1"/>
                </a:solidFill>
              </a:rPr>
              <a:t>of</a:t>
            </a:r>
            <a:r>
              <a:rPr lang="hr-HR" sz="1600" dirty="0" smtClean="0">
                <a:solidFill>
                  <a:schemeClr val="tx1"/>
                </a:solidFill>
              </a:rPr>
              <a:t> Zagreb </a:t>
            </a:r>
            <a:r>
              <a:rPr lang="hr-HR" sz="1600" dirty="0" err="1" smtClean="0">
                <a:solidFill>
                  <a:schemeClr val="tx1"/>
                </a:solidFill>
              </a:rPr>
              <a:t>Medical</a:t>
            </a:r>
            <a:r>
              <a:rPr lang="hr-HR" sz="1600" dirty="0" smtClean="0">
                <a:solidFill>
                  <a:schemeClr val="tx1"/>
                </a:solidFill>
              </a:rPr>
              <a:t> </a:t>
            </a:r>
            <a:r>
              <a:rPr lang="hr-HR" sz="1600" dirty="0" err="1" smtClean="0">
                <a:solidFill>
                  <a:schemeClr val="tx1"/>
                </a:solidFill>
              </a:rPr>
              <a:t>School</a:t>
            </a:r>
            <a:r>
              <a:rPr lang="hr-HR" sz="1600" dirty="0" smtClean="0">
                <a:solidFill>
                  <a:schemeClr val="tx1"/>
                </a:solidFill>
              </a:rPr>
              <a:t> </a:t>
            </a:r>
          </a:p>
          <a:p>
            <a:pPr>
              <a:lnSpc>
                <a:spcPct val="60000"/>
              </a:lnSpc>
            </a:pPr>
            <a:endParaRPr lang="hr-HR" sz="1400" dirty="0" smtClean="0">
              <a:solidFill>
                <a:schemeClr val="tx1"/>
              </a:solidFill>
            </a:endParaRPr>
          </a:p>
          <a:p>
            <a:pPr>
              <a:lnSpc>
                <a:spcPct val="80000"/>
              </a:lnSpc>
              <a:spcBef>
                <a:spcPts val="0"/>
              </a:spcBef>
            </a:pPr>
            <a:r>
              <a:rPr lang="hr-HR" sz="1600" b="1" dirty="0" smtClean="0">
                <a:solidFill>
                  <a:schemeClr val="tx1"/>
                </a:solidFill>
              </a:rPr>
              <a:t>Prvi stručni sastanak </a:t>
            </a:r>
            <a:r>
              <a:rPr lang="hr-HR" sz="1600" b="1" dirty="0">
                <a:solidFill>
                  <a:schemeClr val="tx1"/>
                </a:solidFill>
              </a:rPr>
              <a:t>Hrvatskog društva za Alzheimerovu </a:t>
            </a:r>
            <a:r>
              <a:rPr lang="hr-HR" sz="1600" b="1" dirty="0" smtClean="0">
                <a:solidFill>
                  <a:schemeClr val="tx1"/>
                </a:solidFill>
              </a:rPr>
              <a:t>bolest</a:t>
            </a:r>
          </a:p>
          <a:p>
            <a:pPr>
              <a:lnSpc>
                <a:spcPct val="80000"/>
              </a:lnSpc>
              <a:spcBef>
                <a:spcPts val="0"/>
              </a:spcBef>
            </a:pPr>
            <a:r>
              <a:rPr lang="hr-HR" sz="1600" b="1" dirty="0" smtClean="0">
                <a:solidFill>
                  <a:schemeClr val="tx1"/>
                </a:solidFill>
              </a:rPr>
              <a:t> i </a:t>
            </a:r>
            <a:r>
              <a:rPr lang="hr-HR" sz="1600" b="1" dirty="0">
                <a:solidFill>
                  <a:schemeClr val="tx1"/>
                </a:solidFill>
              </a:rPr>
              <a:t>psihijatriju starije životne dobi </a:t>
            </a:r>
            <a:r>
              <a:rPr lang="hr-HR" sz="1600" b="1" dirty="0" smtClean="0">
                <a:solidFill>
                  <a:schemeClr val="tx1"/>
                </a:solidFill>
              </a:rPr>
              <a:t>HLZ</a:t>
            </a:r>
          </a:p>
          <a:p>
            <a:pPr>
              <a:lnSpc>
                <a:spcPct val="80000"/>
              </a:lnSpc>
              <a:spcBef>
                <a:spcPts val="0"/>
              </a:spcBef>
            </a:pPr>
            <a:endParaRPr lang="hr-HR" sz="1600" b="1" dirty="0" smtClean="0">
              <a:solidFill>
                <a:schemeClr val="tx1"/>
              </a:solidFill>
            </a:endParaRPr>
          </a:p>
          <a:p>
            <a:pPr>
              <a:lnSpc>
                <a:spcPct val="80000"/>
              </a:lnSpc>
            </a:pPr>
            <a:r>
              <a:rPr lang="hr-HR" sz="1600" b="1" dirty="0" smtClean="0">
                <a:solidFill>
                  <a:schemeClr val="tx1"/>
                </a:solidFill>
                <a:cs typeface="Times New Roman" pitchFamily="18" charset="0"/>
              </a:rPr>
              <a:t>Hrvatski liječnički </a:t>
            </a:r>
            <a:r>
              <a:rPr lang="hr-HR" sz="1600" b="1" dirty="0">
                <a:solidFill>
                  <a:schemeClr val="tx1"/>
                </a:solidFill>
                <a:cs typeface="Times New Roman" pitchFamily="18" charset="0"/>
              </a:rPr>
              <a:t>z</a:t>
            </a:r>
            <a:r>
              <a:rPr lang="hr-HR" sz="1600" b="1" dirty="0" smtClean="0">
                <a:solidFill>
                  <a:schemeClr val="tx1"/>
                </a:solidFill>
                <a:cs typeface="Times New Roman" pitchFamily="18" charset="0"/>
              </a:rPr>
              <a:t>bor,</a:t>
            </a:r>
            <a:r>
              <a:rPr lang="en-GB" sz="1600" b="1" dirty="0" smtClean="0">
                <a:solidFill>
                  <a:schemeClr val="tx1"/>
                </a:solidFill>
                <a:cs typeface="Times New Roman" pitchFamily="18" charset="0"/>
              </a:rPr>
              <a:t> </a:t>
            </a:r>
            <a:r>
              <a:rPr lang="hr-HR" sz="1600" b="1" dirty="0" smtClean="0">
                <a:solidFill>
                  <a:schemeClr val="tx1"/>
                </a:solidFill>
                <a:cs typeface="Times New Roman" pitchFamily="18" charset="0"/>
              </a:rPr>
              <a:t>11. ožujka </a:t>
            </a:r>
            <a:r>
              <a:rPr lang="en-GB" sz="1600" b="1" dirty="0" smtClean="0">
                <a:solidFill>
                  <a:schemeClr val="tx1"/>
                </a:solidFill>
                <a:cs typeface="Times New Roman" pitchFamily="18" charset="0"/>
              </a:rPr>
              <a:t>20</a:t>
            </a:r>
            <a:r>
              <a:rPr lang="hr-HR" sz="1600" b="1" dirty="0" smtClean="0">
                <a:solidFill>
                  <a:schemeClr val="tx1"/>
                </a:solidFill>
                <a:cs typeface="Times New Roman" pitchFamily="18" charset="0"/>
              </a:rPr>
              <a:t>13.</a:t>
            </a:r>
            <a:endParaRPr lang="en-US" sz="1600" b="1" dirty="0" smtClean="0">
              <a:solidFill>
                <a:schemeClr val="tx1"/>
              </a:solidFill>
            </a:endParaRPr>
          </a:p>
        </p:txBody>
      </p:sp>
      <p:pic>
        <p:nvPicPr>
          <p:cNvPr id="51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5341938"/>
            <a:ext cx="15144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511550"/>
            <a:ext cx="1125537"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413" y="5840413"/>
            <a:ext cx="13335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6"/>
          <p:cNvSpPr txBox="1">
            <a:spLocks noChangeArrowheads="1"/>
          </p:cNvSpPr>
          <p:nvPr/>
        </p:nvSpPr>
        <p:spPr bwMode="auto">
          <a:xfrm>
            <a:off x="7164288" y="4941168"/>
            <a:ext cx="1893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cs typeface="Arial" charset="0"/>
              </a:defRPr>
            </a:lvl1pPr>
            <a:lvl2pPr marL="742950" indent="-285750">
              <a:defRPr sz="1600" b="1">
                <a:solidFill>
                  <a:schemeClr val="tx1"/>
                </a:solidFill>
                <a:latin typeface="Arial" charset="0"/>
                <a:cs typeface="Arial" charset="0"/>
              </a:defRPr>
            </a:lvl2pPr>
            <a:lvl3pPr marL="1143000" indent="-228600">
              <a:defRPr sz="1600" b="1">
                <a:solidFill>
                  <a:schemeClr val="tx1"/>
                </a:solidFill>
                <a:latin typeface="Arial" charset="0"/>
                <a:cs typeface="Arial" charset="0"/>
              </a:defRPr>
            </a:lvl3pPr>
            <a:lvl4pPr marL="1600200" indent="-228600">
              <a:defRPr sz="1600" b="1">
                <a:solidFill>
                  <a:schemeClr val="tx1"/>
                </a:solidFill>
                <a:latin typeface="Arial" charset="0"/>
                <a:cs typeface="Arial" charset="0"/>
              </a:defRPr>
            </a:lvl4pPr>
            <a:lvl5pPr marL="2057400" indent="-22860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r>
              <a:rPr lang="hr-HR" sz="1000" dirty="0">
                <a:solidFill>
                  <a:schemeClr val="bg1">
                    <a:lumMod val="50000"/>
                  </a:schemeClr>
                </a:solidFill>
              </a:rPr>
              <a:t>Hrvatska zaklada za znanost</a:t>
            </a:r>
          </a:p>
          <a:p>
            <a:r>
              <a:rPr lang="hr-HR" sz="1000" dirty="0">
                <a:solidFill>
                  <a:schemeClr val="bg1">
                    <a:lumMod val="50000"/>
                  </a:schemeClr>
                </a:solidFill>
              </a:rPr>
              <a:t>Projekt br. 09/16 (2012-2014)</a:t>
            </a:r>
          </a:p>
        </p:txBody>
      </p:sp>
      <p:pic>
        <p:nvPicPr>
          <p:cNvPr id="512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3576638"/>
            <a:ext cx="94456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 descr="C:\Users\Goran Simic\Desktop\Mef-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595688"/>
            <a:ext cx="9144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3350" y="4721225"/>
            <a:ext cx="9429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Box 25"/>
          <p:cNvSpPr txBox="1">
            <a:spLocks noChangeArrowheads="1"/>
          </p:cNvSpPr>
          <p:nvPr/>
        </p:nvSpPr>
        <p:spPr bwMode="auto">
          <a:xfrm>
            <a:off x="7092280" y="6639321"/>
            <a:ext cx="20462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cs typeface="Arial" charset="0"/>
              </a:defRPr>
            </a:lvl1pPr>
            <a:lvl2pPr marL="742950" indent="-285750">
              <a:defRPr sz="1600" b="1">
                <a:solidFill>
                  <a:schemeClr val="tx1"/>
                </a:solidFill>
                <a:latin typeface="Arial" charset="0"/>
                <a:cs typeface="Arial" charset="0"/>
              </a:defRPr>
            </a:lvl2pPr>
            <a:lvl3pPr marL="1143000" indent="-228600">
              <a:defRPr sz="1600" b="1">
                <a:solidFill>
                  <a:schemeClr val="tx1"/>
                </a:solidFill>
                <a:latin typeface="Arial" charset="0"/>
                <a:cs typeface="Arial" charset="0"/>
              </a:defRPr>
            </a:lvl3pPr>
            <a:lvl4pPr marL="1600200" indent="-228600">
              <a:defRPr sz="1600" b="1">
                <a:solidFill>
                  <a:schemeClr val="tx1"/>
                </a:solidFill>
                <a:latin typeface="Arial" charset="0"/>
                <a:cs typeface="Arial" charset="0"/>
              </a:defRPr>
            </a:lvl4pPr>
            <a:lvl5pPr marL="2057400" indent="-22860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r>
              <a:rPr lang="hr-HR" sz="1000" dirty="0"/>
              <a:t> </a:t>
            </a:r>
            <a:r>
              <a:rPr lang="hr-HR" sz="1000" dirty="0" err="1">
                <a:solidFill>
                  <a:schemeClr val="bg1">
                    <a:lumMod val="50000"/>
                  </a:schemeClr>
                </a:solidFill>
              </a:rPr>
              <a:t>Croatian</a:t>
            </a:r>
            <a:r>
              <a:rPr lang="hr-HR" sz="1000" dirty="0">
                <a:solidFill>
                  <a:schemeClr val="bg1">
                    <a:lumMod val="50000"/>
                  </a:schemeClr>
                </a:solidFill>
              </a:rPr>
              <a:t> </a:t>
            </a:r>
            <a:r>
              <a:rPr lang="hr-HR" sz="1000" dirty="0" err="1">
                <a:solidFill>
                  <a:schemeClr val="bg1">
                    <a:lumMod val="50000"/>
                  </a:schemeClr>
                </a:solidFill>
              </a:rPr>
              <a:t>Science</a:t>
            </a:r>
            <a:r>
              <a:rPr lang="hr-HR" sz="1000" dirty="0">
                <a:solidFill>
                  <a:schemeClr val="bg1">
                    <a:lumMod val="50000"/>
                  </a:schemeClr>
                </a:solidFill>
              </a:rPr>
              <a:t> </a:t>
            </a:r>
            <a:r>
              <a:rPr lang="hr-HR" sz="1000" dirty="0" err="1" smtClean="0">
                <a:solidFill>
                  <a:schemeClr val="bg1">
                    <a:lumMod val="50000"/>
                  </a:schemeClr>
                </a:solidFill>
              </a:rPr>
              <a:t>Foundation</a:t>
            </a:r>
            <a:endParaRPr lang="hr-HR" sz="1000" dirty="0">
              <a:solidFill>
                <a:schemeClr val="bg1">
                  <a:lumMod val="50000"/>
                </a:schemeClr>
              </a:solidFill>
            </a:endParaRPr>
          </a:p>
        </p:txBody>
      </p:sp>
    </p:spTree>
    <p:extLst>
      <p:ext uri="{BB962C8B-B14F-4D97-AF65-F5344CB8AC3E}">
        <p14:creationId xmlns:p14="http://schemas.microsoft.com/office/powerpoint/2010/main" val="2047177936"/>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5341938"/>
            <a:ext cx="15144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511550"/>
            <a:ext cx="1125537"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413" y="5840413"/>
            <a:ext cx="13335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6"/>
          <p:cNvSpPr txBox="1">
            <a:spLocks noChangeArrowheads="1"/>
          </p:cNvSpPr>
          <p:nvPr/>
        </p:nvSpPr>
        <p:spPr bwMode="auto">
          <a:xfrm>
            <a:off x="7164288" y="4941168"/>
            <a:ext cx="1893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cs typeface="Arial" charset="0"/>
              </a:defRPr>
            </a:lvl1pPr>
            <a:lvl2pPr marL="742950" indent="-285750">
              <a:defRPr sz="1600" b="1">
                <a:solidFill>
                  <a:schemeClr val="tx1"/>
                </a:solidFill>
                <a:latin typeface="Arial" charset="0"/>
                <a:cs typeface="Arial" charset="0"/>
              </a:defRPr>
            </a:lvl2pPr>
            <a:lvl3pPr marL="1143000" indent="-228600">
              <a:defRPr sz="1600" b="1">
                <a:solidFill>
                  <a:schemeClr val="tx1"/>
                </a:solidFill>
                <a:latin typeface="Arial" charset="0"/>
                <a:cs typeface="Arial" charset="0"/>
              </a:defRPr>
            </a:lvl3pPr>
            <a:lvl4pPr marL="1600200" indent="-228600">
              <a:defRPr sz="1600" b="1">
                <a:solidFill>
                  <a:schemeClr val="tx1"/>
                </a:solidFill>
                <a:latin typeface="Arial" charset="0"/>
                <a:cs typeface="Arial" charset="0"/>
              </a:defRPr>
            </a:lvl4pPr>
            <a:lvl5pPr marL="2057400" indent="-22860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r>
              <a:rPr lang="hr-HR" sz="1000" dirty="0">
                <a:solidFill>
                  <a:schemeClr val="bg1">
                    <a:lumMod val="50000"/>
                  </a:schemeClr>
                </a:solidFill>
              </a:rPr>
              <a:t>Hrvatska zaklada za znanost</a:t>
            </a:r>
          </a:p>
          <a:p>
            <a:r>
              <a:rPr lang="hr-HR" sz="1000" dirty="0">
                <a:solidFill>
                  <a:schemeClr val="bg1">
                    <a:lumMod val="50000"/>
                  </a:schemeClr>
                </a:solidFill>
              </a:rPr>
              <a:t>Projekt br. 09/16 (2012-2014)</a:t>
            </a:r>
          </a:p>
        </p:txBody>
      </p:sp>
      <p:pic>
        <p:nvPicPr>
          <p:cNvPr id="7174"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3576638"/>
            <a:ext cx="94456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4" descr="C:\Users\Goran Simic\Desktop\Mef-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595688"/>
            <a:ext cx="9144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3350" y="4721225"/>
            <a:ext cx="9429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Box 25"/>
          <p:cNvSpPr txBox="1">
            <a:spLocks noChangeArrowheads="1"/>
          </p:cNvSpPr>
          <p:nvPr/>
        </p:nvSpPr>
        <p:spPr bwMode="auto">
          <a:xfrm>
            <a:off x="7092280" y="6639321"/>
            <a:ext cx="20462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cs typeface="Arial" charset="0"/>
              </a:defRPr>
            </a:lvl1pPr>
            <a:lvl2pPr marL="742950" indent="-285750">
              <a:defRPr sz="1600" b="1">
                <a:solidFill>
                  <a:schemeClr val="tx1"/>
                </a:solidFill>
                <a:latin typeface="Arial" charset="0"/>
                <a:cs typeface="Arial" charset="0"/>
              </a:defRPr>
            </a:lvl2pPr>
            <a:lvl3pPr marL="1143000" indent="-228600">
              <a:defRPr sz="1600" b="1">
                <a:solidFill>
                  <a:schemeClr val="tx1"/>
                </a:solidFill>
                <a:latin typeface="Arial" charset="0"/>
                <a:cs typeface="Arial" charset="0"/>
              </a:defRPr>
            </a:lvl3pPr>
            <a:lvl4pPr marL="1600200" indent="-228600">
              <a:defRPr sz="1600" b="1">
                <a:solidFill>
                  <a:schemeClr val="tx1"/>
                </a:solidFill>
                <a:latin typeface="Arial" charset="0"/>
                <a:cs typeface="Arial" charset="0"/>
              </a:defRPr>
            </a:lvl4pPr>
            <a:lvl5pPr marL="2057400" indent="-22860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r>
              <a:rPr lang="hr-HR" sz="1000" dirty="0">
                <a:solidFill>
                  <a:srgbClr val="0000CC"/>
                </a:solidFill>
              </a:rPr>
              <a:t> </a:t>
            </a:r>
            <a:r>
              <a:rPr lang="hr-HR" sz="1000" dirty="0" err="1">
                <a:solidFill>
                  <a:schemeClr val="bg1">
                    <a:lumMod val="50000"/>
                  </a:schemeClr>
                </a:solidFill>
              </a:rPr>
              <a:t>Croatian</a:t>
            </a:r>
            <a:r>
              <a:rPr lang="hr-HR" sz="1000" dirty="0">
                <a:solidFill>
                  <a:schemeClr val="bg1">
                    <a:lumMod val="50000"/>
                  </a:schemeClr>
                </a:solidFill>
              </a:rPr>
              <a:t> </a:t>
            </a:r>
            <a:r>
              <a:rPr lang="hr-HR" sz="1000" dirty="0" err="1">
                <a:solidFill>
                  <a:schemeClr val="bg1">
                    <a:lumMod val="50000"/>
                  </a:schemeClr>
                </a:solidFill>
              </a:rPr>
              <a:t>Science</a:t>
            </a:r>
            <a:r>
              <a:rPr lang="hr-HR" sz="1000" dirty="0">
                <a:solidFill>
                  <a:schemeClr val="bg1">
                    <a:lumMod val="50000"/>
                  </a:schemeClr>
                </a:solidFill>
              </a:rPr>
              <a:t> </a:t>
            </a:r>
            <a:r>
              <a:rPr lang="hr-HR" sz="1000" dirty="0" err="1">
                <a:solidFill>
                  <a:schemeClr val="bg1">
                    <a:lumMod val="50000"/>
                  </a:schemeClr>
                </a:solidFill>
              </a:rPr>
              <a:t>Foundation</a:t>
            </a:r>
            <a:endParaRPr lang="hr-HR" sz="1000" dirty="0">
              <a:solidFill>
                <a:schemeClr val="bg1">
                  <a:lumMod val="50000"/>
                </a:schemeClr>
              </a:solidFill>
            </a:endParaRPr>
          </a:p>
        </p:txBody>
      </p:sp>
      <p:sp>
        <p:nvSpPr>
          <p:cNvPr id="7178" name="Title 1"/>
          <p:cNvSpPr>
            <a:spLocks noGrp="1"/>
          </p:cNvSpPr>
          <p:nvPr>
            <p:ph type="ctrTitle"/>
          </p:nvPr>
        </p:nvSpPr>
        <p:spPr>
          <a:xfrm>
            <a:off x="393700" y="307975"/>
            <a:ext cx="8337550" cy="592138"/>
          </a:xfrm>
        </p:spPr>
        <p:txBody>
          <a:bodyPr>
            <a:normAutofit fontScale="90000"/>
          </a:bodyPr>
          <a:lstStyle/>
          <a:p>
            <a:r>
              <a:rPr lang="hr-HR" smtClean="0"/>
              <a:t>Collaborators / Suradnici na projektu</a:t>
            </a:r>
          </a:p>
        </p:txBody>
      </p:sp>
      <p:sp>
        <p:nvSpPr>
          <p:cNvPr id="7179" name="Subtitle 2"/>
          <p:cNvSpPr>
            <a:spLocks noGrp="1"/>
          </p:cNvSpPr>
          <p:nvPr>
            <p:ph type="subTitle" idx="1"/>
          </p:nvPr>
        </p:nvSpPr>
        <p:spPr>
          <a:xfrm>
            <a:off x="1612900" y="5518546"/>
            <a:ext cx="5707063" cy="1366838"/>
          </a:xfrm>
        </p:spPr>
        <p:txBody>
          <a:bodyPr>
            <a:normAutofit lnSpcReduction="10000"/>
          </a:bodyPr>
          <a:lstStyle/>
          <a:p>
            <a:pPr>
              <a:spcBef>
                <a:spcPts val="0"/>
              </a:spcBef>
              <a:spcAft>
                <a:spcPct val="0"/>
              </a:spcAft>
            </a:pPr>
            <a:r>
              <a:rPr lang="hr-HR" sz="1400" dirty="0" smtClean="0"/>
              <a:t>Matea </a:t>
            </a:r>
            <a:r>
              <a:rPr lang="hr-HR" sz="1400" dirty="0" err="1" smtClean="0"/>
              <a:t>Nikolac</a:t>
            </a:r>
            <a:r>
              <a:rPr lang="hr-HR" sz="1400" dirty="0" smtClean="0"/>
              <a:t>, Nela Pivac, Dorotea Mück </a:t>
            </a:r>
            <a:r>
              <a:rPr lang="hr-HR" sz="1400" dirty="0" err="1" smtClean="0"/>
              <a:t>Šeler</a:t>
            </a:r>
            <a:r>
              <a:rPr lang="hr-HR" sz="1400" dirty="0" smtClean="0"/>
              <a:t>, Gordana Nedić, Maja Mustapić, Mirjana Babić, </a:t>
            </a:r>
            <a:r>
              <a:rPr lang="hr-HR" sz="1400" dirty="0" err="1" smtClean="0"/>
              <a:t>Fran</a:t>
            </a:r>
            <a:r>
              <a:rPr lang="hr-HR" sz="1400" dirty="0" smtClean="0"/>
              <a:t> Borovečki, Dubravka </a:t>
            </a:r>
            <a:r>
              <a:rPr lang="hr-HR" sz="1400" dirty="0" err="1" smtClean="0"/>
              <a:t>Švob</a:t>
            </a:r>
            <a:r>
              <a:rPr lang="hr-HR" sz="1400" dirty="0" smtClean="0"/>
              <a:t> </a:t>
            </a:r>
            <a:r>
              <a:rPr lang="hr-HR" sz="1400" dirty="0" err="1" smtClean="0"/>
              <a:t>Štrac</a:t>
            </a:r>
            <a:r>
              <a:rPr lang="hr-HR" sz="1400" dirty="0" smtClean="0"/>
              <a:t>, Maja </a:t>
            </a:r>
            <a:r>
              <a:rPr lang="hr-HR" sz="1400" dirty="0" err="1" smtClean="0"/>
              <a:t>Jazvinšćak</a:t>
            </a:r>
            <a:r>
              <a:rPr lang="hr-HR" sz="1400" dirty="0" smtClean="0"/>
              <a:t> </a:t>
            </a:r>
            <a:r>
              <a:rPr lang="hr-HR" sz="1400" dirty="0" err="1" smtClean="0"/>
              <a:t>Jembrek</a:t>
            </a:r>
            <a:r>
              <a:rPr lang="hr-HR" sz="1400" dirty="0" smtClean="0"/>
              <a:t>, Sanja </a:t>
            </a:r>
            <a:r>
              <a:rPr lang="hr-HR" sz="1400" dirty="0" err="1" smtClean="0"/>
              <a:t>Hajnšek</a:t>
            </a:r>
            <a:r>
              <a:rPr lang="hr-HR" sz="1400" dirty="0" smtClean="0"/>
              <a:t>, Ratimir Petrović,</a:t>
            </a:r>
          </a:p>
          <a:p>
            <a:pPr>
              <a:spcBef>
                <a:spcPts val="0"/>
              </a:spcBef>
              <a:spcAft>
                <a:spcPct val="0"/>
              </a:spcAft>
            </a:pPr>
            <a:r>
              <a:rPr lang="hr-HR" sz="1400" dirty="0" smtClean="0"/>
              <a:t>Svjetlana Kalanj </a:t>
            </a:r>
            <a:r>
              <a:rPr lang="hr-HR" sz="1400" dirty="0" err="1" smtClean="0"/>
              <a:t>Bognar</a:t>
            </a:r>
            <a:r>
              <a:rPr lang="hr-HR" sz="1400" dirty="0" smtClean="0"/>
              <a:t>, Željka Vukelić, </a:t>
            </a:r>
            <a:r>
              <a:rPr lang="hr-HR" sz="1400" dirty="0" err="1" smtClean="0"/>
              <a:t>Patrick</a:t>
            </a:r>
            <a:r>
              <a:rPr lang="hr-HR" sz="1400" dirty="0" smtClean="0"/>
              <a:t> R. </a:t>
            </a:r>
            <a:r>
              <a:rPr lang="hr-HR" sz="1400" dirty="0" err="1" smtClean="0"/>
              <a:t>Hof</a:t>
            </a:r>
            <a:r>
              <a:rPr lang="hr-HR" sz="1400" dirty="0" smtClean="0"/>
              <a:t>,</a:t>
            </a:r>
          </a:p>
          <a:p>
            <a:pPr>
              <a:spcBef>
                <a:spcPts val="0"/>
              </a:spcBef>
              <a:spcAft>
                <a:spcPct val="0"/>
              </a:spcAft>
            </a:pPr>
            <a:r>
              <a:rPr lang="hr-HR" sz="1400" dirty="0" smtClean="0"/>
              <a:t>Milan Radoš, Ninoslav Mimica, Paola Presečki, </a:t>
            </a:r>
            <a:r>
              <a:rPr lang="hr-HR" sz="1400" dirty="0" err="1" smtClean="0"/>
              <a:t>Danira</a:t>
            </a:r>
            <a:r>
              <a:rPr lang="hr-HR" sz="1400" dirty="0" smtClean="0"/>
              <a:t> </a:t>
            </a:r>
            <a:r>
              <a:rPr lang="hr-HR" sz="1400" dirty="0" err="1" smtClean="0"/>
              <a:t>Bažadona</a:t>
            </a:r>
            <a:r>
              <a:rPr lang="hr-HR" sz="1400" dirty="0" smtClean="0"/>
              <a:t>, Nataša Jovanov Milošević, Gabrijela Stanić, Neven </a:t>
            </a:r>
            <a:r>
              <a:rPr lang="hr-HR" sz="1400" dirty="0" err="1" smtClean="0"/>
              <a:t>Henigsberg</a:t>
            </a:r>
            <a:endParaRPr lang="hr-HR" sz="1400" dirty="0" smtClean="0"/>
          </a:p>
          <a:p>
            <a:endParaRPr lang="hr-HR" dirty="0" smtClean="0"/>
          </a:p>
        </p:txBody>
      </p:sp>
      <p:pic>
        <p:nvPicPr>
          <p:cNvPr id="7180"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36713" y="884238"/>
            <a:ext cx="5464175"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99506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3" name="Picture 2" descr="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581124"/>
            <a:ext cx="7190592" cy="52961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4389"/>
            <a:ext cx="794395" cy="69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750083"/>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hr-HR" smtClean="0"/>
              <a:t>Croatian Science Foundation project</a:t>
            </a:r>
            <a:br>
              <a:rPr lang="hr-HR" smtClean="0"/>
            </a:br>
            <a:r>
              <a:rPr lang="hr-HR" smtClean="0"/>
              <a:t>Projekt Hrvatske zaklade za znanost</a:t>
            </a:r>
          </a:p>
        </p:txBody>
      </p:sp>
      <p:pic>
        <p:nvPicPr>
          <p:cNvPr id="614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47874"/>
            <a:ext cx="9144000" cy="447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617222"/>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hr-HR" dirty="0" smtClean="0"/>
              <a:t>Biološki </a:t>
            </a:r>
            <a:r>
              <a:rPr lang="hr-HR" dirty="0" err="1" smtClean="0"/>
              <a:t>biljezi</a:t>
            </a:r>
            <a:r>
              <a:rPr lang="hr-HR" dirty="0" smtClean="0"/>
              <a:t> AB u CST</a:t>
            </a:r>
            <a:br>
              <a:rPr lang="hr-HR" dirty="0" smtClean="0"/>
            </a:br>
            <a:r>
              <a:rPr lang="hr-HR" dirty="0" err="1" smtClean="0"/>
              <a:t>Biological</a:t>
            </a:r>
            <a:r>
              <a:rPr lang="hr-HR" dirty="0" smtClean="0"/>
              <a:t> </a:t>
            </a:r>
            <a:r>
              <a:rPr lang="hr-HR" dirty="0" err="1" smtClean="0"/>
              <a:t>markers</a:t>
            </a:r>
            <a:r>
              <a:rPr lang="hr-HR" dirty="0" smtClean="0"/>
              <a:t> </a:t>
            </a:r>
            <a:r>
              <a:rPr lang="hr-HR" dirty="0" err="1" smtClean="0"/>
              <a:t>of</a:t>
            </a:r>
            <a:r>
              <a:rPr lang="hr-HR" dirty="0" smtClean="0"/>
              <a:t> AD </a:t>
            </a:r>
            <a:r>
              <a:rPr lang="hr-HR" dirty="0" err="1" smtClean="0"/>
              <a:t>in</a:t>
            </a:r>
            <a:r>
              <a:rPr lang="hr-HR" dirty="0" smtClean="0"/>
              <a:t> CSF</a:t>
            </a:r>
            <a:endParaRPr lang="hr-HR" dirty="0"/>
          </a:p>
        </p:txBody>
      </p:sp>
      <p:sp>
        <p:nvSpPr>
          <p:cNvPr id="3" name="Content Placeholder 2"/>
          <p:cNvSpPr>
            <a:spLocks noGrp="1"/>
          </p:cNvSpPr>
          <p:nvPr>
            <p:ph idx="1"/>
          </p:nvPr>
        </p:nvSpPr>
        <p:spPr>
          <a:xfrm>
            <a:off x="1" y="1844824"/>
            <a:ext cx="9110810" cy="4824536"/>
          </a:xfrm>
          <a:solidFill>
            <a:srgbClr val="EAEAEA"/>
          </a:solidFill>
        </p:spPr>
        <p:txBody>
          <a:bodyPr>
            <a:noAutofit/>
          </a:bodyPr>
          <a:lstStyle/>
          <a:p>
            <a:r>
              <a:rPr lang="hr-HR" sz="1800" dirty="0" err="1" smtClean="0"/>
              <a:t>Three</a:t>
            </a:r>
            <a:r>
              <a:rPr lang="en-US" sz="1800" dirty="0" smtClean="0"/>
              <a:t> </a:t>
            </a:r>
            <a:r>
              <a:rPr lang="en-US" sz="1800" dirty="0"/>
              <a:t>main </a:t>
            </a:r>
            <a:r>
              <a:rPr lang="en-US" sz="1800" dirty="0" smtClean="0"/>
              <a:t>CSF </a:t>
            </a:r>
            <a:r>
              <a:rPr lang="en-US" sz="1800" dirty="0"/>
              <a:t>biomarkers of AD, </a:t>
            </a:r>
            <a:r>
              <a:rPr lang="en-US" sz="1800" u="sng" dirty="0"/>
              <a:t>amyloid β</a:t>
            </a:r>
            <a:r>
              <a:rPr lang="en-US" sz="1800" u="sng" baseline="-25000" dirty="0"/>
              <a:t>1-42</a:t>
            </a:r>
            <a:r>
              <a:rPr lang="en-US" sz="1800" dirty="0"/>
              <a:t> (</a:t>
            </a:r>
            <a:r>
              <a:rPr lang="en-US" sz="1800" dirty="0">
                <a:solidFill>
                  <a:srgbClr val="FF0000"/>
                </a:solidFill>
              </a:rPr>
              <a:t>Aβ</a:t>
            </a:r>
            <a:r>
              <a:rPr lang="en-US" sz="1800" baseline="-25000" dirty="0">
                <a:solidFill>
                  <a:srgbClr val="FF0000"/>
                </a:solidFill>
              </a:rPr>
              <a:t>1-42</a:t>
            </a:r>
            <a:r>
              <a:rPr lang="en-US" sz="1800" dirty="0"/>
              <a:t>), </a:t>
            </a:r>
            <a:r>
              <a:rPr lang="en-US" sz="1800" u="sng" dirty="0"/>
              <a:t>total tau</a:t>
            </a:r>
            <a:r>
              <a:rPr lang="en-US" sz="1800" dirty="0"/>
              <a:t> (</a:t>
            </a:r>
            <a:r>
              <a:rPr lang="en-US" sz="1800" dirty="0">
                <a:solidFill>
                  <a:srgbClr val="00B0F0"/>
                </a:solidFill>
              </a:rPr>
              <a:t>t-tau</a:t>
            </a:r>
            <a:r>
              <a:rPr lang="en-US" sz="1800" dirty="0"/>
              <a:t>), and </a:t>
            </a:r>
            <a:r>
              <a:rPr lang="en-US" sz="1800" u="sng" dirty="0"/>
              <a:t>phosphorylated forms of tau </a:t>
            </a:r>
            <a:r>
              <a:rPr lang="hr-HR" sz="1800" u="sng" dirty="0" err="1" smtClean="0"/>
              <a:t>proteins</a:t>
            </a:r>
            <a:r>
              <a:rPr lang="hr-HR" sz="1800" dirty="0"/>
              <a:t> </a:t>
            </a:r>
            <a:r>
              <a:rPr lang="en-US" sz="1800" dirty="0" smtClean="0"/>
              <a:t>(</a:t>
            </a:r>
            <a:r>
              <a:rPr lang="en-US" sz="1800" dirty="0" smtClean="0">
                <a:solidFill>
                  <a:srgbClr val="0070C0"/>
                </a:solidFill>
              </a:rPr>
              <a:t>p-tau</a:t>
            </a:r>
            <a:r>
              <a:rPr lang="en-US" sz="1800" dirty="0" smtClean="0"/>
              <a:t>)</a:t>
            </a:r>
            <a:r>
              <a:rPr lang="hr-HR" sz="1800" dirty="0" smtClean="0"/>
              <a:t>. </a:t>
            </a:r>
            <a:r>
              <a:rPr lang="en-US" sz="1800" dirty="0"/>
              <a:t>Reduction of Aβ</a:t>
            </a:r>
            <a:r>
              <a:rPr lang="en-US" sz="1800" baseline="-25000" dirty="0"/>
              <a:t>1-42</a:t>
            </a:r>
            <a:r>
              <a:rPr lang="en-US" sz="1800" dirty="0"/>
              <a:t> in CSF of AD patients is explained by Aβ</a:t>
            </a:r>
            <a:r>
              <a:rPr lang="en-US" sz="1800" baseline="-25000" dirty="0"/>
              <a:t>1-42</a:t>
            </a:r>
            <a:r>
              <a:rPr lang="en-US" sz="1800" dirty="0"/>
              <a:t> aggregation into senile plaques, while increase of t-tau reflects neuronal degeneration, and elevation of p-tau is a consequence of neurofibrillary degeneration and consequent tangles formation in the brain</a:t>
            </a:r>
            <a:r>
              <a:rPr lang="hr-HR" sz="1800" dirty="0" smtClean="0"/>
              <a:t>.</a:t>
            </a:r>
          </a:p>
          <a:p>
            <a:r>
              <a:rPr lang="en-US" sz="1800" dirty="0" smtClean="0"/>
              <a:t>These </a:t>
            </a:r>
            <a:r>
              <a:rPr lang="en-US" sz="1800" dirty="0"/>
              <a:t>CSF biomarkers are altered in early stages of AD, </a:t>
            </a:r>
            <a:r>
              <a:rPr lang="en-US" sz="1800" u="sng" dirty="0"/>
              <a:t>even before the occurrence of the first dementia symptoms</a:t>
            </a:r>
            <a:r>
              <a:rPr lang="en-US" sz="1800" dirty="0"/>
              <a:t>. </a:t>
            </a:r>
            <a:r>
              <a:rPr lang="en-US" sz="1800" dirty="0" smtClean="0"/>
              <a:t>The</a:t>
            </a:r>
            <a:r>
              <a:rPr lang="hr-HR" sz="1800" dirty="0" smtClean="0"/>
              <a:t>y </a:t>
            </a:r>
            <a:r>
              <a:rPr lang="en-US" sz="1800" dirty="0" smtClean="0"/>
              <a:t>permit </a:t>
            </a:r>
            <a:r>
              <a:rPr lang="en-US" sz="1800" dirty="0"/>
              <a:t>to differentiate patients with prodromal AD (those with mild cognitive impairment, MCI) who often progress to AD, from </a:t>
            </a:r>
            <a:r>
              <a:rPr lang="en-US" sz="1800" dirty="0" smtClean="0"/>
              <a:t>healthy</a:t>
            </a:r>
            <a:r>
              <a:rPr lang="hr-HR" sz="1800" dirty="0" smtClean="0"/>
              <a:t> </a:t>
            </a:r>
            <a:r>
              <a:rPr lang="hr-HR" sz="1800" dirty="0" err="1" smtClean="0"/>
              <a:t>controls</a:t>
            </a:r>
            <a:r>
              <a:rPr lang="hr-HR" sz="1800" dirty="0" smtClean="0"/>
              <a:t>.</a:t>
            </a:r>
            <a:r>
              <a:rPr lang="en-US" sz="1800" dirty="0" smtClean="0"/>
              <a:t> CSF </a:t>
            </a:r>
            <a:r>
              <a:rPr lang="en-US" sz="1800" dirty="0"/>
              <a:t>biomarkers are also used </a:t>
            </a:r>
            <a:r>
              <a:rPr lang="en-US" sz="1800" u="sng" dirty="0"/>
              <a:t>for differentiation of AD from other primary causes of dementia</a:t>
            </a:r>
            <a:r>
              <a:rPr lang="en-US" sz="1800" dirty="0"/>
              <a:t>, such as vascular dementia, </a:t>
            </a:r>
            <a:r>
              <a:rPr lang="en-US" sz="1800" dirty="0" err="1"/>
              <a:t>frontotemporal</a:t>
            </a:r>
            <a:r>
              <a:rPr lang="en-US" sz="1800" dirty="0"/>
              <a:t> dementia, and dementia with </a:t>
            </a:r>
            <a:r>
              <a:rPr lang="en-US" sz="1800" dirty="0" err="1"/>
              <a:t>Lewy</a:t>
            </a:r>
            <a:r>
              <a:rPr lang="en-US" sz="1800" dirty="0"/>
              <a:t> </a:t>
            </a:r>
            <a:r>
              <a:rPr lang="hr-HR" sz="1800" dirty="0" err="1" smtClean="0"/>
              <a:t>bodies</a:t>
            </a:r>
            <a:r>
              <a:rPr lang="hr-HR" sz="1800" dirty="0" smtClean="0"/>
              <a:t>.</a:t>
            </a:r>
          </a:p>
          <a:p>
            <a:r>
              <a:rPr lang="en-US" sz="1800" dirty="0"/>
              <a:t>Detection of AD </a:t>
            </a:r>
            <a:r>
              <a:rPr lang="en-US" sz="1800" dirty="0" smtClean="0"/>
              <a:t>is</a:t>
            </a:r>
            <a:r>
              <a:rPr lang="hr-HR" sz="1800" dirty="0" smtClean="0"/>
              <a:t> </a:t>
            </a:r>
            <a:r>
              <a:rPr lang="hr-HR" sz="1800" dirty="0" err="1" smtClean="0"/>
              <a:t>also</a:t>
            </a:r>
            <a:r>
              <a:rPr lang="en-US" sz="1800" dirty="0" smtClean="0"/>
              <a:t> </a:t>
            </a:r>
            <a:r>
              <a:rPr lang="en-US" sz="1800" u="sng" dirty="0"/>
              <a:t>critically important in view of the growing number of potential new drugs that may influence the course of the disease in its early phases</a:t>
            </a:r>
            <a:r>
              <a:rPr lang="en-US" sz="1800" dirty="0"/>
              <a:t>. However, cut-off </a:t>
            </a:r>
            <a:r>
              <a:rPr lang="en-US" sz="1800" dirty="0" smtClean="0"/>
              <a:t>levels</a:t>
            </a:r>
            <a:r>
              <a:rPr lang="hr-HR" sz="1800" dirty="0" smtClean="0"/>
              <a:t> (isključne vrijednosti)</a:t>
            </a:r>
            <a:r>
              <a:rPr lang="en-US" sz="1800" dirty="0" smtClean="0"/>
              <a:t> </a:t>
            </a:r>
            <a:r>
              <a:rPr lang="en-US" sz="1800" dirty="0"/>
              <a:t>for these CSF biomarkers have not yet been established. Although numerous studies in which diagnostic accuracy of CSF biomarkers was analyzed have been published, an ideal biomarker (with specificity and sensitivity over 85%) could not yet be defined. </a:t>
            </a:r>
            <a:endParaRPr lang="hr-HR" sz="1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24389"/>
            <a:ext cx="794395" cy="69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063591"/>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hr-HR" dirty="0" smtClean="0"/>
              <a:t>Biološki </a:t>
            </a:r>
            <a:r>
              <a:rPr lang="hr-HR" dirty="0" err="1" smtClean="0"/>
              <a:t>biljezi</a:t>
            </a:r>
            <a:r>
              <a:rPr lang="hr-HR" dirty="0" smtClean="0"/>
              <a:t> AB u CST</a:t>
            </a:r>
            <a:br>
              <a:rPr lang="hr-HR" dirty="0" smtClean="0"/>
            </a:br>
            <a:r>
              <a:rPr lang="hr-HR" dirty="0" err="1" smtClean="0"/>
              <a:t>Biological</a:t>
            </a:r>
            <a:r>
              <a:rPr lang="hr-HR" dirty="0" smtClean="0"/>
              <a:t> </a:t>
            </a:r>
            <a:r>
              <a:rPr lang="hr-HR" dirty="0" err="1" smtClean="0"/>
              <a:t>markers</a:t>
            </a:r>
            <a:r>
              <a:rPr lang="hr-HR" dirty="0" smtClean="0"/>
              <a:t> </a:t>
            </a:r>
            <a:r>
              <a:rPr lang="hr-HR" dirty="0" err="1" smtClean="0"/>
              <a:t>of</a:t>
            </a:r>
            <a:r>
              <a:rPr lang="hr-HR" dirty="0" smtClean="0"/>
              <a:t> AD </a:t>
            </a:r>
            <a:r>
              <a:rPr lang="hr-HR" dirty="0" err="1" smtClean="0"/>
              <a:t>in</a:t>
            </a:r>
            <a:r>
              <a:rPr lang="hr-HR" dirty="0" smtClean="0"/>
              <a:t> CSF</a:t>
            </a:r>
            <a:endParaRPr lang="hr-HR" dirty="0"/>
          </a:p>
        </p:txBody>
      </p:sp>
      <p:sp>
        <p:nvSpPr>
          <p:cNvPr id="3" name="Content Placeholder 2"/>
          <p:cNvSpPr>
            <a:spLocks noGrp="1"/>
          </p:cNvSpPr>
          <p:nvPr>
            <p:ph idx="1"/>
          </p:nvPr>
        </p:nvSpPr>
        <p:spPr>
          <a:xfrm>
            <a:off x="0" y="1988840"/>
            <a:ext cx="9143999" cy="4536504"/>
          </a:xfrm>
          <a:solidFill>
            <a:srgbClr val="EAEAEA"/>
          </a:solidFill>
        </p:spPr>
        <p:txBody>
          <a:bodyPr>
            <a:noAutofit/>
          </a:bodyPr>
          <a:lstStyle/>
          <a:p>
            <a:r>
              <a:rPr lang="en-US" sz="1800" dirty="0" smtClean="0"/>
              <a:t>Variability </a:t>
            </a:r>
            <a:r>
              <a:rPr lang="en-US" sz="1800" dirty="0"/>
              <a:t>in absolute concentrations of AD biomarkers is high </a:t>
            </a:r>
            <a:r>
              <a:rPr lang="en-US" sz="1800" u="sng" dirty="0" smtClean="0"/>
              <a:t>among</a:t>
            </a:r>
            <a:r>
              <a:rPr lang="hr-HR" sz="1800" u="sng" dirty="0" smtClean="0"/>
              <a:t> </a:t>
            </a:r>
            <a:r>
              <a:rPr lang="hr-HR" sz="1800" u="sng" dirty="0" err="1" smtClean="0"/>
              <a:t>different</a:t>
            </a:r>
            <a:r>
              <a:rPr lang="hr-HR" sz="1800" u="sng" dirty="0" smtClean="0"/>
              <a:t> </a:t>
            </a:r>
            <a:r>
              <a:rPr lang="hr-HR" sz="1800" u="sng" dirty="0" err="1" smtClean="0"/>
              <a:t>centers</a:t>
            </a:r>
            <a:r>
              <a:rPr lang="hr-HR" sz="1800" u="sng" dirty="0" smtClean="0"/>
              <a:t>, </a:t>
            </a:r>
            <a:r>
              <a:rPr lang="hr-HR" sz="1800" u="sng" dirty="0" err="1" smtClean="0"/>
              <a:t>laboratories</a:t>
            </a:r>
            <a:r>
              <a:rPr lang="hr-HR" sz="1800" u="sng" dirty="0" smtClean="0"/>
              <a:t>, </a:t>
            </a:r>
            <a:r>
              <a:rPr lang="hr-HR" sz="1800" u="sng" dirty="0" err="1" smtClean="0"/>
              <a:t>and</a:t>
            </a:r>
            <a:r>
              <a:rPr lang="en-US" sz="1800" u="sng" dirty="0" smtClean="0"/>
              <a:t> studies</a:t>
            </a:r>
            <a:r>
              <a:rPr lang="hr-HR" sz="1800" dirty="0" smtClean="0"/>
              <a:t>. S</a:t>
            </a:r>
            <a:r>
              <a:rPr lang="en-US" sz="1800" dirty="0" err="1" smtClean="0"/>
              <a:t>ignificant</a:t>
            </a:r>
            <a:r>
              <a:rPr lang="en-US" sz="1800" dirty="0" smtClean="0"/>
              <a:t> </a:t>
            </a:r>
            <a:r>
              <a:rPr lang="en-US" sz="1800" dirty="0"/>
              <a:t>differences were noticed even within the same datasets. </a:t>
            </a:r>
            <a:endParaRPr lang="hr-HR" sz="1800" dirty="0" smtClean="0"/>
          </a:p>
          <a:p>
            <a:r>
              <a:rPr lang="en-US" sz="1800" dirty="0" smtClean="0"/>
              <a:t>Causes </a:t>
            </a:r>
            <a:r>
              <a:rPr lang="en-US" sz="1800" dirty="0"/>
              <a:t>of variations could be either due </a:t>
            </a:r>
            <a:r>
              <a:rPr lang="en-US" sz="1800" dirty="0" smtClean="0"/>
              <a:t>to </a:t>
            </a:r>
            <a:r>
              <a:rPr lang="en-US" sz="1800" dirty="0"/>
              <a:t>pre-analytical and analytical factors or differences in ELISA kits from various manufacturers. </a:t>
            </a:r>
            <a:r>
              <a:rPr lang="en-US" sz="1800" u="sng" dirty="0"/>
              <a:t>Pre-analytical procedures</a:t>
            </a:r>
            <a:r>
              <a:rPr lang="en-US" sz="1800" dirty="0"/>
              <a:t> refer to selection of research participants, CSF sampling and treatment, sample storage (temperature, tube type), and freeze/thaw </a:t>
            </a:r>
            <a:r>
              <a:rPr lang="en-US" sz="1800" dirty="0" smtClean="0"/>
              <a:t>cycles</a:t>
            </a:r>
            <a:r>
              <a:rPr lang="hr-HR" sz="1800" dirty="0" smtClean="0"/>
              <a:t>.</a:t>
            </a:r>
            <a:r>
              <a:rPr lang="en-US" sz="1800" dirty="0" smtClean="0"/>
              <a:t> </a:t>
            </a:r>
            <a:r>
              <a:rPr lang="en-US" sz="1800" u="sng" dirty="0" smtClean="0"/>
              <a:t>Analytical </a:t>
            </a:r>
            <a:r>
              <a:rPr lang="en-US" sz="1800" u="sng" dirty="0"/>
              <a:t>factors</a:t>
            </a:r>
            <a:r>
              <a:rPr lang="en-US" sz="1800" dirty="0"/>
              <a:t> that influence results include differences in laboratory procedures among different </a:t>
            </a:r>
            <a:r>
              <a:rPr lang="en-US" sz="1800" dirty="0" smtClean="0"/>
              <a:t>centers. </a:t>
            </a:r>
            <a:r>
              <a:rPr lang="en-US" sz="1800" dirty="0"/>
              <a:t>Variability among ELISA kits from different manufacturers is due to differences in production processes of reagents (e.g., usage of different materials for reagents, preparation of standards, antibody purification, and plate coating). Lot-to-lot variability among assays of the same kit is also an issue. </a:t>
            </a:r>
            <a:r>
              <a:rPr lang="en-US" sz="1800" u="sng" dirty="0"/>
              <a:t>Post-analytical procedures</a:t>
            </a:r>
            <a:r>
              <a:rPr lang="en-US" sz="1800" dirty="0"/>
              <a:t> such as curve-fitting type, curve-fitting software, and number of samples analyzed (usually </a:t>
            </a:r>
            <a:r>
              <a:rPr lang="en-US" sz="1800" dirty="0" err="1"/>
              <a:t>singlets</a:t>
            </a:r>
            <a:r>
              <a:rPr lang="en-US" sz="1800" dirty="0"/>
              <a:t> or duplicates) can also affect </a:t>
            </a:r>
            <a:r>
              <a:rPr lang="en-US" sz="1800" dirty="0" smtClean="0"/>
              <a:t>outcome.</a:t>
            </a:r>
            <a:endParaRPr lang="hr-HR" sz="1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24389"/>
            <a:ext cx="794395" cy="69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732900"/>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dirty="0" smtClean="0"/>
              <a:t>Usporedba ELISA kitova dvaju vodećih proizvođača</a:t>
            </a:r>
            <a:br>
              <a:rPr lang="hr-HR" sz="2800" dirty="0" smtClean="0"/>
            </a:br>
            <a:r>
              <a:rPr lang="hr-HR" sz="2800" dirty="0" err="1" smtClean="0"/>
              <a:t>Comparison</a:t>
            </a:r>
            <a:r>
              <a:rPr lang="hr-HR" sz="2800" dirty="0" smtClean="0"/>
              <a:t> </a:t>
            </a:r>
            <a:r>
              <a:rPr lang="hr-HR" sz="2800" dirty="0" err="1" smtClean="0"/>
              <a:t>of</a:t>
            </a:r>
            <a:r>
              <a:rPr lang="hr-HR" sz="2800" dirty="0" smtClean="0"/>
              <a:t> ELISA </a:t>
            </a:r>
            <a:r>
              <a:rPr lang="hr-HR" sz="2800" dirty="0" err="1" smtClean="0"/>
              <a:t>kits</a:t>
            </a:r>
            <a:r>
              <a:rPr lang="hr-HR" sz="2800" dirty="0" smtClean="0"/>
              <a:t> </a:t>
            </a:r>
            <a:r>
              <a:rPr lang="hr-HR" sz="2800" dirty="0" err="1" smtClean="0"/>
              <a:t>of</a:t>
            </a:r>
            <a:r>
              <a:rPr lang="hr-HR" sz="2800" dirty="0" smtClean="0"/>
              <a:t> </a:t>
            </a:r>
            <a:r>
              <a:rPr lang="hr-HR" sz="2800" dirty="0" err="1" smtClean="0"/>
              <a:t>two</a:t>
            </a:r>
            <a:r>
              <a:rPr lang="hr-HR" sz="2800" dirty="0" smtClean="0"/>
              <a:t> major </a:t>
            </a:r>
            <a:r>
              <a:rPr lang="hr-HR" sz="2800" dirty="0" err="1" smtClean="0"/>
              <a:t>manufacturers</a:t>
            </a:r>
            <a:endParaRPr lang="hr-HR" sz="2800" dirty="0"/>
          </a:p>
        </p:txBody>
      </p:sp>
      <p:sp>
        <p:nvSpPr>
          <p:cNvPr id="3" name="Content Placeholder 2"/>
          <p:cNvSpPr>
            <a:spLocks noGrp="1"/>
          </p:cNvSpPr>
          <p:nvPr>
            <p:ph idx="1"/>
          </p:nvPr>
        </p:nvSpPr>
        <p:spPr>
          <a:xfrm>
            <a:off x="323528" y="1988840"/>
            <a:ext cx="8496944" cy="4608512"/>
          </a:xfrm>
          <a:solidFill>
            <a:srgbClr val="DDDDDD"/>
          </a:solidFill>
        </p:spPr>
        <p:txBody>
          <a:bodyPr/>
          <a:lstStyle/>
          <a:p>
            <a:r>
              <a:rPr lang="hr-HR" dirty="0" smtClean="0"/>
              <a:t>As t</a:t>
            </a:r>
            <a:r>
              <a:rPr lang="en-US" dirty="0" smtClean="0"/>
              <a:t>here </a:t>
            </a:r>
            <a:r>
              <a:rPr lang="en-US" dirty="0"/>
              <a:t>are insufficient data on comparability of ELISA kits developed by different </a:t>
            </a:r>
            <a:r>
              <a:rPr lang="en-US" dirty="0" smtClean="0"/>
              <a:t>vendors</a:t>
            </a:r>
            <a:r>
              <a:rPr lang="hr-HR" dirty="0" smtClean="0"/>
              <a:t>, </a:t>
            </a:r>
            <a:r>
              <a:rPr lang="hr-HR" dirty="0" err="1" smtClean="0"/>
              <a:t>we</a:t>
            </a:r>
            <a:r>
              <a:rPr lang="hr-HR" dirty="0" smtClean="0"/>
              <a:t> </a:t>
            </a:r>
            <a:r>
              <a:rPr lang="hr-HR" dirty="0" err="1" smtClean="0"/>
              <a:t>compared</a:t>
            </a:r>
            <a:r>
              <a:rPr lang="hr-HR" dirty="0" smtClean="0"/>
              <a:t> </a:t>
            </a:r>
            <a:r>
              <a:rPr lang="en-US" dirty="0" smtClean="0"/>
              <a:t>the </a:t>
            </a:r>
            <a:r>
              <a:rPr lang="en-US" dirty="0"/>
              <a:t>performance of </a:t>
            </a:r>
            <a:r>
              <a:rPr lang="en-US" dirty="0" err="1"/>
              <a:t>Innogenetics</a:t>
            </a:r>
            <a:r>
              <a:rPr lang="en-US" dirty="0"/>
              <a:t> (Gent, Belgium) and Invitrogen (Camarillo, CA, USA) ELISA kits for </a:t>
            </a:r>
            <a:r>
              <a:rPr lang="en-US" dirty="0">
                <a:solidFill>
                  <a:srgbClr val="00B0F0"/>
                </a:solidFill>
              </a:rPr>
              <a:t>t-tau</a:t>
            </a:r>
            <a:r>
              <a:rPr lang="en-US" dirty="0"/>
              <a:t> and </a:t>
            </a:r>
            <a:r>
              <a:rPr lang="en-US" dirty="0" smtClean="0">
                <a:solidFill>
                  <a:srgbClr val="FF0000"/>
                </a:solidFill>
              </a:rPr>
              <a:t>Aβ</a:t>
            </a:r>
            <a:r>
              <a:rPr lang="en-US" baseline="-25000" dirty="0" smtClean="0">
                <a:solidFill>
                  <a:srgbClr val="FF0000"/>
                </a:solidFill>
              </a:rPr>
              <a:t>1-42</a:t>
            </a:r>
            <a:r>
              <a:rPr lang="en-US" dirty="0" smtClean="0"/>
              <a:t>.</a:t>
            </a:r>
            <a:endParaRPr lang="hr-HR" dirty="0" smtClean="0"/>
          </a:p>
          <a:p>
            <a:r>
              <a:rPr lang="en-US" dirty="0" smtClean="0"/>
              <a:t>Analyses </a:t>
            </a:r>
            <a:r>
              <a:rPr lang="en-US" dirty="0"/>
              <a:t>were performed in the Laboratory for Developmental Neuropathology (LDN), Croatian Institute for Brain Research, University of Zagreb Medical School, Zagreb, Croatia, and in the Laboratory for </a:t>
            </a:r>
            <a:r>
              <a:rPr lang="en-US" dirty="0" err="1"/>
              <a:t>Neurobiochemistry</a:t>
            </a:r>
            <a:r>
              <a:rPr lang="en-US" dirty="0"/>
              <a:t> (LNB), Department of Laboratory Diagnostics, University Hospital Centre, Zagreb, Croatia.</a:t>
            </a:r>
            <a:endParaRPr lang="hr-H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23144"/>
            <a:ext cx="794395" cy="69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734558"/>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5301208"/>
            <a:ext cx="3960440" cy="1512168"/>
          </a:xfrm>
          <a:solidFill>
            <a:srgbClr val="EAEAEA"/>
          </a:solidFill>
        </p:spPr>
        <p:txBody>
          <a:bodyPr anchor="b">
            <a:normAutofit fontScale="55000" lnSpcReduction="20000"/>
          </a:bodyPr>
          <a:lstStyle/>
          <a:p>
            <a:pPr marL="0" indent="0">
              <a:spcBef>
                <a:spcPts val="0"/>
              </a:spcBef>
              <a:buNone/>
            </a:pPr>
            <a:r>
              <a:rPr lang="en-US" sz="2500" dirty="0"/>
              <a:t>CSF </a:t>
            </a:r>
            <a:r>
              <a:rPr lang="en-US" sz="2500" b="1" dirty="0">
                <a:solidFill>
                  <a:srgbClr val="00B0F0"/>
                </a:solidFill>
              </a:rPr>
              <a:t>t-tau</a:t>
            </a:r>
            <a:r>
              <a:rPr lang="en-US" sz="2500" dirty="0"/>
              <a:t> levels in AD, MCI and HC subjects measured by </a:t>
            </a:r>
            <a:r>
              <a:rPr lang="en-US" sz="2500" dirty="0" err="1"/>
              <a:t>Innogenetics</a:t>
            </a:r>
            <a:r>
              <a:rPr lang="en-US" sz="2500" dirty="0"/>
              <a:t> and Invitrogen ELISA </a:t>
            </a:r>
            <a:r>
              <a:rPr lang="en-US" sz="2500" dirty="0" smtClean="0"/>
              <a:t>kit</a:t>
            </a:r>
            <a:r>
              <a:rPr lang="en-US" sz="2500" b="1" dirty="0" smtClean="0"/>
              <a:t> </a:t>
            </a:r>
            <a:endParaRPr lang="hr-HR" sz="2500" b="1" dirty="0" smtClean="0"/>
          </a:p>
          <a:p>
            <a:pPr marL="0" indent="0">
              <a:spcBef>
                <a:spcPts val="0"/>
              </a:spcBef>
              <a:buNone/>
            </a:pPr>
            <a:endParaRPr lang="hr-HR" sz="2500" b="1" dirty="0"/>
          </a:p>
          <a:p>
            <a:pPr marL="0" indent="0">
              <a:spcBef>
                <a:spcPts val="0"/>
              </a:spcBef>
              <a:buNone/>
            </a:pPr>
            <a:r>
              <a:rPr lang="en-US" sz="2200" dirty="0" smtClean="0"/>
              <a:t>Boxes </a:t>
            </a:r>
            <a:r>
              <a:rPr lang="en-US" sz="2200" dirty="0"/>
              <a:t>represent</a:t>
            </a:r>
            <a:r>
              <a:rPr lang="en-US" sz="2200" b="1" dirty="0"/>
              <a:t> </a:t>
            </a:r>
            <a:r>
              <a:rPr lang="en-US" sz="2200" dirty="0"/>
              <a:t>the median, the 25th and the 75th percentiles, bars indicate the range of data distribution. Circles represent outliers (values more than 1.5 box-length from the 75th/25th percentile). The asterisks represent extreme values (value more than three box-length from the 75th/25th percentile</a:t>
            </a:r>
            <a:r>
              <a:rPr lang="en-US" sz="2200" dirty="0" smtClean="0"/>
              <a:t>).</a:t>
            </a:r>
            <a:endParaRPr lang="hr-HR" sz="2200" dirty="0"/>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4424"/>
            <a:ext cx="3816424" cy="340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4735590" y="5229200"/>
            <a:ext cx="4239242" cy="1368152"/>
          </a:xfrm>
          <a:prstGeom prst="rect">
            <a:avLst/>
          </a:prstGeom>
          <a:solidFill>
            <a:srgbClr val="EAEAEA"/>
          </a:solidFill>
        </p:spPr>
        <p:txBody>
          <a:bodyPr vert="horz" lIns="91440" tIns="45720" rIns="91440" bIns="45720" rtlCol="0" anchor="b">
            <a:normAutofit/>
          </a:bodyPr>
          <a:lstStyle>
            <a:lvl1pPr marL="342900" indent="-342900" algn="l" defTabSz="914400" rtl="0" eaLnBrk="1" latinLnBrk="0" hangingPunct="1">
              <a:spcBef>
                <a:spcPts val="1500"/>
              </a:spcBef>
              <a:buFont typeface="Arial"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400" dirty="0"/>
              <a:t>CSF </a:t>
            </a:r>
            <a:r>
              <a:rPr lang="en-US" sz="1400" b="1" dirty="0">
                <a:solidFill>
                  <a:srgbClr val="FF0000"/>
                </a:solidFill>
              </a:rPr>
              <a:t>Aβ</a:t>
            </a:r>
            <a:r>
              <a:rPr lang="en-US" sz="1400" b="1" baseline="-25000" dirty="0">
                <a:solidFill>
                  <a:srgbClr val="FF0000"/>
                </a:solidFill>
              </a:rPr>
              <a:t>1-42</a:t>
            </a:r>
            <a:r>
              <a:rPr lang="en-US" sz="1400" dirty="0"/>
              <a:t> levels in AD patients measured by </a:t>
            </a:r>
            <a:r>
              <a:rPr lang="en-US" sz="1400" dirty="0" err="1"/>
              <a:t>Innogenetics</a:t>
            </a:r>
            <a:r>
              <a:rPr lang="en-US" sz="1400" dirty="0"/>
              <a:t> and Invitrogen ELISA </a:t>
            </a:r>
            <a:r>
              <a:rPr lang="en-US" sz="1400" dirty="0" smtClean="0"/>
              <a:t>kit</a:t>
            </a:r>
            <a:endParaRPr lang="hr-HR" sz="1400" b="1" dirty="0"/>
          </a:p>
          <a:p>
            <a:pPr marL="0" indent="0">
              <a:spcBef>
                <a:spcPts val="0"/>
              </a:spcBef>
              <a:buNone/>
            </a:pPr>
            <a:endParaRPr lang="hr-HR" sz="1400" b="1" dirty="0"/>
          </a:p>
          <a:p>
            <a:pPr marL="0" indent="0">
              <a:spcBef>
                <a:spcPts val="0"/>
              </a:spcBef>
              <a:buNone/>
            </a:pPr>
            <a:r>
              <a:rPr lang="en-US" sz="1200" dirty="0" smtClean="0"/>
              <a:t>Boxes </a:t>
            </a:r>
            <a:r>
              <a:rPr lang="en-US" sz="1200" dirty="0"/>
              <a:t>represent</a:t>
            </a:r>
            <a:r>
              <a:rPr lang="en-US" sz="1200" b="1" dirty="0"/>
              <a:t> </a:t>
            </a:r>
            <a:r>
              <a:rPr lang="en-US" sz="1200" dirty="0"/>
              <a:t>the median, the 25th and the 75th percentiles, bars indicate the range of data distribution. Circles represent outliers, the asterisk represents an extreme </a:t>
            </a:r>
            <a:r>
              <a:rPr lang="en-US" sz="1200" dirty="0" err="1"/>
              <a:t>datapoint</a:t>
            </a:r>
            <a:r>
              <a:rPr lang="en-US" sz="1200" dirty="0"/>
              <a:t>.</a:t>
            </a:r>
            <a:endParaRPr lang="hr-HR" sz="1200" dirty="0"/>
          </a:p>
        </p:txBody>
      </p:sp>
      <p:pic>
        <p:nvPicPr>
          <p:cNvPr id="10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590" y="1890583"/>
            <a:ext cx="4239242" cy="305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p:txBody>
          <a:bodyPr>
            <a:normAutofit/>
          </a:bodyPr>
          <a:lstStyle/>
          <a:p>
            <a:r>
              <a:rPr lang="hr-HR" sz="2800" dirty="0" smtClean="0"/>
              <a:t>Usporedba ELISA kitova dvaju vodećih proizvođača</a:t>
            </a:r>
            <a:br>
              <a:rPr lang="hr-HR" sz="2800" dirty="0" smtClean="0"/>
            </a:br>
            <a:r>
              <a:rPr lang="hr-HR" sz="2800" dirty="0" err="1" smtClean="0"/>
              <a:t>Comparison</a:t>
            </a:r>
            <a:r>
              <a:rPr lang="hr-HR" sz="2800" dirty="0" smtClean="0"/>
              <a:t> </a:t>
            </a:r>
            <a:r>
              <a:rPr lang="hr-HR" sz="2800" dirty="0" err="1" smtClean="0"/>
              <a:t>of</a:t>
            </a:r>
            <a:r>
              <a:rPr lang="hr-HR" sz="2800" dirty="0" smtClean="0"/>
              <a:t> ELISA </a:t>
            </a:r>
            <a:r>
              <a:rPr lang="hr-HR" sz="2800" dirty="0" err="1" smtClean="0"/>
              <a:t>kits</a:t>
            </a:r>
            <a:r>
              <a:rPr lang="hr-HR" sz="2800" dirty="0" smtClean="0"/>
              <a:t> </a:t>
            </a:r>
            <a:r>
              <a:rPr lang="hr-HR" sz="2800" dirty="0" err="1" smtClean="0"/>
              <a:t>of</a:t>
            </a:r>
            <a:r>
              <a:rPr lang="hr-HR" sz="2800" dirty="0" smtClean="0"/>
              <a:t> </a:t>
            </a:r>
            <a:r>
              <a:rPr lang="hr-HR" sz="2800" dirty="0" err="1" smtClean="0"/>
              <a:t>two</a:t>
            </a:r>
            <a:r>
              <a:rPr lang="hr-HR" sz="2800" dirty="0" smtClean="0"/>
              <a:t> major </a:t>
            </a:r>
            <a:r>
              <a:rPr lang="hr-HR" sz="2800" dirty="0" err="1" smtClean="0"/>
              <a:t>manufacturers</a:t>
            </a:r>
            <a:endParaRPr lang="hr-HR" sz="28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3144"/>
            <a:ext cx="794395" cy="69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652429"/>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5301208"/>
            <a:ext cx="8928992" cy="1368152"/>
          </a:xfrm>
          <a:solidFill>
            <a:srgbClr val="EAEAEA"/>
          </a:solidFill>
        </p:spPr>
        <p:txBody>
          <a:bodyPr>
            <a:normAutofit fontScale="85000" lnSpcReduction="20000"/>
          </a:bodyPr>
          <a:lstStyle/>
          <a:p>
            <a:pPr marL="0" indent="0">
              <a:buNone/>
            </a:pPr>
            <a:r>
              <a:rPr lang="en-US" dirty="0"/>
              <a:t>Results of the Passing-</a:t>
            </a:r>
            <a:r>
              <a:rPr lang="en-US" dirty="0" err="1"/>
              <a:t>Bablok</a:t>
            </a:r>
            <a:r>
              <a:rPr lang="en-US" dirty="0"/>
              <a:t> analysis between </a:t>
            </a:r>
            <a:r>
              <a:rPr lang="en-US" dirty="0" err="1"/>
              <a:t>Innogenetics</a:t>
            </a:r>
            <a:r>
              <a:rPr lang="en-US" dirty="0"/>
              <a:t> and Invitrogen ELISA for (A) </a:t>
            </a:r>
            <a:r>
              <a:rPr lang="en-US" dirty="0">
                <a:solidFill>
                  <a:srgbClr val="00B0F0"/>
                </a:solidFill>
              </a:rPr>
              <a:t>t-tau</a:t>
            </a:r>
            <a:r>
              <a:rPr lang="en-US" dirty="0"/>
              <a:t> and (B) </a:t>
            </a:r>
            <a:r>
              <a:rPr lang="en-US" dirty="0">
                <a:solidFill>
                  <a:srgbClr val="FF0000"/>
                </a:solidFill>
              </a:rPr>
              <a:t>Aβ</a:t>
            </a:r>
            <a:r>
              <a:rPr lang="en-US" baseline="-25000" dirty="0">
                <a:solidFill>
                  <a:srgbClr val="FF0000"/>
                </a:solidFill>
              </a:rPr>
              <a:t>1-42</a:t>
            </a:r>
            <a:r>
              <a:rPr lang="en-US" dirty="0"/>
              <a:t>. Note that levels of both t-tau and Aβ</a:t>
            </a:r>
            <a:r>
              <a:rPr lang="en-US" baseline="-25000" dirty="0"/>
              <a:t>1-42</a:t>
            </a:r>
            <a:r>
              <a:rPr lang="en-US" dirty="0"/>
              <a:t> measured by the </a:t>
            </a:r>
            <a:r>
              <a:rPr lang="en-US" dirty="0" err="1"/>
              <a:t>Innogenetics</a:t>
            </a:r>
            <a:r>
              <a:rPr lang="en-US" dirty="0"/>
              <a:t> kit </a:t>
            </a:r>
            <a:r>
              <a:rPr lang="en-US" u="sng" dirty="0"/>
              <a:t>were significantly higher</a:t>
            </a:r>
            <a:r>
              <a:rPr lang="en-US" dirty="0"/>
              <a:t> than those obtained with the Invitrogen kit</a:t>
            </a:r>
            <a:r>
              <a:rPr lang="en-US" dirty="0" smtClean="0"/>
              <a:t>.</a:t>
            </a:r>
            <a:r>
              <a:rPr lang="hr-HR" dirty="0" smtClean="0"/>
              <a:t> </a:t>
            </a:r>
            <a:r>
              <a:rPr lang="en-US" dirty="0"/>
              <a:t>Passing-</a:t>
            </a:r>
            <a:r>
              <a:rPr lang="en-US" dirty="0" err="1"/>
              <a:t>Bablok</a:t>
            </a:r>
            <a:r>
              <a:rPr lang="en-US" dirty="0"/>
              <a:t> analysis showed significant differences between Invitrogen and </a:t>
            </a:r>
            <a:r>
              <a:rPr lang="en-US" dirty="0" err="1"/>
              <a:t>Innogenetics</a:t>
            </a:r>
            <a:r>
              <a:rPr lang="en-US" dirty="0"/>
              <a:t> ELISA methods, making it </a:t>
            </a:r>
            <a:r>
              <a:rPr lang="en-US" u="sng" dirty="0"/>
              <a:t>impossible to use them interchangeably</a:t>
            </a:r>
            <a:r>
              <a:rPr lang="en-US" dirty="0"/>
              <a:t>. </a:t>
            </a:r>
            <a:endParaRPr lang="hr-HR" dirty="0"/>
          </a:p>
          <a:p>
            <a:pPr marL="0" indent="0">
              <a:buNone/>
            </a:pPr>
            <a:endParaRPr lang="hr-HR" dirty="0"/>
          </a:p>
          <a:p>
            <a:endParaRPr lang="hr-HR" dirty="0"/>
          </a:p>
        </p:txBody>
      </p:sp>
      <p:sp>
        <p:nvSpPr>
          <p:cNvPr id="4" name="Title 1"/>
          <p:cNvSpPr>
            <a:spLocks noGrp="1"/>
          </p:cNvSpPr>
          <p:nvPr>
            <p:ph type="title"/>
          </p:nvPr>
        </p:nvSpPr>
        <p:spPr/>
        <p:txBody>
          <a:bodyPr>
            <a:normAutofit/>
          </a:bodyPr>
          <a:lstStyle/>
          <a:p>
            <a:r>
              <a:rPr lang="hr-HR" sz="2800" dirty="0" smtClean="0"/>
              <a:t>Usporedba ELISA kitova dvaju vodećih proizvođača</a:t>
            </a:r>
            <a:br>
              <a:rPr lang="hr-HR" sz="2800" dirty="0" smtClean="0"/>
            </a:br>
            <a:r>
              <a:rPr lang="hr-HR" sz="2800" dirty="0" err="1" smtClean="0"/>
              <a:t>Comparison</a:t>
            </a:r>
            <a:r>
              <a:rPr lang="hr-HR" sz="2800" dirty="0" smtClean="0"/>
              <a:t> </a:t>
            </a:r>
            <a:r>
              <a:rPr lang="hr-HR" sz="2800" dirty="0" err="1" smtClean="0"/>
              <a:t>of</a:t>
            </a:r>
            <a:r>
              <a:rPr lang="hr-HR" sz="2800" dirty="0" smtClean="0"/>
              <a:t> ELISA </a:t>
            </a:r>
            <a:r>
              <a:rPr lang="hr-HR" sz="2800" dirty="0" err="1" smtClean="0"/>
              <a:t>kits</a:t>
            </a:r>
            <a:r>
              <a:rPr lang="hr-HR" sz="2800" dirty="0" smtClean="0"/>
              <a:t> </a:t>
            </a:r>
            <a:r>
              <a:rPr lang="hr-HR" sz="2800" dirty="0" err="1" smtClean="0"/>
              <a:t>of</a:t>
            </a:r>
            <a:r>
              <a:rPr lang="hr-HR" sz="2800" dirty="0" smtClean="0"/>
              <a:t> </a:t>
            </a:r>
            <a:r>
              <a:rPr lang="hr-HR" sz="2800" dirty="0" err="1" smtClean="0"/>
              <a:t>two</a:t>
            </a:r>
            <a:r>
              <a:rPr lang="hr-HR" sz="2800" dirty="0" smtClean="0"/>
              <a:t> major </a:t>
            </a:r>
            <a:r>
              <a:rPr lang="hr-HR" sz="2800" dirty="0" err="1" smtClean="0"/>
              <a:t>manufacturers</a:t>
            </a:r>
            <a:endParaRPr lang="hr-HR" sz="2800" dirty="0"/>
          </a:p>
        </p:txBody>
      </p:sp>
      <p:pic>
        <p:nvPicPr>
          <p:cNvPr id="2050" name="Picture 2"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53620"/>
            <a:ext cx="4442085" cy="333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195" y="1743708"/>
            <a:ext cx="4455301" cy="334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3144"/>
            <a:ext cx="794395" cy="69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904234"/>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492896"/>
            <a:ext cx="8496944" cy="4104456"/>
          </a:xfrm>
          <a:solidFill>
            <a:srgbClr val="EAEAEA"/>
          </a:solidFill>
        </p:spPr>
        <p:txBody>
          <a:bodyPr>
            <a:normAutofit/>
          </a:bodyPr>
          <a:lstStyle/>
          <a:p>
            <a:pPr marL="0" indent="0">
              <a:buNone/>
            </a:pPr>
            <a:r>
              <a:rPr lang="hr-HR" dirty="0" smtClean="0"/>
              <a:t>ZAKLJUČAK: 	Kod multicentričnih istraživanja ne smiju se koristiti </a:t>
            </a:r>
          </a:p>
          <a:p>
            <a:pPr marL="0" indent="0">
              <a:buNone/>
            </a:pPr>
            <a:r>
              <a:rPr lang="hr-HR" dirty="0"/>
              <a:t>	</a:t>
            </a:r>
            <a:r>
              <a:rPr lang="hr-HR" dirty="0" smtClean="0"/>
              <a:t>          	komercijalni ELISA kitovi različitih proizvođača!</a:t>
            </a:r>
          </a:p>
          <a:p>
            <a:pPr marL="0" indent="0">
              <a:buNone/>
            </a:pPr>
            <a:endParaRPr lang="hr-HR" dirty="0" smtClean="0"/>
          </a:p>
          <a:p>
            <a:pPr marL="0" indent="0">
              <a:buNone/>
            </a:pPr>
            <a:r>
              <a:rPr lang="hr-HR" dirty="0" smtClean="0"/>
              <a:t>CONCLUSION: 	</a:t>
            </a:r>
            <a:r>
              <a:rPr lang="hr-HR" dirty="0" err="1" smtClean="0"/>
              <a:t>Multicenter</a:t>
            </a:r>
            <a:r>
              <a:rPr lang="hr-HR" dirty="0" smtClean="0"/>
              <a:t> </a:t>
            </a:r>
            <a:r>
              <a:rPr lang="hr-HR" dirty="0" err="1" smtClean="0"/>
              <a:t>studies</a:t>
            </a:r>
            <a:r>
              <a:rPr lang="hr-HR" dirty="0" smtClean="0"/>
              <a:t> </a:t>
            </a:r>
            <a:r>
              <a:rPr lang="hr-HR" dirty="0" err="1" smtClean="0"/>
              <a:t>should</a:t>
            </a:r>
            <a:r>
              <a:rPr lang="hr-HR" dirty="0" smtClean="0"/>
              <a:t> </a:t>
            </a:r>
            <a:r>
              <a:rPr lang="hr-HR" dirty="0" err="1" smtClean="0"/>
              <a:t>not</a:t>
            </a:r>
            <a:r>
              <a:rPr lang="hr-HR" dirty="0" smtClean="0"/>
              <a:t> use </a:t>
            </a:r>
            <a:r>
              <a:rPr lang="hr-HR" dirty="0" err="1" smtClean="0"/>
              <a:t>commercial</a:t>
            </a:r>
            <a:r>
              <a:rPr lang="hr-HR" dirty="0" smtClean="0"/>
              <a:t>  </a:t>
            </a:r>
          </a:p>
          <a:p>
            <a:pPr marL="0" indent="0">
              <a:buNone/>
            </a:pPr>
            <a:r>
              <a:rPr lang="hr-HR" dirty="0"/>
              <a:t> </a:t>
            </a:r>
            <a:r>
              <a:rPr lang="hr-HR" dirty="0" smtClean="0"/>
              <a:t>                         	ELISA </a:t>
            </a:r>
            <a:r>
              <a:rPr lang="hr-HR" dirty="0" err="1" smtClean="0"/>
              <a:t>kits</a:t>
            </a:r>
            <a:r>
              <a:rPr lang="hr-HR" dirty="0" smtClean="0"/>
              <a:t> </a:t>
            </a:r>
            <a:r>
              <a:rPr lang="hr-HR" dirty="0" err="1" smtClean="0"/>
              <a:t>from</a:t>
            </a:r>
            <a:r>
              <a:rPr lang="hr-HR" dirty="0" smtClean="0"/>
              <a:t> </a:t>
            </a:r>
            <a:r>
              <a:rPr lang="hr-HR" dirty="0" err="1" smtClean="0"/>
              <a:t>different</a:t>
            </a:r>
            <a:r>
              <a:rPr lang="hr-HR" dirty="0" smtClean="0"/>
              <a:t> </a:t>
            </a:r>
            <a:r>
              <a:rPr lang="hr-HR" dirty="0" err="1" smtClean="0"/>
              <a:t>manufacturers</a:t>
            </a:r>
            <a:r>
              <a:rPr lang="hr-HR" dirty="0" smtClean="0"/>
              <a:t>!</a:t>
            </a:r>
          </a:p>
          <a:p>
            <a:pPr marL="0" indent="0">
              <a:buNone/>
            </a:pPr>
            <a:endParaRPr lang="hr-HR" dirty="0"/>
          </a:p>
          <a:p>
            <a:pPr marL="0" indent="0">
              <a:buNone/>
            </a:pPr>
            <a:endParaRPr lang="hr-HR" dirty="0"/>
          </a:p>
        </p:txBody>
      </p:sp>
      <p:sp>
        <p:nvSpPr>
          <p:cNvPr id="4" name="Title 1"/>
          <p:cNvSpPr>
            <a:spLocks noGrp="1"/>
          </p:cNvSpPr>
          <p:nvPr>
            <p:ph type="title"/>
          </p:nvPr>
        </p:nvSpPr>
        <p:spPr/>
        <p:txBody>
          <a:bodyPr>
            <a:normAutofit/>
          </a:bodyPr>
          <a:lstStyle/>
          <a:p>
            <a:r>
              <a:rPr lang="hr-HR" sz="2800" dirty="0" smtClean="0"/>
              <a:t>Usporedba ELISA kitova dvaju vodećih proizvođača</a:t>
            </a:r>
            <a:br>
              <a:rPr lang="hr-HR" sz="2800" dirty="0" smtClean="0"/>
            </a:br>
            <a:r>
              <a:rPr lang="hr-HR" sz="2800" dirty="0" err="1" smtClean="0"/>
              <a:t>Comparison</a:t>
            </a:r>
            <a:r>
              <a:rPr lang="hr-HR" sz="2800" dirty="0" smtClean="0"/>
              <a:t> </a:t>
            </a:r>
            <a:r>
              <a:rPr lang="hr-HR" sz="2800" dirty="0" err="1" smtClean="0"/>
              <a:t>of</a:t>
            </a:r>
            <a:r>
              <a:rPr lang="hr-HR" sz="2800" dirty="0" smtClean="0"/>
              <a:t> ELISA </a:t>
            </a:r>
            <a:r>
              <a:rPr lang="hr-HR" sz="2800" dirty="0" err="1" smtClean="0"/>
              <a:t>kits</a:t>
            </a:r>
            <a:r>
              <a:rPr lang="hr-HR" sz="2800" dirty="0" smtClean="0"/>
              <a:t> </a:t>
            </a:r>
            <a:r>
              <a:rPr lang="hr-HR" sz="2800" dirty="0" err="1" smtClean="0"/>
              <a:t>of</a:t>
            </a:r>
            <a:r>
              <a:rPr lang="hr-HR" sz="2800" dirty="0" smtClean="0"/>
              <a:t> </a:t>
            </a:r>
            <a:r>
              <a:rPr lang="hr-HR" sz="2800" dirty="0" err="1" smtClean="0"/>
              <a:t>two</a:t>
            </a:r>
            <a:r>
              <a:rPr lang="hr-HR" sz="2800" dirty="0" smtClean="0"/>
              <a:t> major </a:t>
            </a:r>
            <a:r>
              <a:rPr lang="hr-HR" sz="2800" dirty="0" err="1" smtClean="0"/>
              <a:t>manufacturers</a:t>
            </a:r>
            <a:endParaRPr lang="hr-HR"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23144"/>
            <a:ext cx="794395" cy="69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833669"/>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TotalTime>
  <Words>914</Words>
  <Application>Microsoft Office PowerPoint</Application>
  <PresentationFormat>On-screen Show (4:3)</PresentationFormat>
  <Paragraphs>56</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Tema sustava Office</vt:lpstr>
      <vt:lpstr>Proteomic analysis of the cerebrospinal fluid in Alzheimer’s disease  Proteomska analiza cerebrospinalne tekućine u Alzheimerovoj bolesti</vt:lpstr>
      <vt:lpstr>PowerPoint Presentation</vt:lpstr>
      <vt:lpstr>Croatian Science Foundation project Projekt Hrvatske zaklade za znanost</vt:lpstr>
      <vt:lpstr>Biološki biljezi AB u CST Biological markers of AD in CSF</vt:lpstr>
      <vt:lpstr>Biološki biljezi AB u CST Biological markers of AD in CSF</vt:lpstr>
      <vt:lpstr>Usporedba ELISA kitova dvaju vodećih proizvođača Comparison of ELISA kits of two major manufacturers</vt:lpstr>
      <vt:lpstr>Usporedba ELISA kitova dvaju vodećih proizvođača Comparison of ELISA kits of two major manufacturers</vt:lpstr>
      <vt:lpstr>Usporedba ELISA kitova dvaju vodećih proizvođača Comparison of ELISA kits of two major manufacturers</vt:lpstr>
      <vt:lpstr>Usporedba ELISA kitova dvaju vodećih proizvođača Comparison of ELISA kits of two major manufacturers</vt:lpstr>
      <vt:lpstr>Collaborators / Suradnici na projektu</vt:lpstr>
    </vt:vector>
  </TitlesOfParts>
  <Company>HZZO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Bulajić Maša</dc:creator>
  <cp:lastModifiedBy>Goran Simic</cp:lastModifiedBy>
  <cp:revision>87</cp:revision>
  <dcterms:created xsi:type="dcterms:W3CDTF">2012-10-02T07:49:50Z</dcterms:created>
  <dcterms:modified xsi:type="dcterms:W3CDTF">2013-03-24T12:54:40Z</dcterms:modified>
</cp:coreProperties>
</file>