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200" r:id="rId1"/>
  </p:sldMasterIdLst>
  <p:notesMasterIdLst>
    <p:notesMasterId r:id="rId3"/>
  </p:notesMasterIdLst>
  <p:sldIdLst>
    <p:sldId id="256" r:id="rId2"/>
  </p:sldIdLst>
  <p:sldSz cx="25203150" cy="36004500"/>
  <p:notesSz cx="6858000" cy="9144000"/>
  <p:defaultTextStyle>
    <a:defPPr>
      <a:defRPr lang="en-US"/>
    </a:defPPr>
    <a:lvl1pPr marL="0" algn="l" defTabSz="3497477" rtl="0" eaLnBrk="1" latinLnBrk="0" hangingPunct="1">
      <a:defRPr sz="6900" kern="1200">
        <a:solidFill>
          <a:schemeClr val="tx1"/>
        </a:solidFill>
        <a:latin typeface="+mn-lt"/>
        <a:ea typeface="+mn-ea"/>
        <a:cs typeface="+mn-cs"/>
      </a:defRPr>
    </a:lvl1pPr>
    <a:lvl2pPr marL="1748739" algn="l" defTabSz="3497477" rtl="0" eaLnBrk="1" latinLnBrk="0" hangingPunct="1">
      <a:defRPr sz="6900" kern="1200">
        <a:solidFill>
          <a:schemeClr val="tx1"/>
        </a:solidFill>
        <a:latin typeface="+mn-lt"/>
        <a:ea typeface="+mn-ea"/>
        <a:cs typeface="+mn-cs"/>
      </a:defRPr>
    </a:lvl2pPr>
    <a:lvl3pPr marL="3497477" algn="l" defTabSz="3497477" rtl="0" eaLnBrk="1" latinLnBrk="0" hangingPunct="1">
      <a:defRPr sz="6900" kern="1200">
        <a:solidFill>
          <a:schemeClr val="tx1"/>
        </a:solidFill>
        <a:latin typeface="+mn-lt"/>
        <a:ea typeface="+mn-ea"/>
        <a:cs typeface="+mn-cs"/>
      </a:defRPr>
    </a:lvl3pPr>
    <a:lvl4pPr marL="5246216" algn="l" defTabSz="3497477" rtl="0" eaLnBrk="1" latinLnBrk="0" hangingPunct="1">
      <a:defRPr sz="6900" kern="1200">
        <a:solidFill>
          <a:schemeClr val="tx1"/>
        </a:solidFill>
        <a:latin typeface="+mn-lt"/>
        <a:ea typeface="+mn-ea"/>
        <a:cs typeface="+mn-cs"/>
      </a:defRPr>
    </a:lvl4pPr>
    <a:lvl5pPr marL="6994954" algn="l" defTabSz="3497477" rtl="0" eaLnBrk="1" latinLnBrk="0" hangingPunct="1">
      <a:defRPr sz="6900" kern="1200">
        <a:solidFill>
          <a:schemeClr val="tx1"/>
        </a:solidFill>
        <a:latin typeface="+mn-lt"/>
        <a:ea typeface="+mn-ea"/>
        <a:cs typeface="+mn-cs"/>
      </a:defRPr>
    </a:lvl5pPr>
    <a:lvl6pPr marL="8743693" algn="l" defTabSz="3497477" rtl="0" eaLnBrk="1" latinLnBrk="0" hangingPunct="1">
      <a:defRPr sz="6900" kern="1200">
        <a:solidFill>
          <a:schemeClr val="tx1"/>
        </a:solidFill>
        <a:latin typeface="+mn-lt"/>
        <a:ea typeface="+mn-ea"/>
        <a:cs typeface="+mn-cs"/>
      </a:defRPr>
    </a:lvl6pPr>
    <a:lvl7pPr marL="10492431" algn="l" defTabSz="3497477" rtl="0" eaLnBrk="1" latinLnBrk="0" hangingPunct="1">
      <a:defRPr sz="6900" kern="1200">
        <a:solidFill>
          <a:schemeClr val="tx1"/>
        </a:solidFill>
        <a:latin typeface="+mn-lt"/>
        <a:ea typeface="+mn-ea"/>
        <a:cs typeface="+mn-cs"/>
      </a:defRPr>
    </a:lvl7pPr>
    <a:lvl8pPr marL="12241170" algn="l" defTabSz="3497477" rtl="0" eaLnBrk="1" latinLnBrk="0" hangingPunct="1">
      <a:defRPr sz="6900" kern="1200">
        <a:solidFill>
          <a:schemeClr val="tx1"/>
        </a:solidFill>
        <a:latin typeface="+mn-lt"/>
        <a:ea typeface="+mn-ea"/>
        <a:cs typeface="+mn-cs"/>
      </a:defRPr>
    </a:lvl8pPr>
    <a:lvl9pPr marL="13989909" algn="l" defTabSz="3497477" rtl="0" eaLnBrk="1" latinLnBrk="0" hangingPunct="1">
      <a:defRPr sz="6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9FBA3"/>
    <a:srgbClr val="CADAC4"/>
    <a:srgbClr val="D9C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2460" y="-72"/>
      </p:cViewPr>
      <p:guideLst>
        <p:guide orient="horz" pos="11340"/>
        <p:guide pos="793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irjana%20Babic\Desktop\MNS%20meeting%20grafovi.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789297529455"/>
          <c:y val="0.11772885155612141"/>
          <c:w val="0.84121070247054497"/>
          <c:h val="0.45619823884053157"/>
        </c:manualLayout>
      </c:layout>
      <c:barChart>
        <c:barDir val="col"/>
        <c:grouping val="clustered"/>
        <c:varyColors val="0"/>
        <c:ser>
          <c:idx val="0"/>
          <c:order val="0"/>
          <c:invertIfNegative val="0"/>
          <c:dPt>
            <c:idx val="1"/>
            <c:invertIfNegative val="0"/>
            <c:bubble3D val="0"/>
            <c:spPr>
              <a:solidFill>
                <a:srgbClr val="C00000"/>
              </a:solidFill>
            </c:spPr>
          </c:dPt>
          <c:dPt>
            <c:idx val="3"/>
            <c:invertIfNegative val="0"/>
            <c:bubble3D val="0"/>
            <c:spPr>
              <a:solidFill>
                <a:schemeClr val="accent2">
                  <a:lumMod val="60000"/>
                  <a:lumOff val="40000"/>
                </a:schemeClr>
              </a:solidFill>
            </c:spPr>
          </c:dPt>
          <c:dPt>
            <c:idx val="5"/>
            <c:invertIfNegative val="0"/>
            <c:bubble3D val="0"/>
            <c:spPr>
              <a:solidFill>
                <a:schemeClr val="accent2">
                  <a:lumMod val="60000"/>
                  <a:lumOff val="40000"/>
                </a:schemeClr>
              </a:solidFill>
            </c:spPr>
          </c:dPt>
          <c:dPt>
            <c:idx val="7"/>
            <c:invertIfNegative val="0"/>
            <c:bubble3D val="0"/>
            <c:spPr>
              <a:solidFill>
                <a:schemeClr val="accent2">
                  <a:lumMod val="60000"/>
                  <a:lumOff val="40000"/>
                </a:schemeClr>
              </a:solidFill>
            </c:spPr>
          </c:dPt>
          <c:dPt>
            <c:idx val="9"/>
            <c:invertIfNegative val="0"/>
            <c:bubble3D val="0"/>
            <c:spPr>
              <a:solidFill>
                <a:schemeClr val="accent2">
                  <a:lumMod val="60000"/>
                  <a:lumOff val="40000"/>
                </a:schemeClr>
              </a:solidFill>
            </c:spPr>
          </c:dPt>
          <c:errBars>
            <c:errBarType val="both"/>
            <c:errValType val="cust"/>
            <c:noEndCap val="0"/>
            <c:plus>
              <c:numRef>
                <c:f>'OA 12h'!$C$17:$C$26</c:f>
                <c:numCache>
                  <c:formatCode>General</c:formatCode>
                  <c:ptCount val="10"/>
                  <c:pt idx="0">
                    <c:v>7.0143093742185503</c:v>
                  </c:pt>
                  <c:pt idx="1">
                    <c:v>6.8794647443996499</c:v>
                  </c:pt>
                  <c:pt idx="3">
                    <c:v>13.278505768108401</c:v>
                  </c:pt>
                  <c:pt idx="5">
                    <c:v>11.240048836274264</c:v>
                  </c:pt>
                  <c:pt idx="7">
                    <c:v>14.102473231592413</c:v>
                  </c:pt>
                  <c:pt idx="9">
                    <c:v>6.8474056900927653</c:v>
                  </c:pt>
                </c:numCache>
              </c:numRef>
            </c:plus>
            <c:minus>
              <c:numRef>
                <c:f>'OA 12h'!$C$17:$C$26</c:f>
                <c:numCache>
                  <c:formatCode>General</c:formatCode>
                  <c:ptCount val="10"/>
                  <c:pt idx="0">
                    <c:v>7.0143093742185503</c:v>
                  </c:pt>
                  <c:pt idx="1">
                    <c:v>6.8794647443996499</c:v>
                  </c:pt>
                  <c:pt idx="3">
                    <c:v>13.278505768108401</c:v>
                  </c:pt>
                  <c:pt idx="5">
                    <c:v>11.240048836274264</c:v>
                  </c:pt>
                  <c:pt idx="7">
                    <c:v>14.102473231592413</c:v>
                  </c:pt>
                  <c:pt idx="9">
                    <c:v>6.8474056900927653</c:v>
                  </c:pt>
                </c:numCache>
              </c:numRef>
            </c:minus>
          </c:errBars>
          <c:cat>
            <c:strRef>
              <c:f>'OA 12h'!$A$17:$A$26</c:f>
              <c:strCache>
                <c:ptCount val="10"/>
                <c:pt idx="0">
                  <c:v>Control</c:v>
                </c:pt>
                <c:pt idx="1">
                  <c:v>Okadaic acid 12 h</c:v>
                </c:pt>
                <c:pt idx="3">
                  <c:v>Pretreatment 1 h 10 µM ASS234 + 12 h OA</c:v>
                </c:pt>
                <c:pt idx="5">
                  <c:v>Pretreatment 1 h 5 µM ASS234 + 12 h OA</c:v>
                </c:pt>
                <c:pt idx="7">
                  <c:v>Cotreatment 12 h 10 µM ASS234 + OA</c:v>
                </c:pt>
                <c:pt idx="9">
                  <c:v>Cotreatment 12 h 5 µM ASS234 + OA</c:v>
                </c:pt>
              </c:strCache>
            </c:strRef>
          </c:cat>
          <c:val>
            <c:numRef>
              <c:f>'OA 12h'!$B$17:$B$26</c:f>
              <c:numCache>
                <c:formatCode>0.00</c:formatCode>
                <c:ptCount val="10"/>
                <c:pt idx="0">
                  <c:v>99.963449802159474</c:v>
                </c:pt>
                <c:pt idx="1">
                  <c:v>86.105727315404721</c:v>
                </c:pt>
                <c:pt idx="3">
                  <c:v>49.164584870230016</c:v>
                </c:pt>
                <c:pt idx="5">
                  <c:v>57.671685332975656</c:v>
                </c:pt>
                <c:pt idx="7">
                  <c:v>38.552243310307823</c:v>
                </c:pt>
                <c:pt idx="9">
                  <c:v>36.154684461136071</c:v>
                </c:pt>
              </c:numCache>
            </c:numRef>
          </c:val>
        </c:ser>
        <c:dLbls>
          <c:showLegendKey val="0"/>
          <c:showVal val="0"/>
          <c:showCatName val="0"/>
          <c:showSerName val="0"/>
          <c:showPercent val="0"/>
          <c:showBubbleSize val="0"/>
        </c:dLbls>
        <c:gapWidth val="134"/>
        <c:axId val="114903296"/>
        <c:axId val="114915584"/>
      </c:barChart>
      <c:catAx>
        <c:axId val="114903296"/>
        <c:scaling>
          <c:orientation val="minMax"/>
        </c:scaling>
        <c:delete val="0"/>
        <c:axPos val="b"/>
        <c:majorTickMark val="out"/>
        <c:minorTickMark val="none"/>
        <c:tickLblPos val="nextTo"/>
        <c:txPr>
          <a:bodyPr rot="-5400000" vert="horz"/>
          <a:lstStyle/>
          <a:p>
            <a:pPr>
              <a:defRPr lang="hr-HR" sz="1800" b="1"/>
            </a:pPr>
            <a:endParaRPr lang="sr-Latn-RS"/>
          </a:p>
        </c:txPr>
        <c:crossAx val="114915584"/>
        <c:crosses val="autoZero"/>
        <c:auto val="1"/>
        <c:lblAlgn val="ctr"/>
        <c:lblOffset val="100"/>
        <c:noMultiLvlLbl val="0"/>
      </c:catAx>
      <c:valAx>
        <c:axId val="114915584"/>
        <c:scaling>
          <c:orientation val="minMax"/>
        </c:scaling>
        <c:delete val="0"/>
        <c:axPos val="l"/>
        <c:title>
          <c:tx>
            <c:rich>
              <a:bodyPr/>
              <a:lstStyle/>
              <a:p>
                <a:pPr>
                  <a:defRPr lang="hr-HR" sz="2400"/>
                </a:pPr>
                <a:r>
                  <a:rPr lang="en-US" sz="2400"/>
                  <a:t>C</a:t>
                </a:r>
                <a:r>
                  <a:rPr lang="hr-HR" sz="2400"/>
                  <a:t>ell</a:t>
                </a:r>
                <a:r>
                  <a:rPr lang="hr-HR" sz="2400" baseline="0"/>
                  <a:t> viability (%)</a:t>
                </a:r>
                <a:endParaRPr lang="en-US" sz="2400"/>
              </a:p>
            </c:rich>
          </c:tx>
          <c:layout/>
          <c:overlay val="0"/>
        </c:title>
        <c:numFmt formatCode="0" sourceLinked="0"/>
        <c:majorTickMark val="out"/>
        <c:minorTickMark val="none"/>
        <c:tickLblPos val="nextTo"/>
        <c:txPr>
          <a:bodyPr/>
          <a:lstStyle/>
          <a:p>
            <a:pPr>
              <a:defRPr lang="hr-HR" sz="1800"/>
            </a:pPr>
            <a:endParaRPr lang="sr-Latn-RS"/>
          </a:p>
        </c:txPr>
        <c:crossAx val="11490329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30628726835049"/>
          <c:y val="4.7175831655240905E-2"/>
          <c:w val="0.80657974929329868"/>
          <c:h val="0.46684701149308222"/>
        </c:manualLayout>
      </c:layout>
      <c:barChart>
        <c:barDir val="col"/>
        <c:grouping val="clustered"/>
        <c:varyColors val="0"/>
        <c:ser>
          <c:idx val="0"/>
          <c:order val="0"/>
          <c:invertIfNegative val="0"/>
          <c:dPt>
            <c:idx val="1"/>
            <c:invertIfNegative val="0"/>
            <c:bubble3D val="0"/>
            <c:spPr>
              <a:solidFill>
                <a:srgbClr val="C00000"/>
              </a:solidFill>
            </c:spPr>
          </c:dPt>
          <c:dPt>
            <c:idx val="3"/>
            <c:invertIfNegative val="0"/>
            <c:bubble3D val="0"/>
            <c:spPr>
              <a:solidFill>
                <a:schemeClr val="accent2">
                  <a:lumMod val="60000"/>
                  <a:lumOff val="40000"/>
                </a:schemeClr>
              </a:solidFill>
            </c:spPr>
          </c:dPt>
          <c:dPt>
            <c:idx val="5"/>
            <c:invertIfNegative val="0"/>
            <c:bubble3D val="0"/>
            <c:spPr>
              <a:solidFill>
                <a:schemeClr val="accent2">
                  <a:lumMod val="60000"/>
                  <a:lumOff val="40000"/>
                </a:schemeClr>
              </a:solidFill>
            </c:spPr>
          </c:dPt>
          <c:dPt>
            <c:idx val="7"/>
            <c:invertIfNegative val="0"/>
            <c:bubble3D val="0"/>
            <c:spPr>
              <a:solidFill>
                <a:schemeClr val="accent2">
                  <a:lumMod val="60000"/>
                  <a:lumOff val="40000"/>
                </a:schemeClr>
              </a:solidFill>
            </c:spPr>
          </c:dPt>
          <c:dPt>
            <c:idx val="9"/>
            <c:invertIfNegative val="0"/>
            <c:bubble3D val="0"/>
            <c:spPr>
              <a:solidFill>
                <a:schemeClr val="accent2">
                  <a:lumMod val="60000"/>
                  <a:lumOff val="40000"/>
                </a:schemeClr>
              </a:solidFill>
            </c:spPr>
          </c:dPt>
          <c:errBars>
            <c:errBarType val="both"/>
            <c:errValType val="cust"/>
            <c:noEndCap val="0"/>
            <c:plus>
              <c:numRef>
                <c:f>'OA 18h'!$C$14:$C$23</c:f>
                <c:numCache>
                  <c:formatCode>General</c:formatCode>
                  <c:ptCount val="10"/>
                  <c:pt idx="0">
                    <c:v>12.803609926860949</c:v>
                  </c:pt>
                  <c:pt idx="1">
                    <c:v>10.825317547305483</c:v>
                  </c:pt>
                  <c:pt idx="3">
                    <c:v>8.74471585438123</c:v>
                  </c:pt>
                  <c:pt idx="5">
                    <c:v>6.7827372792082397</c:v>
                  </c:pt>
                  <c:pt idx="7">
                    <c:v>1.3512076117528982</c:v>
                  </c:pt>
                  <c:pt idx="9">
                    <c:v>4.7908701399520446</c:v>
                  </c:pt>
                </c:numCache>
              </c:numRef>
            </c:plus>
            <c:minus>
              <c:numRef>
                <c:f>'OA 18h'!$C$14:$C$23</c:f>
                <c:numCache>
                  <c:formatCode>General</c:formatCode>
                  <c:ptCount val="10"/>
                  <c:pt idx="0">
                    <c:v>12.803609926860949</c:v>
                  </c:pt>
                  <c:pt idx="1">
                    <c:v>10.825317547305483</c:v>
                  </c:pt>
                  <c:pt idx="3">
                    <c:v>8.74471585438123</c:v>
                  </c:pt>
                  <c:pt idx="5">
                    <c:v>6.7827372792082397</c:v>
                  </c:pt>
                  <c:pt idx="7">
                    <c:v>1.3512076117528982</c:v>
                  </c:pt>
                  <c:pt idx="9">
                    <c:v>4.7908701399520446</c:v>
                  </c:pt>
                </c:numCache>
              </c:numRef>
            </c:minus>
          </c:errBars>
          <c:cat>
            <c:strRef>
              <c:f>'OA 18h'!$A$14:$A$23</c:f>
              <c:strCache>
                <c:ptCount val="10"/>
                <c:pt idx="0">
                  <c:v>Control</c:v>
                </c:pt>
                <c:pt idx="1">
                  <c:v>Okadaic acid 18 h</c:v>
                </c:pt>
                <c:pt idx="3">
                  <c:v>Pretreatment 1 h 10 µM ASS234 + 18 h OA</c:v>
                </c:pt>
                <c:pt idx="5">
                  <c:v>Pretreatment 1 h 5 µM ASS234 + 18 h OA</c:v>
                </c:pt>
                <c:pt idx="7">
                  <c:v>Cotreatment 18 h 10 µM ASS234 + OA</c:v>
                </c:pt>
                <c:pt idx="9">
                  <c:v>Cotreatment 18 h 5 µM ASS234 + OA</c:v>
                </c:pt>
              </c:strCache>
            </c:strRef>
          </c:cat>
          <c:val>
            <c:numRef>
              <c:f>'OA 18h'!$B$14:$B$23</c:f>
              <c:numCache>
                <c:formatCode>0.00</c:formatCode>
                <c:ptCount val="10"/>
                <c:pt idx="0">
                  <c:v>100</c:v>
                </c:pt>
                <c:pt idx="1">
                  <c:v>49.899193548387103</c:v>
                </c:pt>
                <c:pt idx="3">
                  <c:v>13.130040322580646</c:v>
                </c:pt>
                <c:pt idx="5">
                  <c:v>12.021169354838712</c:v>
                </c:pt>
                <c:pt idx="7">
                  <c:v>8.2157258064516157</c:v>
                </c:pt>
                <c:pt idx="9">
                  <c:v>11.290322580645164</c:v>
                </c:pt>
              </c:numCache>
            </c:numRef>
          </c:val>
        </c:ser>
        <c:dLbls>
          <c:showLegendKey val="0"/>
          <c:showVal val="0"/>
          <c:showCatName val="0"/>
          <c:showSerName val="0"/>
          <c:showPercent val="0"/>
          <c:showBubbleSize val="0"/>
        </c:dLbls>
        <c:gapWidth val="150"/>
        <c:axId val="65237760"/>
        <c:axId val="65239296"/>
      </c:barChart>
      <c:catAx>
        <c:axId val="65237760"/>
        <c:scaling>
          <c:orientation val="minMax"/>
        </c:scaling>
        <c:delete val="0"/>
        <c:axPos val="b"/>
        <c:majorTickMark val="out"/>
        <c:minorTickMark val="none"/>
        <c:tickLblPos val="nextTo"/>
        <c:txPr>
          <a:bodyPr rot="-5400000" vert="horz"/>
          <a:lstStyle/>
          <a:p>
            <a:pPr>
              <a:defRPr lang="hr-HR" sz="1800" b="1"/>
            </a:pPr>
            <a:endParaRPr lang="sr-Latn-RS"/>
          </a:p>
        </c:txPr>
        <c:crossAx val="65239296"/>
        <c:crosses val="autoZero"/>
        <c:auto val="1"/>
        <c:lblAlgn val="ctr"/>
        <c:lblOffset val="100"/>
        <c:noMultiLvlLbl val="0"/>
      </c:catAx>
      <c:valAx>
        <c:axId val="65239296"/>
        <c:scaling>
          <c:orientation val="minMax"/>
        </c:scaling>
        <c:delete val="0"/>
        <c:axPos val="l"/>
        <c:title>
          <c:tx>
            <c:rich>
              <a:bodyPr/>
              <a:lstStyle/>
              <a:p>
                <a:pPr>
                  <a:defRPr lang="hr-HR" sz="2400"/>
                </a:pPr>
                <a:r>
                  <a:rPr lang="hr-HR" sz="2400"/>
                  <a:t>Cell</a:t>
                </a:r>
                <a:r>
                  <a:rPr lang="hr-HR" sz="2400" baseline="0"/>
                  <a:t> viability (%)</a:t>
                </a:r>
                <a:endParaRPr lang="hr-HR" sz="2400"/>
              </a:p>
            </c:rich>
          </c:tx>
          <c:layout/>
          <c:overlay val="0"/>
        </c:title>
        <c:numFmt formatCode="0" sourceLinked="0"/>
        <c:majorTickMark val="out"/>
        <c:minorTickMark val="none"/>
        <c:tickLblPos val="nextTo"/>
        <c:txPr>
          <a:bodyPr/>
          <a:lstStyle/>
          <a:p>
            <a:pPr>
              <a:defRPr lang="hr-HR" sz="1800"/>
            </a:pPr>
            <a:endParaRPr lang="sr-Latn-RS"/>
          </a:p>
        </c:txPr>
        <c:crossAx val="6523776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49413502945999"/>
          <c:y val="4.020525344212815E-2"/>
          <c:w val="0.77465155528327834"/>
          <c:h val="0.49148618531905292"/>
        </c:manualLayout>
      </c:layout>
      <c:barChart>
        <c:barDir val="col"/>
        <c:grouping val="clustered"/>
        <c:varyColors val="0"/>
        <c:ser>
          <c:idx val="0"/>
          <c:order val="0"/>
          <c:invertIfNegative val="0"/>
          <c:dPt>
            <c:idx val="1"/>
            <c:invertIfNegative val="0"/>
            <c:bubble3D val="0"/>
            <c:spPr>
              <a:solidFill>
                <a:srgbClr val="C00000"/>
              </a:solidFill>
            </c:spPr>
          </c:dPt>
          <c:dPt>
            <c:idx val="3"/>
            <c:invertIfNegative val="0"/>
            <c:bubble3D val="0"/>
            <c:spPr>
              <a:solidFill>
                <a:schemeClr val="accent2">
                  <a:lumMod val="60000"/>
                  <a:lumOff val="40000"/>
                </a:schemeClr>
              </a:solidFill>
            </c:spPr>
          </c:dPt>
          <c:dPt>
            <c:idx val="5"/>
            <c:invertIfNegative val="0"/>
            <c:bubble3D val="0"/>
            <c:spPr>
              <a:solidFill>
                <a:schemeClr val="accent2">
                  <a:lumMod val="60000"/>
                  <a:lumOff val="40000"/>
                </a:schemeClr>
              </a:solidFill>
            </c:spPr>
          </c:dPt>
          <c:dPt>
            <c:idx val="7"/>
            <c:invertIfNegative val="0"/>
            <c:bubble3D val="0"/>
            <c:spPr>
              <a:solidFill>
                <a:schemeClr val="accent2">
                  <a:lumMod val="60000"/>
                  <a:lumOff val="40000"/>
                </a:schemeClr>
              </a:solidFill>
            </c:spPr>
          </c:dPt>
          <c:dPt>
            <c:idx val="9"/>
            <c:invertIfNegative val="0"/>
            <c:bubble3D val="0"/>
            <c:spPr>
              <a:solidFill>
                <a:schemeClr val="accent2">
                  <a:lumMod val="60000"/>
                  <a:lumOff val="40000"/>
                </a:schemeClr>
              </a:solidFill>
            </c:spPr>
          </c:dPt>
          <c:errBars>
            <c:errBarType val="both"/>
            <c:errValType val="cust"/>
            <c:noEndCap val="0"/>
            <c:plus>
              <c:numRef>
                <c:f>'OA 24h'!$C$15:$C$24</c:f>
                <c:numCache>
                  <c:formatCode>General</c:formatCode>
                  <c:ptCount val="10"/>
                  <c:pt idx="0">
                    <c:v>17.114179343003862</c:v>
                  </c:pt>
                  <c:pt idx="1">
                    <c:v>13.937312952756086</c:v>
                  </c:pt>
                  <c:pt idx="3">
                    <c:v>2.2925343550049937</c:v>
                  </c:pt>
                  <c:pt idx="5">
                    <c:v>4.6223837782482953</c:v>
                  </c:pt>
                  <c:pt idx="7">
                    <c:v>3.5113564731704532</c:v>
                  </c:pt>
                  <c:pt idx="9">
                    <c:v>1.2086063509562843</c:v>
                  </c:pt>
                </c:numCache>
              </c:numRef>
            </c:plus>
            <c:minus>
              <c:numRef>
                <c:f>'OA 24h'!$C$15:$C$24</c:f>
                <c:numCache>
                  <c:formatCode>General</c:formatCode>
                  <c:ptCount val="10"/>
                  <c:pt idx="0">
                    <c:v>17.114179343003862</c:v>
                  </c:pt>
                  <c:pt idx="1">
                    <c:v>13.937312952756086</c:v>
                  </c:pt>
                  <c:pt idx="3">
                    <c:v>2.2925343550049937</c:v>
                  </c:pt>
                  <c:pt idx="5">
                    <c:v>4.6223837782482953</c:v>
                  </c:pt>
                  <c:pt idx="7">
                    <c:v>3.5113564731704532</c:v>
                  </c:pt>
                  <c:pt idx="9">
                    <c:v>1.2086063509562843</c:v>
                  </c:pt>
                </c:numCache>
              </c:numRef>
            </c:minus>
          </c:errBars>
          <c:cat>
            <c:strRef>
              <c:f>'OA 24h'!$A$15:$A$24</c:f>
              <c:strCache>
                <c:ptCount val="10"/>
                <c:pt idx="0">
                  <c:v>Control</c:v>
                </c:pt>
                <c:pt idx="1">
                  <c:v>Okadaic acid 24 h</c:v>
                </c:pt>
                <c:pt idx="3">
                  <c:v>Pretreatment 1 h 10 µM ASS234 + 24 h OA</c:v>
                </c:pt>
                <c:pt idx="5">
                  <c:v>Pretreatment 1 h 5 µM ASS234 + 24 h OA</c:v>
                </c:pt>
                <c:pt idx="7">
                  <c:v>Cotreatment 24 h 10 µM ASS234 + OA</c:v>
                </c:pt>
                <c:pt idx="9">
                  <c:v>Cotreatment 24 h 5 µM ASS234 + OA</c:v>
                </c:pt>
              </c:strCache>
            </c:strRef>
          </c:cat>
          <c:val>
            <c:numRef>
              <c:f>'OA 24h'!$B$15:$B$24</c:f>
              <c:numCache>
                <c:formatCode>0.00</c:formatCode>
                <c:ptCount val="10"/>
                <c:pt idx="0">
                  <c:v>100.02452591174483</c:v>
                </c:pt>
                <c:pt idx="1">
                  <c:v>16.340765716426485</c:v>
                </c:pt>
                <c:pt idx="3">
                  <c:v>4.9661399548532739</c:v>
                </c:pt>
                <c:pt idx="5">
                  <c:v>10.051337733710511</c:v>
                </c:pt>
                <c:pt idx="7">
                  <c:v>3.9498623691554493</c:v>
                </c:pt>
                <c:pt idx="9">
                  <c:v>3.386004514672686</c:v>
                </c:pt>
              </c:numCache>
            </c:numRef>
          </c:val>
        </c:ser>
        <c:dLbls>
          <c:showLegendKey val="0"/>
          <c:showVal val="0"/>
          <c:showCatName val="0"/>
          <c:showSerName val="0"/>
          <c:showPercent val="0"/>
          <c:showBubbleSize val="0"/>
        </c:dLbls>
        <c:gapWidth val="150"/>
        <c:axId val="109706240"/>
        <c:axId val="109769856"/>
      </c:barChart>
      <c:catAx>
        <c:axId val="109706240"/>
        <c:scaling>
          <c:orientation val="minMax"/>
        </c:scaling>
        <c:delete val="0"/>
        <c:axPos val="b"/>
        <c:majorTickMark val="out"/>
        <c:minorTickMark val="none"/>
        <c:tickLblPos val="nextTo"/>
        <c:txPr>
          <a:bodyPr rot="-5400000" vert="horz"/>
          <a:lstStyle/>
          <a:p>
            <a:pPr>
              <a:defRPr lang="hr-HR" sz="1800"/>
            </a:pPr>
            <a:endParaRPr lang="sr-Latn-RS"/>
          </a:p>
        </c:txPr>
        <c:crossAx val="109769856"/>
        <c:crosses val="autoZero"/>
        <c:auto val="1"/>
        <c:lblAlgn val="ctr"/>
        <c:lblOffset val="100"/>
        <c:noMultiLvlLbl val="0"/>
      </c:catAx>
      <c:valAx>
        <c:axId val="109769856"/>
        <c:scaling>
          <c:orientation val="minMax"/>
        </c:scaling>
        <c:delete val="0"/>
        <c:axPos val="l"/>
        <c:title>
          <c:tx>
            <c:rich>
              <a:bodyPr/>
              <a:lstStyle/>
              <a:p>
                <a:pPr>
                  <a:defRPr lang="hr-HR" sz="2400"/>
                </a:pPr>
                <a:r>
                  <a:rPr lang="hr-HR" sz="2400"/>
                  <a:t>Cell viability (%)</a:t>
                </a:r>
              </a:p>
            </c:rich>
          </c:tx>
          <c:layout/>
          <c:overlay val="0"/>
        </c:title>
        <c:numFmt formatCode="0" sourceLinked="0"/>
        <c:majorTickMark val="out"/>
        <c:minorTickMark val="none"/>
        <c:tickLblPos val="nextTo"/>
        <c:txPr>
          <a:bodyPr/>
          <a:lstStyle/>
          <a:p>
            <a:pPr>
              <a:defRPr lang="hr-HR" sz="1800" b="0"/>
            </a:pPr>
            <a:endParaRPr lang="sr-Latn-RS"/>
          </a:p>
        </c:txPr>
        <c:crossAx val="109706240"/>
        <c:crosses val="autoZero"/>
        <c:crossBetween val="between"/>
      </c:valAx>
    </c:plotArea>
    <c:plotVisOnly val="1"/>
    <c:dispBlanksAs val="gap"/>
    <c:showDLblsOverMax val="0"/>
  </c:chart>
  <c:txPr>
    <a:bodyPr/>
    <a:lstStyle/>
    <a:p>
      <a:pPr>
        <a:defRPr b="1"/>
      </a:pPr>
      <a:endParaRPr lang="sr-Latn-R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invertIfNegative val="0"/>
          <c:dPt>
            <c:idx val="1"/>
            <c:invertIfNegative val="0"/>
            <c:bubble3D val="0"/>
            <c:spPr>
              <a:solidFill>
                <a:schemeClr val="accent2">
                  <a:lumMod val="60000"/>
                  <a:lumOff val="40000"/>
                </a:schemeClr>
              </a:solidFill>
            </c:spPr>
          </c:dPt>
          <c:dPt>
            <c:idx val="2"/>
            <c:invertIfNegative val="0"/>
            <c:bubble3D val="0"/>
            <c:spPr>
              <a:solidFill>
                <a:schemeClr val="accent2">
                  <a:lumMod val="60000"/>
                  <a:lumOff val="40000"/>
                </a:schemeClr>
              </a:solidFill>
            </c:spPr>
          </c:dPt>
          <c:errBars>
            <c:errBarType val="both"/>
            <c:errValType val="cust"/>
            <c:noEndCap val="0"/>
            <c:plus>
              <c:numRef>
                <c:f>'TESTOVI VIJABILNOSTI'!$C$54:$C$56</c:f>
                <c:numCache>
                  <c:formatCode>General</c:formatCode>
                  <c:ptCount val="3"/>
                  <c:pt idx="0">
                    <c:v>5.3519707958047773</c:v>
                  </c:pt>
                  <c:pt idx="1">
                    <c:v>26.96931255876428</c:v>
                  </c:pt>
                  <c:pt idx="2">
                    <c:v>16.105645067986892</c:v>
                  </c:pt>
                </c:numCache>
              </c:numRef>
            </c:plus>
            <c:minus>
              <c:numRef>
                <c:f>'TESTOVI VIJABILNOSTI'!$C$54:$C$56</c:f>
                <c:numCache>
                  <c:formatCode>General</c:formatCode>
                  <c:ptCount val="3"/>
                  <c:pt idx="0">
                    <c:v>5.3519707958047773</c:v>
                  </c:pt>
                  <c:pt idx="1">
                    <c:v>26.96931255876428</c:v>
                  </c:pt>
                  <c:pt idx="2">
                    <c:v>16.105645067986892</c:v>
                  </c:pt>
                </c:numCache>
              </c:numRef>
            </c:minus>
          </c:errBars>
          <c:cat>
            <c:strRef>
              <c:f>'TESTOVI VIJABILNOSTI'!$A$54:$A$56</c:f>
              <c:strCache>
                <c:ptCount val="3"/>
                <c:pt idx="0">
                  <c:v>Control</c:v>
                </c:pt>
                <c:pt idx="1">
                  <c:v>24 h treatment with 5 µM ASS234 </c:v>
                </c:pt>
                <c:pt idx="2">
                  <c:v>24 h treatment with 10 µM ASS234 </c:v>
                </c:pt>
              </c:strCache>
            </c:strRef>
          </c:cat>
          <c:val>
            <c:numRef>
              <c:f>'TESTOVI VIJABILNOSTI'!$B$54:$B$56</c:f>
              <c:numCache>
                <c:formatCode>0.00</c:formatCode>
                <c:ptCount val="3"/>
                <c:pt idx="0">
                  <c:v>99.841418229006592</c:v>
                </c:pt>
                <c:pt idx="1">
                  <c:v>98.018768355359768</c:v>
                </c:pt>
                <c:pt idx="2">
                  <c:v>102.7113488567233</c:v>
                </c:pt>
              </c:numCache>
            </c:numRef>
          </c:val>
        </c:ser>
        <c:dLbls>
          <c:showLegendKey val="0"/>
          <c:showVal val="0"/>
          <c:showCatName val="0"/>
          <c:showSerName val="0"/>
          <c:showPercent val="0"/>
          <c:showBubbleSize val="0"/>
        </c:dLbls>
        <c:gapWidth val="287"/>
        <c:overlap val="-27"/>
        <c:axId val="66788352"/>
        <c:axId val="66888448"/>
      </c:barChart>
      <c:catAx>
        <c:axId val="66788352"/>
        <c:scaling>
          <c:orientation val="minMax"/>
        </c:scaling>
        <c:delete val="0"/>
        <c:axPos val="b"/>
        <c:majorTickMark val="out"/>
        <c:minorTickMark val="none"/>
        <c:tickLblPos val="nextTo"/>
        <c:txPr>
          <a:bodyPr/>
          <a:lstStyle/>
          <a:p>
            <a:pPr>
              <a:defRPr lang="hr-HR" sz="1800" b="1"/>
            </a:pPr>
            <a:endParaRPr lang="sr-Latn-RS"/>
          </a:p>
        </c:txPr>
        <c:crossAx val="66888448"/>
        <c:crosses val="autoZero"/>
        <c:auto val="1"/>
        <c:lblAlgn val="ctr"/>
        <c:lblOffset val="100"/>
        <c:noMultiLvlLbl val="0"/>
      </c:catAx>
      <c:valAx>
        <c:axId val="66888448"/>
        <c:scaling>
          <c:orientation val="minMax"/>
          <c:max val="130"/>
          <c:min val="0"/>
        </c:scaling>
        <c:delete val="0"/>
        <c:axPos val="l"/>
        <c:title>
          <c:tx>
            <c:rich>
              <a:bodyPr/>
              <a:lstStyle/>
              <a:p>
                <a:pPr>
                  <a:defRPr lang="hr-HR" sz="2400"/>
                </a:pPr>
                <a:r>
                  <a:rPr lang="hr-HR" sz="2400"/>
                  <a:t>Cell</a:t>
                </a:r>
                <a:r>
                  <a:rPr lang="hr-HR" sz="2400" baseline="0"/>
                  <a:t> viability (%)</a:t>
                </a:r>
                <a:endParaRPr lang="hr-HR" sz="2400"/>
              </a:p>
            </c:rich>
          </c:tx>
          <c:layout/>
          <c:overlay val="0"/>
        </c:title>
        <c:numFmt formatCode="0" sourceLinked="0"/>
        <c:majorTickMark val="out"/>
        <c:minorTickMark val="none"/>
        <c:tickLblPos val="nextTo"/>
        <c:txPr>
          <a:bodyPr/>
          <a:lstStyle/>
          <a:p>
            <a:pPr>
              <a:defRPr lang="hr-HR" sz="1800"/>
            </a:pPr>
            <a:endParaRPr lang="sr-Latn-RS"/>
          </a:p>
        </c:txPr>
        <c:crossAx val="6678835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invertIfNegative val="0"/>
          <c:dPt>
            <c:idx val="1"/>
            <c:invertIfNegative val="0"/>
            <c:bubble3D val="0"/>
            <c:spPr>
              <a:solidFill>
                <a:schemeClr val="accent2">
                  <a:lumMod val="60000"/>
                  <a:lumOff val="40000"/>
                </a:schemeClr>
              </a:solidFill>
            </c:spPr>
          </c:dPt>
          <c:dPt>
            <c:idx val="2"/>
            <c:invertIfNegative val="0"/>
            <c:bubble3D val="0"/>
            <c:spPr>
              <a:solidFill>
                <a:schemeClr val="accent2">
                  <a:lumMod val="60000"/>
                  <a:lumOff val="40000"/>
                </a:schemeClr>
              </a:solidFill>
            </c:spPr>
          </c:dPt>
          <c:dPt>
            <c:idx val="3"/>
            <c:invertIfNegative val="0"/>
            <c:bubble3D val="0"/>
            <c:spPr>
              <a:solidFill>
                <a:schemeClr val="accent2">
                  <a:lumMod val="60000"/>
                  <a:lumOff val="40000"/>
                </a:schemeClr>
              </a:solidFill>
            </c:spPr>
          </c:dPt>
          <c:dPt>
            <c:idx val="4"/>
            <c:invertIfNegative val="0"/>
            <c:bubble3D val="0"/>
            <c:spPr>
              <a:solidFill>
                <a:schemeClr val="accent2">
                  <a:lumMod val="60000"/>
                  <a:lumOff val="40000"/>
                </a:schemeClr>
              </a:solidFill>
            </c:spPr>
          </c:dPt>
          <c:errBars>
            <c:errBarType val="both"/>
            <c:errValType val="cust"/>
            <c:noEndCap val="0"/>
            <c:plus>
              <c:numRef>
                <c:f>'TESTOVI VIJABILNOSTI'!$C$61:$C$65</c:f>
                <c:numCache>
                  <c:formatCode>General</c:formatCode>
                  <c:ptCount val="5"/>
                  <c:pt idx="0">
                    <c:v>5.3519707958047773</c:v>
                  </c:pt>
                  <c:pt idx="1">
                    <c:v>6.5050733844935378</c:v>
                  </c:pt>
                  <c:pt idx="2">
                    <c:v>12.57463854744462</c:v>
                  </c:pt>
                  <c:pt idx="3">
                    <c:v>13.480697913310825</c:v>
                  </c:pt>
                  <c:pt idx="4">
                    <c:v>14.449655868121281</c:v>
                  </c:pt>
                </c:numCache>
              </c:numRef>
            </c:plus>
            <c:minus>
              <c:numRef>
                <c:f>'TESTOVI VIJABILNOSTI'!$C$61:$C$65</c:f>
                <c:numCache>
                  <c:formatCode>General</c:formatCode>
                  <c:ptCount val="5"/>
                  <c:pt idx="0">
                    <c:v>5.3519707958047773</c:v>
                  </c:pt>
                  <c:pt idx="1">
                    <c:v>6.5050733844935378</c:v>
                  </c:pt>
                  <c:pt idx="2">
                    <c:v>12.57463854744462</c:v>
                  </c:pt>
                  <c:pt idx="3">
                    <c:v>13.480697913310825</c:v>
                  </c:pt>
                  <c:pt idx="4">
                    <c:v>14.449655868121281</c:v>
                  </c:pt>
                </c:numCache>
              </c:numRef>
            </c:minus>
          </c:errBars>
          <c:cat>
            <c:strRef>
              <c:f>'TESTOVI VIJABILNOSTI'!$A$61:$A$65</c:f>
              <c:strCache>
                <c:ptCount val="5"/>
                <c:pt idx="0">
                  <c:v>Control</c:v>
                </c:pt>
                <c:pt idx="1">
                  <c:v>1 h treatment with 5 µM ASS234 </c:v>
                </c:pt>
                <c:pt idx="2">
                  <c:v>1 h treatment with 10 µM ASS234 </c:v>
                </c:pt>
                <c:pt idx="3">
                  <c:v>1 h treatment with 20 µM ASS234 </c:v>
                </c:pt>
                <c:pt idx="4">
                  <c:v>1 h treatment with 50 µM ASS234 </c:v>
                </c:pt>
              </c:strCache>
            </c:strRef>
          </c:cat>
          <c:val>
            <c:numRef>
              <c:f>'TESTOVI VIJABILNOSTI'!$B$61:$B$65</c:f>
              <c:numCache>
                <c:formatCode>0.00</c:formatCode>
                <c:ptCount val="5"/>
                <c:pt idx="0">
                  <c:v>99.841418229006592</c:v>
                </c:pt>
                <c:pt idx="1">
                  <c:v>92.745660631855444</c:v>
                </c:pt>
                <c:pt idx="2">
                  <c:v>99.268681658368962</c:v>
                </c:pt>
                <c:pt idx="3">
                  <c:v>73.472899622404015</c:v>
                </c:pt>
                <c:pt idx="4">
                  <c:v>63.291083228445558</c:v>
                </c:pt>
              </c:numCache>
            </c:numRef>
          </c:val>
        </c:ser>
        <c:dLbls>
          <c:showLegendKey val="0"/>
          <c:showVal val="0"/>
          <c:showCatName val="0"/>
          <c:showSerName val="0"/>
          <c:showPercent val="0"/>
          <c:showBubbleSize val="0"/>
        </c:dLbls>
        <c:gapWidth val="150"/>
        <c:axId val="94035328"/>
        <c:axId val="94786688"/>
      </c:barChart>
      <c:catAx>
        <c:axId val="94035328"/>
        <c:scaling>
          <c:orientation val="minMax"/>
        </c:scaling>
        <c:delete val="0"/>
        <c:axPos val="b"/>
        <c:majorTickMark val="out"/>
        <c:minorTickMark val="none"/>
        <c:tickLblPos val="nextTo"/>
        <c:txPr>
          <a:bodyPr/>
          <a:lstStyle/>
          <a:p>
            <a:pPr>
              <a:defRPr lang="hr-HR" sz="1800" b="1"/>
            </a:pPr>
            <a:endParaRPr lang="sr-Latn-RS"/>
          </a:p>
        </c:txPr>
        <c:crossAx val="94786688"/>
        <c:crosses val="autoZero"/>
        <c:auto val="1"/>
        <c:lblAlgn val="ctr"/>
        <c:lblOffset val="100"/>
        <c:noMultiLvlLbl val="0"/>
      </c:catAx>
      <c:valAx>
        <c:axId val="94786688"/>
        <c:scaling>
          <c:orientation val="minMax"/>
        </c:scaling>
        <c:delete val="0"/>
        <c:axPos val="l"/>
        <c:title>
          <c:tx>
            <c:rich>
              <a:bodyPr/>
              <a:lstStyle/>
              <a:p>
                <a:pPr>
                  <a:defRPr lang="hr-HR" sz="2400"/>
                </a:pPr>
                <a:r>
                  <a:rPr lang="hr-HR" sz="2400"/>
                  <a:t>Cell viability (%)</a:t>
                </a:r>
              </a:p>
            </c:rich>
          </c:tx>
          <c:layout/>
          <c:overlay val="0"/>
        </c:title>
        <c:numFmt formatCode="0" sourceLinked="0"/>
        <c:majorTickMark val="out"/>
        <c:minorTickMark val="none"/>
        <c:tickLblPos val="nextTo"/>
        <c:txPr>
          <a:bodyPr/>
          <a:lstStyle/>
          <a:p>
            <a:pPr>
              <a:defRPr lang="hr-HR" sz="1800"/>
            </a:pPr>
            <a:endParaRPr lang="sr-Latn-RS"/>
          </a:p>
        </c:txPr>
        <c:crossAx val="94035328"/>
        <c:crosses val="autoZero"/>
        <c:crossBetween val="between"/>
      </c:valAx>
      <c:spPr>
        <a:noFill/>
        <a:ln w="25400">
          <a:noFill/>
        </a:ln>
      </c:spPr>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848807976264353"/>
          <c:y val="3.6504856582913359E-2"/>
          <c:w val="0.79450327261233944"/>
          <c:h val="0.7549075565774136"/>
        </c:manualLayout>
      </c:layout>
      <c:barChart>
        <c:barDir val="col"/>
        <c:grouping val="clustered"/>
        <c:varyColors val="0"/>
        <c:ser>
          <c:idx val="0"/>
          <c:order val="0"/>
          <c:invertIfNegative val="0"/>
          <c:dPt>
            <c:idx val="1"/>
            <c:invertIfNegative val="0"/>
            <c:bubble3D val="0"/>
            <c:spPr>
              <a:solidFill>
                <a:schemeClr val="accent2">
                  <a:lumMod val="60000"/>
                  <a:lumOff val="40000"/>
                </a:schemeClr>
              </a:solidFill>
            </c:spPr>
          </c:dPt>
          <c:dPt>
            <c:idx val="2"/>
            <c:invertIfNegative val="0"/>
            <c:bubble3D val="0"/>
            <c:spPr>
              <a:solidFill>
                <a:schemeClr val="accent2">
                  <a:lumMod val="60000"/>
                  <a:lumOff val="40000"/>
                </a:schemeClr>
              </a:solidFill>
            </c:spPr>
          </c:dPt>
          <c:dPt>
            <c:idx val="3"/>
            <c:invertIfNegative val="0"/>
            <c:bubble3D val="0"/>
            <c:spPr>
              <a:solidFill>
                <a:schemeClr val="accent2">
                  <a:lumMod val="60000"/>
                  <a:lumOff val="40000"/>
                </a:schemeClr>
              </a:solidFill>
            </c:spPr>
          </c:dPt>
          <c:errBars>
            <c:errBarType val="both"/>
            <c:errValType val="cust"/>
            <c:noEndCap val="0"/>
            <c:plus>
              <c:numRef>
                <c:f>'TAU FOSFORILACIJA'!$D$21:$D$24</c:f>
                <c:numCache>
                  <c:formatCode>General</c:formatCode>
                  <c:ptCount val="4"/>
                  <c:pt idx="0">
                    <c:v>11.260828584398832</c:v>
                  </c:pt>
                  <c:pt idx="1">
                    <c:v>4.9433393959922407</c:v>
                  </c:pt>
                  <c:pt idx="2">
                    <c:v>12.12220597784718</c:v>
                  </c:pt>
                  <c:pt idx="3">
                    <c:v>28.704462710771033</c:v>
                  </c:pt>
                </c:numCache>
              </c:numRef>
            </c:plus>
            <c:minus>
              <c:numRef>
                <c:f>'TAU FOSFORILACIJA'!$D$21:$D$24</c:f>
                <c:numCache>
                  <c:formatCode>General</c:formatCode>
                  <c:ptCount val="4"/>
                  <c:pt idx="0">
                    <c:v>11.260828584398832</c:v>
                  </c:pt>
                  <c:pt idx="1">
                    <c:v>4.9433393959922407</c:v>
                  </c:pt>
                  <c:pt idx="2">
                    <c:v>12.12220597784718</c:v>
                  </c:pt>
                  <c:pt idx="3">
                    <c:v>28.704462710771033</c:v>
                  </c:pt>
                </c:numCache>
              </c:numRef>
            </c:minus>
          </c:errBars>
          <c:cat>
            <c:strRef>
              <c:f>'TAU FOSFORILACIJA'!$B$21:$B$24</c:f>
              <c:strCache>
                <c:ptCount val="4"/>
                <c:pt idx="0">
                  <c:v>Control</c:v>
                </c:pt>
                <c:pt idx="1">
                  <c:v>24 h treatment with 5 µM ASS234 </c:v>
                </c:pt>
                <c:pt idx="2">
                  <c:v>24 h treatment with 10 µM ASS234 </c:v>
                </c:pt>
                <c:pt idx="3">
                  <c:v>1 h treatment with 10 µM ASS234 </c:v>
                </c:pt>
              </c:strCache>
            </c:strRef>
          </c:cat>
          <c:val>
            <c:numRef>
              <c:f>'TAU FOSFORILACIJA'!$C$21:$C$24</c:f>
              <c:numCache>
                <c:formatCode>0.00</c:formatCode>
                <c:ptCount val="4"/>
                <c:pt idx="0">
                  <c:v>63.008485952971064</c:v>
                </c:pt>
                <c:pt idx="1">
                  <c:v>56.733696134902232</c:v>
                </c:pt>
                <c:pt idx="2">
                  <c:v>52.753122108542392</c:v>
                </c:pt>
                <c:pt idx="3">
                  <c:v>51.501179428949705</c:v>
                </c:pt>
              </c:numCache>
            </c:numRef>
          </c:val>
        </c:ser>
        <c:dLbls>
          <c:showLegendKey val="0"/>
          <c:showVal val="0"/>
          <c:showCatName val="0"/>
          <c:showSerName val="0"/>
          <c:showPercent val="0"/>
          <c:showBubbleSize val="0"/>
        </c:dLbls>
        <c:gapWidth val="300"/>
        <c:axId val="94034176"/>
        <c:axId val="94580096"/>
      </c:barChart>
      <c:catAx>
        <c:axId val="94034176"/>
        <c:scaling>
          <c:orientation val="minMax"/>
        </c:scaling>
        <c:delete val="0"/>
        <c:axPos val="b"/>
        <c:majorTickMark val="none"/>
        <c:minorTickMark val="none"/>
        <c:tickLblPos val="nextTo"/>
        <c:txPr>
          <a:bodyPr rot="0"/>
          <a:lstStyle/>
          <a:p>
            <a:pPr>
              <a:defRPr lang="hr-HR" sz="1800" b="1"/>
            </a:pPr>
            <a:endParaRPr lang="sr-Latn-RS"/>
          </a:p>
        </c:txPr>
        <c:crossAx val="94580096"/>
        <c:crosses val="autoZero"/>
        <c:auto val="1"/>
        <c:lblAlgn val="ctr"/>
        <c:lblOffset val="100"/>
        <c:noMultiLvlLbl val="0"/>
      </c:catAx>
      <c:valAx>
        <c:axId val="94580096"/>
        <c:scaling>
          <c:orientation val="minMax"/>
        </c:scaling>
        <c:delete val="0"/>
        <c:axPos val="l"/>
        <c:title>
          <c:tx>
            <c:rich>
              <a:bodyPr/>
              <a:lstStyle/>
              <a:p>
                <a:pPr>
                  <a:defRPr lang="hr-HR" sz="2200">
                    <a:latin typeface="+mn-lt"/>
                  </a:defRPr>
                </a:pPr>
                <a:r>
                  <a:rPr lang="hr-HR" sz="2200">
                    <a:latin typeface="+mn-lt"/>
                  </a:rPr>
                  <a:t>p-tau</a:t>
                </a:r>
                <a:r>
                  <a:rPr lang="hr-HR" sz="2200" baseline="0">
                    <a:latin typeface="+mn-lt"/>
                  </a:rPr>
                  <a:t> 199 phosphorylation [pg/ml] in 1µg of total proteins</a:t>
                </a:r>
                <a:endParaRPr lang="hr-HR" sz="2200">
                  <a:latin typeface="+mn-lt"/>
                </a:endParaRPr>
              </a:p>
            </c:rich>
          </c:tx>
          <c:layout>
            <c:manualLayout>
              <c:xMode val="edge"/>
              <c:yMode val="edge"/>
              <c:x val="2.0101129011383619E-2"/>
              <c:y val="1.7448419346920051E-2"/>
            </c:manualLayout>
          </c:layout>
          <c:overlay val="0"/>
        </c:title>
        <c:numFmt formatCode="0" sourceLinked="0"/>
        <c:majorTickMark val="out"/>
        <c:minorTickMark val="none"/>
        <c:tickLblPos val="nextTo"/>
        <c:txPr>
          <a:bodyPr/>
          <a:lstStyle/>
          <a:p>
            <a:pPr>
              <a:defRPr lang="hr-HR" sz="1800"/>
            </a:pPr>
            <a:endParaRPr lang="sr-Latn-RS"/>
          </a:p>
        </c:txPr>
        <c:crossAx val="94034176"/>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5473BE-0882-40B4-BD31-99AD0E3FEB1A}" type="datetimeFigureOut">
              <a:rPr lang="en-US" smtClean="0"/>
              <a:pPr/>
              <a:t>5/25/2015</a:t>
            </a:fld>
            <a:endParaRPr lang="en-US"/>
          </a:p>
        </p:txBody>
      </p:sp>
      <p:sp>
        <p:nvSpPr>
          <p:cNvPr id="4" name="Slide Image Placeholder 3"/>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BAD080-D810-45E0-8C9C-33D082DC9E5D}" type="slidenum">
              <a:rPr lang="en-US" smtClean="0"/>
              <a:pPr/>
              <a:t>‹#›</a:t>
            </a:fld>
            <a:endParaRPr lang="en-US"/>
          </a:p>
        </p:txBody>
      </p:sp>
    </p:spTree>
    <p:extLst>
      <p:ext uri="{BB962C8B-B14F-4D97-AF65-F5344CB8AC3E}">
        <p14:creationId xmlns:p14="http://schemas.microsoft.com/office/powerpoint/2010/main" val="3048127490"/>
      </p:ext>
    </p:extLst>
  </p:cSld>
  <p:clrMap bg1="lt1" tx1="dk1" bg2="lt2" tx2="dk2" accent1="accent1" accent2="accent2" accent3="accent3" accent4="accent4" accent5="accent5" accent6="accent6" hlink="hlink" folHlink="folHlink"/>
  <p:notesStyle>
    <a:lvl1pPr marL="0" algn="l" defTabSz="740207" rtl="0" eaLnBrk="1" latinLnBrk="0" hangingPunct="1">
      <a:defRPr sz="1000" kern="1200">
        <a:solidFill>
          <a:schemeClr val="tx1"/>
        </a:solidFill>
        <a:latin typeface="+mn-lt"/>
        <a:ea typeface="+mn-ea"/>
        <a:cs typeface="+mn-cs"/>
      </a:defRPr>
    </a:lvl1pPr>
    <a:lvl2pPr marL="370103" algn="l" defTabSz="740207" rtl="0" eaLnBrk="1" latinLnBrk="0" hangingPunct="1">
      <a:defRPr sz="1000" kern="1200">
        <a:solidFill>
          <a:schemeClr val="tx1"/>
        </a:solidFill>
        <a:latin typeface="+mn-lt"/>
        <a:ea typeface="+mn-ea"/>
        <a:cs typeface="+mn-cs"/>
      </a:defRPr>
    </a:lvl2pPr>
    <a:lvl3pPr marL="740207" algn="l" defTabSz="740207" rtl="0" eaLnBrk="1" latinLnBrk="0" hangingPunct="1">
      <a:defRPr sz="1000" kern="1200">
        <a:solidFill>
          <a:schemeClr val="tx1"/>
        </a:solidFill>
        <a:latin typeface="+mn-lt"/>
        <a:ea typeface="+mn-ea"/>
        <a:cs typeface="+mn-cs"/>
      </a:defRPr>
    </a:lvl3pPr>
    <a:lvl4pPr marL="1110310" algn="l" defTabSz="740207" rtl="0" eaLnBrk="1" latinLnBrk="0" hangingPunct="1">
      <a:defRPr sz="1000" kern="1200">
        <a:solidFill>
          <a:schemeClr val="tx1"/>
        </a:solidFill>
        <a:latin typeface="+mn-lt"/>
        <a:ea typeface="+mn-ea"/>
        <a:cs typeface="+mn-cs"/>
      </a:defRPr>
    </a:lvl4pPr>
    <a:lvl5pPr marL="1480414" algn="l" defTabSz="740207" rtl="0" eaLnBrk="1" latinLnBrk="0" hangingPunct="1">
      <a:defRPr sz="1000" kern="1200">
        <a:solidFill>
          <a:schemeClr val="tx1"/>
        </a:solidFill>
        <a:latin typeface="+mn-lt"/>
        <a:ea typeface="+mn-ea"/>
        <a:cs typeface="+mn-cs"/>
      </a:defRPr>
    </a:lvl5pPr>
    <a:lvl6pPr marL="1850517" algn="l" defTabSz="740207" rtl="0" eaLnBrk="1" latinLnBrk="0" hangingPunct="1">
      <a:defRPr sz="1000" kern="1200">
        <a:solidFill>
          <a:schemeClr val="tx1"/>
        </a:solidFill>
        <a:latin typeface="+mn-lt"/>
        <a:ea typeface="+mn-ea"/>
        <a:cs typeface="+mn-cs"/>
      </a:defRPr>
    </a:lvl6pPr>
    <a:lvl7pPr marL="2220620" algn="l" defTabSz="740207" rtl="0" eaLnBrk="1" latinLnBrk="0" hangingPunct="1">
      <a:defRPr sz="1000" kern="1200">
        <a:solidFill>
          <a:schemeClr val="tx1"/>
        </a:solidFill>
        <a:latin typeface="+mn-lt"/>
        <a:ea typeface="+mn-ea"/>
        <a:cs typeface="+mn-cs"/>
      </a:defRPr>
    </a:lvl7pPr>
    <a:lvl8pPr marL="2590724" algn="l" defTabSz="740207" rtl="0" eaLnBrk="1" latinLnBrk="0" hangingPunct="1">
      <a:defRPr sz="1000" kern="1200">
        <a:solidFill>
          <a:schemeClr val="tx1"/>
        </a:solidFill>
        <a:latin typeface="+mn-lt"/>
        <a:ea typeface="+mn-ea"/>
        <a:cs typeface="+mn-cs"/>
      </a:defRPr>
    </a:lvl8pPr>
    <a:lvl9pPr marL="2960827" algn="l" defTabSz="740207"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8850" y="685800"/>
            <a:ext cx="24003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BAD080-D810-45E0-8C9C-33D082DC9E5D}"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236" y="3200405"/>
            <a:ext cx="21422678" cy="22402800"/>
          </a:xfrm>
        </p:spPr>
        <p:txBody>
          <a:bodyPr anchor="b">
            <a:noAutofit/>
          </a:bodyPr>
          <a:lstStyle>
            <a:lvl1pPr>
              <a:lnSpc>
                <a:spcPct val="100000"/>
              </a:lnSpc>
              <a:defRPr sz="30600"/>
            </a:lvl1pPr>
          </a:lstStyle>
          <a:p>
            <a:r>
              <a:rPr lang="en-US" smtClean="0"/>
              <a:t>Click to edit Master title style</a:t>
            </a:r>
            <a:endParaRPr lang="en-US" dirty="0"/>
          </a:p>
        </p:txBody>
      </p:sp>
      <p:sp>
        <p:nvSpPr>
          <p:cNvPr id="3" name="Subtitle 2"/>
          <p:cNvSpPr>
            <a:spLocks noGrp="1"/>
          </p:cNvSpPr>
          <p:nvPr>
            <p:ph type="subTitle" idx="1"/>
          </p:nvPr>
        </p:nvSpPr>
        <p:spPr>
          <a:xfrm>
            <a:off x="3780473" y="26003250"/>
            <a:ext cx="17642205" cy="6400800"/>
          </a:xfrm>
        </p:spPr>
        <p:txBody>
          <a:bodyPr>
            <a:normAutofit/>
          </a:bodyPr>
          <a:lstStyle>
            <a:lvl1pPr marL="0" indent="0" algn="ctr">
              <a:buNone/>
              <a:defRPr sz="9200">
                <a:solidFill>
                  <a:schemeClr val="tx1">
                    <a:tint val="75000"/>
                  </a:schemeClr>
                </a:solidFill>
              </a:defRPr>
            </a:lvl1pPr>
            <a:lvl2pPr marL="1748790" indent="0" algn="ctr">
              <a:buNone/>
              <a:defRPr>
                <a:solidFill>
                  <a:schemeClr val="tx1">
                    <a:tint val="75000"/>
                  </a:schemeClr>
                </a:solidFill>
              </a:defRPr>
            </a:lvl2pPr>
            <a:lvl3pPr marL="3497580" indent="0" algn="ctr">
              <a:buNone/>
              <a:defRPr>
                <a:solidFill>
                  <a:schemeClr val="tx1">
                    <a:tint val="75000"/>
                  </a:schemeClr>
                </a:solidFill>
              </a:defRPr>
            </a:lvl3pPr>
            <a:lvl4pPr marL="5246370" indent="0" algn="ctr">
              <a:buNone/>
              <a:defRPr>
                <a:solidFill>
                  <a:schemeClr val="tx1">
                    <a:tint val="75000"/>
                  </a:schemeClr>
                </a:solidFill>
              </a:defRPr>
            </a:lvl4pPr>
            <a:lvl5pPr marL="6995160" indent="0" algn="ctr">
              <a:buNone/>
              <a:defRPr>
                <a:solidFill>
                  <a:schemeClr val="tx1">
                    <a:tint val="75000"/>
                  </a:schemeClr>
                </a:solidFill>
              </a:defRPr>
            </a:lvl5pPr>
            <a:lvl6pPr marL="8743950" indent="0" algn="ctr">
              <a:buNone/>
              <a:defRPr>
                <a:solidFill>
                  <a:schemeClr val="tx1">
                    <a:tint val="75000"/>
                  </a:schemeClr>
                </a:solidFill>
              </a:defRPr>
            </a:lvl6pPr>
            <a:lvl7pPr marL="10492740" indent="0" algn="ctr">
              <a:buNone/>
              <a:defRPr>
                <a:solidFill>
                  <a:schemeClr val="tx1">
                    <a:tint val="75000"/>
                  </a:schemeClr>
                </a:solidFill>
              </a:defRPr>
            </a:lvl7pPr>
            <a:lvl8pPr marL="12241530" indent="0" algn="ctr">
              <a:buNone/>
              <a:defRPr>
                <a:solidFill>
                  <a:schemeClr val="tx1">
                    <a:tint val="75000"/>
                  </a:schemeClr>
                </a:solidFill>
              </a:defRPr>
            </a:lvl8pPr>
            <a:lvl9pPr marL="1399032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713DDA0-C411-4807-B217-2786D046D8FF}" type="datetimeFigureOut">
              <a:rPr lang="en-US" smtClean="0"/>
              <a:pPr/>
              <a:t>5/25/2015</a:t>
            </a:fld>
            <a:endParaRPr lang="en-US"/>
          </a:p>
        </p:txBody>
      </p:sp>
      <p:sp>
        <p:nvSpPr>
          <p:cNvPr id="8" name="Slide Number Placeholder 7"/>
          <p:cNvSpPr>
            <a:spLocks noGrp="1"/>
          </p:cNvSpPr>
          <p:nvPr>
            <p:ph type="sldNum" sz="quarter" idx="11"/>
          </p:nvPr>
        </p:nvSpPr>
        <p:spPr/>
        <p:txBody>
          <a:bodyPr/>
          <a:lstStyle/>
          <a:p>
            <a:fld id="{99EAE861-A37E-49C1-AA2B-1A153CA39897}"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3DDA0-C411-4807-B217-2786D046D8FF}"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AE861-A37E-49C1-AA2B-1A153CA398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2284" y="1441852"/>
            <a:ext cx="5670709" cy="3072050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60157" y="1441852"/>
            <a:ext cx="16592074" cy="307205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3DDA0-C411-4807-B217-2786D046D8FF}"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AE861-A37E-49C1-AA2B-1A153CA398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713DDA0-C411-4807-B217-2786D046D8FF}"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AE861-A37E-49C1-AA2B-1A153CA398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875" y="7200903"/>
            <a:ext cx="21422678" cy="13151644"/>
          </a:xfrm>
        </p:spPr>
        <p:txBody>
          <a:bodyPr anchor="b"/>
          <a:lstStyle>
            <a:lvl1pPr algn="ctr" defTabSz="3497580" rtl="0" eaLnBrk="1" latinLnBrk="0" hangingPunct="1">
              <a:lnSpc>
                <a:spcPct val="100000"/>
              </a:lnSpc>
              <a:spcBef>
                <a:spcPct val="0"/>
              </a:spcBef>
              <a:buNone/>
              <a:defRPr lang="en-US" sz="184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990875" y="21361008"/>
            <a:ext cx="21422678" cy="5942407"/>
          </a:xfrm>
        </p:spPr>
        <p:txBody>
          <a:bodyPr anchor="t"/>
          <a:lstStyle>
            <a:lvl1pPr marL="0" indent="0" algn="ctr">
              <a:buNone/>
              <a:defRPr sz="7700">
                <a:solidFill>
                  <a:schemeClr val="tx1">
                    <a:tint val="75000"/>
                  </a:schemeClr>
                </a:solidFill>
              </a:defRPr>
            </a:lvl1pPr>
            <a:lvl2pPr marL="1748790" indent="0">
              <a:buNone/>
              <a:defRPr sz="6900">
                <a:solidFill>
                  <a:schemeClr val="tx1">
                    <a:tint val="75000"/>
                  </a:schemeClr>
                </a:solidFill>
              </a:defRPr>
            </a:lvl2pPr>
            <a:lvl3pPr marL="3497580" indent="0">
              <a:buNone/>
              <a:defRPr sz="6100">
                <a:solidFill>
                  <a:schemeClr val="tx1">
                    <a:tint val="75000"/>
                  </a:schemeClr>
                </a:solidFill>
              </a:defRPr>
            </a:lvl3pPr>
            <a:lvl4pPr marL="5246370" indent="0">
              <a:buNone/>
              <a:defRPr sz="5400">
                <a:solidFill>
                  <a:schemeClr val="tx1">
                    <a:tint val="75000"/>
                  </a:schemeClr>
                </a:solidFill>
              </a:defRPr>
            </a:lvl4pPr>
            <a:lvl5pPr marL="6995160" indent="0">
              <a:buNone/>
              <a:defRPr sz="5400">
                <a:solidFill>
                  <a:schemeClr val="tx1">
                    <a:tint val="75000"/>
                  </a:schemeClr>
                </a:solidFill>
              </a:defRPr>
            </a:lvl5pPr>
            <a:lvl6pPr marL="8743950" indent="0">
              <a:buNone/>
              <a:defRPr sz="5400">
                <a:solidFill>
                  <a:schemeClr val="tx1">
                    <a:tint val="75000"/>
                  </a:schemeClr>
                </a:solidFill>
              </a:defRPr>
            </a:lvl6pPr>
            <a:lvl7pPr marL="10492740" indent="0">
              <a:buNone/>
              <a:defRPr sz="5400">
                <a:solidFill>
                  <a:schemeClr val="tx1">
                    <a:tint val="75000"/>
                  </a:schemeClr>
                </a:solidFill>
              </a:defRPr>
            </a:lvl7pPr>
            <a:lvl8pPr marL="12241530" indent="0">
              <a:buNone/>
              <a:defRPr sz="5400">
                <a:solidFill>
                  <a:schemeClr val="tx1">
                    <a:tint val="75000"/>
                  </a:schemeClr>
                </a:solidFill>
              </a:defRPr>
            </a:lvl8pPr>
            <a:lvl9pPr marL="13990320" indent="0">
              <a:buNone/>
              <a:defRPr sz="5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13DDA0-C411-4807-B217-2786D046D8FF}"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AE861-A37E-49C1-AA2B-1A153CA39897}" type="slidenum">
              <a:rPr lang="en-US" smtClean="0"/>
              <a:pPr/>
              <a:t>‹#›</a:t>
            </a:fld>
            <a:endParaRPr lang="en-US"/>
          </a:p>
        </p:txBody>
      </p:sp>
      <p:sp>
        <p:nvSpPr>
          <p:cNvPr id="7" name="Oval 6"/>
          <p:cNvSpPr/>
          <p:nvPr/>
        </p:nvSpPr>
        <p:spPr>
          <a:xfrm>
            <a:off x="12391549" y="20602575"/>
            <a:ext cx="233653" cy="445053"/>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rtlCol="0" anchor="ctr"/>
          <a:lstStyle/>
          <a:p>
            <a:pPr algn="ctr"/>
            <a:endParaRPr lang="en-US"/>
          </a:p>
        </p:txBody>
      </p:sp>
      <p:sp>
        <p:nvSpPr>
          <p:cNvPr id="8" name="Oval 7"/>
          <p:cNvSpPr/>
          <p:nvPr/>
        </p:nvSpPr>
        <p:spPr>
          <a:xfrm>
            <a:off x="12942868" y="20602575"/>
            <a:ext cx="233653" cy="445053"/>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rtlCol="0" anchor="ctr"/>
          <a:lstStyle/>
          <a:p>
            <a:pPr algn="ctr"/>
            <a:endParaRPr lang="en-US"/>
          </a:p>
        </p:txBody>
      </p:sp>
      <p:sp>
        <p:nvSpPr>
          <p:cNvPr id="9" name="Oval 8"/>
          <p:cNvSpPr/>
          <p:nvPr/>
        </p:nvSpPr>
        <p:spPr>
          <a:xfrm>
            <a:off x="11842856" y="20602575"/>
            <a:ext cx="233653" cy="445053"/>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12811601" y="8401053"/>
            <a:ext cx="11131391" cy="23761306"/>
          </a:xfrm>
        </p:spPr>
        <p:txBody>
          <a:bodyPr/>
          <a:lstStyle>
            <a:lvl1pPr>
              <a:defRPr sz="9200"/>
            </a:lvl1pPr>
            <a:lvl2pPr>
              <a:defRPr sz="6100"/>
            </a:lvl2pPr>
            <a:lvl3pPr>
              <a:defRPr sz="6100"/>
            </a:lvl3pPr>
            <a:lvl4pPr>
              <a:defRPr sz="6100"/>
            </a:lvl4pPr>
            <a:lvl5pPr>
              <a:defRPr sz="6100"/>
            </a:lvl5pPr>
            <a:lvl6pPr>
              <a:defRPr sz="6100"/>
            </a:lvl6pPr>
            <a:lvl7pPr>
              <a:defRPr sz="6100"/>
            </a:lvl7pPr>
            <a:lvl8pPr>
              <a:defRPr sz="6100"/>
            </a:lvl8pPr>
            <a:lvl9pPr>
              <a:defRPr sz="6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713DDA0-C411-4807-B217-2786D046D8FF}"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AE861-A37E-49C1-AA2B-1A153CA39897}" type="slidenum">
              <a:rPr lang="en-US" smtClean="0"/>
              <a:pPr/>
              <a:t>‹#›</a:t>
            </a:fld>
            <a:endParaRPr lang="en-US"/>
          </a:p>
        </p:txBody>
      </p:sp>
      <p:sp>
        <p:nvSpPr>
          <p:cNvPr id="9" name="Content Placeholder 8"/>
          <p:cNvSpPr>
            <a:spLocks noGrp="1"/>
          </p:cNvSpPr>
          <p:nvPr>
            <p:ph sz="quarter" idx="13"/>
          </p:nvPr>
        </p:nvSpPr>
        <p:spPr>
          <a:xfrm>
            <a:off x="1008126" y="8401050"/>
            <a:ext cx="11139792" cy="237629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158" y="8401050"/>
            <a:ext cx="11135768" cy="3200400"/>
          </a:xfrm>
        </p:spPr>
        <p:txBody>
          <a:bodyPr anchor="b">
            <a:noAutofit/>
          </a:bodyPr>
          <a:lstStyle>
            <a:lvl1pPr marL="0" indent="0" algn="ctr">
              <a:buNone/>
              <a:defRPr sz="9200" b="0"/>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en-US" smtClean="0"/>
              <a:t>Click to edit Master text styles</a:t>
            </a:r>
          </a:p>
        </p:txBody>
      </p:sp>
      <p:sp>
        <p:nvSpPr>
          <p:cNvPr id="5" name="Text Placeholder 4"/>
          <p:cNvSpPr>
            <a:spLocks noGrp="1"/>
          </p:cNvSpPr>
          <p:nvPr>
            <p:ph type="body" sz="quarter" idx="3"/>
          </p:nvPr>
        </p:nvSpPr>
        <p:spPr>
          <a:xfrm>
            <a:off x="12811603" y="8401050"/>
            <a:ext cx="11140142" cy="3200400"/>
          </a:xfrm>
        </p:spPr>
        <p:txBody>
          <a:bodyPr anchor="b">
            <a:noAutofit/>
          </a:bodyPr>
          <a:lstStyle>
            <a:lvl1pPr marL="0" indent="0" algn="ctr">
              <a:buNone/>
              <a:defRPr sz="9200" b="0"/>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713DDA0-C411-4807-B217-2786D046D8FF}" type="datetimeFigureOut">
              <a:rPr lang="en-US" smtClean="0"/>
              <a:pPr/>
              <a:t>5/25/2015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EAE861-A37E-49C1-AA2B-1A153CA39897}" type="slidenum">
              <a:rPr lang="en-US" smtClean="0"/>
              <a:pPr/>
              <a:t>‹#›</a:t>
            </a:fld>
            <a:endParaRPr lang="en-US"/>
          </a:p>
        </p:txBody>
      </p:sp>
      <p:sp>
        <p:nvSpPr>
          <p:cNvPr id="11" name="Content Placeholder 10"/>
          <p:cNvSpPr>
            <a:spLocks noGrp="1"/>
          </p:cNvSpPr>
          <p:nvPr>
            <p:ph sz="quarter" idx="13"/>
          </p:nvPr>
        </p:nvSpPr>
        <p:spPr>
          <a:xfrm>
            <a:off x="1260158" y="11617452"/>
            <a:ext cx="11139792" cy="205465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12878810" y="11617455"/>
            <a:ext cx="11139792" cy="205442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13DDA0-C411-4807-B217-2786D046D8FF}" type="datetimeFigureOut">
              <a:rPr lang="en-US" smtClean="0"/>
              <a:pPr/>
              <a:t>5/25/2015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EAE861-A37E-49C1-AA2B-1A153CA398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3DDA0-C411-4807-B217-2786D046D8FF}" type="datetimeFigureOut">
              <a:rPr lang="en-US" smtClean="0"/>
              <a:pPr/>
              <a:t>5/25/2015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EAE861-A37E-49C1-AA2B-1A153CA398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81410" y="1400175"/>
            <a:ext cx="8291663" cy="11001375"/>
          </a:xfrm>
        </p:spPr>
        <p:txBody>
          <a:bodyPr anchor="b"/>
          <a:lstStyle>
            <a:lvl1pPr algn="ctr">
              <a:lnSpc>
                <a:spcPct val="100000"/>
              </a:lnSpc>
              <a:defRPr sz="107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1982123" y="1433515"/>
            <a:ext cx="13769847" cy="30728843"/>
          </a:xfrm>
        </p:spPr>
        <p:txBody>
          <a:bodyPr/>
          <a:lstStyle>
            <a:lvl1pPr>
              <a:defRPr sz="12200"/>
            </a:lvl1pPr>
            <a:lvl2pPr>
              <a:defRPr sz="10700"/>
            </a:lvl2pPr>
            <a:lvl3pPr>
              <a:defRPr sz="92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281410" y="12801603"/>
            <a:ext cx="8291663" cy="19360756"/>
          </a:xfrm>
        </p:spPr>
        <p:txBody>
          <a:bodyPr>
            <a:normAutofit/>
          </a:bodyPr>
          <a:lstStyle>
            <a:lvl1pPr marL="0" indent="0" algn="ctr">
              <a:lnSpc>
                <a:spcPct val="125000"/>
              </a:lnSpc>
              <a:buNone/>
              <a:defRPr sz="61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13DDA0-C411-4807-B217-2786D046D8FF}"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AE861-A37E-49C1-AA2B-1A153CA398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29331" y="1200150"/>
            <a:ext cx="15743215" cy="4700588"/>
          </a:xfrm>
        </p:spPr>
        <p:txBody>
          <a:bodyPr anchor="b"/>
          <a:lstStyle>
            <a:lvl1pPr algn="ctr">
              <a:lnSpc>
                <a:spcPct val="100000"/>
              </a:lnSpc>
              <a:defRPr sz="10700" b="0"/>
            </a:lvl1pPr>
          </a:lstStyle>
          <a:p>
            <a:r>
              <a:rPr lang="en-US" smtClean="0"/>
              <a:t>Click to edit Master title style</a:t>
            </a:r>
            <a:endParaRPr lang="en-US" dirty="0"/>
          </a:p>
        </p:txBody>
      </p:sp>
      <p:sp>
        <p:nvSpPr>
          <p:cNvPr id="3" name="Picture Placeholder 2"/>
          <p:cNvSpPr>
            <a:spLocks noGrp="1"/>
          </p:cNvSpPr>
          <p:nvPr>
            <p:ph type="pic" idx="1"/>
          </p:nvPr>
        </p:nvSpPr>
        <p:spPr>
          <a:xfrm>
            <a:off x="4156772" y="6000750"/>
            <a:ext cx="16688333" cy="23840481"/>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12200"/>
            </a:lvl1pPr>
            <a:lvl2pPr marL="1748790" indent="0">
              <a:buNone/>
              <a:defRPr sz="10700"/>
            </a:lvl2pPr>
            <a:lvl3pPr marL="3497580" indent="0">
              <a:buNone/>
              <a:defRPr sz="9200"/>
            </a:lvl3pPr>
            <a:lvl4pPr marL="5246370" indent="0">
              <a:buNone/>
              <a:defRPr sz="7700"/>
            </a:lvl4pPr>
            <a:lvl5pPr marL="6995160" indent="0">
              <a:buNone/>
              <a:defRPr sz="7700"/>
            </a:lvl5pPr>
            <a:lvl6pPr marL="8743950" indent="0">
              <a:buNone/>
              <a:defRPr sz="7700"/>
            </a:lvl6pPr>
            <a:lvl7pPr marL="10492740" indent="0">
              <a:buNone/>
              <a:defRPr sz="7700"/>
            </a:lvl7pPr>
            <a:lvl8pPr marL="12241530" indent="0">
              <a:buNone/>
              <a:defRPr sz="7700"/>
            </a:lvl8pPr>
            <a:lvl9pPr marL="13990320" indent="0">
              <a:buNone/>
              <a:defRPr sz="7700"/>
            </a:lvl9pPr>
          </a:lstStyle>
          <a:p>
            <a:r>
              <a:rPr lang="en-US" smtClean="0"/>
              <a:t>Click icon to add picture</a:t>
            </a:r>
            <a:endParaRPr lang="en-US" dirty="0"/>
          </a:p>
        </p:txBody>
      </p:sp>
      <p:sp>
        <p:nvSpPr>
          <p:cNvPr id="4" name="Text Placeholder 3"/>
          <p:cNvSpPr>
            <a:spLocks noGrp="1"/>
          </p:cNvSpPr>
          <p:nvPr>
            <p:ph type="body" sz="half" idx="2"/>
          </p:nvPr>
        </p:nvSpPr>
        <p:spPr>
          <a:xfrm>
            <a:off x="4629331" y="30503813"/>
            <a:ext cx="15743215" cy="2800350"/>
          </a:xfrm>
        </p:spPr>
        <p:txBody>
          <a:bodyPr>
            <a:normAutofit/>
          </a:bodyPr>
          <a:lstStyle>
            <a:lvl1pPr marL="0" indent="0" algn="ctr">
              <a:buNone/>
              <a:defRPr sz="61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13DDA0-C411-4807-B217-2786D046D8FF}"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AE861-A37E-49C1-AA2B-1A153CA398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60158" y="0"/>
            <a:ext cx="22682835" cy="8401050"/>
          </a:xfrm>
          <a:prstGeom prst="rect">
            <a:avLst/>
          </a:prstGeom>
        </p:spPr>
        <p:txBody>
          <a:bodyPr vert="horz" lIns="349758" tIns="174879" rIns="349758" bIns="174879"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260158" y="8401053"/>
            <a:ext cx="22682835" cy="23761306"/>
          </a:xfrm>
          <a:prstGeom prst="rect">
            <a:avLst/>
          </a:prstGeom>
        </p:spPr>
        <p:txBody>
          <a:bodyPr vert="horz" lIns="349758" tIns="174879" rIns="349758" bIns="1748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17538976" y="33370840"/>
            <a:ext cx="5749469" cy="1916906"/>
          </a:xfrm>
          <a:prstGeom prst="rect">
            <a:avLst/>
          </a:prstGeom>
        </p:spPr>
        <p:txBody>
          <a:bodyPr vert="horz" lIns="349758" tIns="174879" rIns="174879" bIns="174879" rtlCol="0" anchor="ctr"/>
          <a:lstStyle>
            <a:lvl1pPr algn="r">
              <a:defRPr sz="4600">
                <a:solidFill>
                  <a:schemeClr val="tx1">
                    <a:lumMod val="65000"/>
                    <a:lumOff val="35000"/>
                  </a:schemeClr>
                </a:solidFill>
                <a:latin typeface="Century Gothic" pitchFamily="34" charset="0"/>
              </a:defRPr>
            </a:lvl1pPr>
          </a:lstStyle>
          <a:p>
            <a:fld id="{F713DDA0-C411-4807-B217-2786D046D8FF}" type="datetimeFigureOut">
              <a:rPr lang="en-US" smtClean="0"/>
              <a:pPr/>
              <a:t>5/25/2015</a:t>
            </a:fld>
            <a:endParaRPr lang="en-US"/>
          </a:p>
        </p:txBody>
      </p:sp>
      <p:sp>
        <p:nvSpPr>
          <p:cNvPr id="5" name="Footer Placeholder 4"/>
          <p:cNvSpPr>
            <a:spLocks noGrp="1"/>
          </p:cNvSpPr>
          <p:nvPr>
            <p:ph type="ftr" sz="quarter" idx="3"/>
          </p:nvPr>
        </p:nvSpPr>
        <p:spPr>
          <a:xfrm>
            <a:off x="1816825" y="33370840"/>
            <a:ext cx="7849731" cy="1916906"/>
          </a:xfrm>
          <a:prstGeom prst="rect">
            <a:avLst/>
          </a:prstGeom>
        </p:spPr>
        <p:txBody>
          <a:bodyPr vert="horz" lIns="174879" tIns="174879" rIns="349758" bIns="174879" rtlCol="0" anchor="ctr"/>
          <a:lstStyle>
            <a:lvl1pPr algn="l">
              <a:defRPr sz="46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23547411" y="33370840"/>
            <a:ext cx="1548944" cy="1916906"/>
          </a:xfrm>
          <a:prstGeom prst="rect">
            <a:avLst/>
          </a:prstGeom>
        </p:spPr>
        <p:txBody>
          <a:bodyPr vert="horz" lIns="104927" tIns="174879" rIns="174879" bIns="174879" rtlCol="0" anchor="ctr"/>
          <a:lstStyle>
            <a:lvl1pPr algn="l">
              <a:defRPr sz="4600">
                <a:solidFill>
                  <a:schemeClr val="tx1">
                    <a:lumMod val="65000"/>
                    <a:lumOff val="35000"/>
                  </a:schemeClr>
                </a:solidFill>
                <a:latin typeface="Century Gothic" pitchFamily="34" charset="0"/>
              </a:defRPr>
            </a:lvl1pPr>
          </a:lstStyle>
          <a:p>
            <a:fld id="{99EAE861-A37E-49C1-AA2B-1A153CA39897}" type="slidenum">
              <a:rPr lang="en-US" smtClean="0"/>
              <a:pPr/>
              <a:t>‹#›</a:t>
            </a:fld>
            <a:endParaRPr lang="en-US"/>
          </a:p>
        </p:txBody>
      </p:sp>
      <p:sp>
        <p:nvSpPr>
          <p:cNvPr id="7" name="Oval 6"/>
          <p:cNvSpPr/>
          <p:nvPr/>
        </p:nvSpPr>
        <p:spPr>
          <a:xfrm>
            <a:off x="23311701" y="34121766"/>
            <a:ext cx="233653" cy="445053"/>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rtlCol="0" anchor="ctr"/>
          <a:lstStyle/>
          <a:p>
            <a:pPr marL="0" algn="ctr" defTabSz="3497580" rtl="0" eaLnBrk="1" latinLnBrk="0" hangingPunct="1"/>
            <a:endParaRPr lang="en-US" sz="6900" kern="1200">
              <a:solidFill>
                <a:schemeClr val="lt1"/>
              </a:solidFill>
              <a:latin typeface="+mn-lt"/>
              <a:ea typeface="+mn-ea"/>
              <a:cs typeface="+mn-cs"/>
            </a:endParaRPr>
          </a:p>
        </p:txBody>
      </p:sp>
      <p:sp>
        <p:nvSpPr>
          <p:cNvPr id="8" name="Oval 7"/>
          <p:cNvSpPr/>
          <p:nvPr/>
        </p:nvSpPr>
        <p:spPr>
          <a:xfrm>
            <a:off x="1568634" y="34121766"/>
            <a:ext cx="233653" cy="445053"/>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49758" tIns="174879" rIns="349758" bIns="174879"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xStyles>
    <p:titleStyle>
      <a:lvl1pPr algn="ctr" defTabSz="3497580" rtl="0" eaLnBrk="1" latinLnBrk="0" hangingPunct="1">
        <a:lnSpc>
          <a:spcPts val="22185"/>
        </a:lnSpc>
        <a:spcBef>
          <a:spcPct val="0"/>
        </a:spcBef>
        <a:buNone/>
        <a:defRPr sz="207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1311593" indent="-1311593" algn="l" defTabSz="3497580" rtl="0" eaLnBrk="1" latinLnBrk="0" hangingPunct="1">
        <a:spcBef>
          <a:spcPct val="20000"/>
        </a:spcBef>
        <a:buFont typeface="Arial" pitchFamily="34" charset="0"/>
        <a:buChar char="•"/>
        <a:defRPr sz="9200" kern="1200">
          <a:solidFill>
            <a:schemeClr val="tx1">
              <a:lumMod val="50000"/>
              <a:lumOff val="50000"/>
            </a:schemeClr>
          </a:solidFill>
          <a:latin typeface="+mj-lt"/>
          <a:ea typeface="+mn-ea"/>
          <a:cs typeface="+mn-cs"/>
        </a:defRPr>
      </a:lvl1pPr>
      <a:lvl2pPr marL="2841784" indent="-1092994" algn="l" defTabSz="3497580" rtl="0" eaLnBrk="1" latinLnBrk="0" hangingPunct="1">
        <a:spcBef>
          <a:spcPct val="20000"/>
        </a:spcBef>
        <a:buFont typeface="Courier New" pitchFamily="49" charset="0"/>
        <a:buChar char="o"/>
        <a:defRPr sz="6100" kern="1200">
          <a:solidFill>
            <a:schemeClr val="tx1">
              <a:lumMod val="50000"/>
              <a:lumOff val="50000"/>
            </a:schemeClr>
          </a:solidFill>
          <a:latin typeface="+mj-lt"/>
          <a:ea typeface="+mn-ea"/>
          <a:cs typeface="+mn-cs"/>
        </a:defRPr>
      </a:lvl2pPr>
      <a:lvl3pPr marL="4371975" indent="-874395" algn="l" defTabSz="3497580" rtl="0" eaLnBrk="1" latinLnBrk="0" hangingPunct="1">
        <a:spcBef>
          <a:spcPct val="20000"/>
        </a:spcBef>
        <a:buFont typeface="Arial" pitchFamily="34" charset="0"/>
        <a:buChar char="•"/>
        <a:defRPr sz="6100" kern="1200">
          <a:solidFill>
            <a:schemeClr val="tx1">
              <a:lumMod val="50000"/>
              <a:lumOff val="50000"/>
            </a:schemeClr>
          </a:solidFill>
          <a:latin typeface="+mj-lt"/>
          <a:ea typeface="+mn-ea"/>
          <a:cs typeface="+mn-cs"/>
        </a:defRPr>
      </a:lvl3pPr>
      <a:lvl4pPr marL="6120765" indent="-874395" algn="l" defTabSz="3497580" rtl="0" eaLnBrk="1" latinLnBrk="0" hangingPunct="1">
        <a:spcBef>
          <a:spcPct val="20000"/>
        </a:spcBef>
        <a:buFont typeface="Courier New" pitchFamily="49" charset="0"/>
        <a:buChar char="o"/>
        <a:defRPr sz="6100" kern="1200">
          <a:solidFill>
            <a:schemeClr val="tx1">
              <a:lumMod val="50000"/>
              <a:lumOff val="50000"/>
            </a:schemeClr>
          </a:solidFill>
          <a:latin typeface="+mj-lt"/>
          <a:ea typeface="+mn-ea"/>
          <a:cs typeface="+mn-cs"/>
        </a:defRPr>
      </a:lvl4pPr>
      <a:lvl5pPr marL="7869555" indent="-874395" algn="l" defTabSz="3497580" rtl="0" eaLnBrk="1" latinLnBrk="0" hangingPunct="1">
        <a:spcBef>
          <a:spcPct val="20000"/>
        </a:spcBef>
        <a:buFont typeface="Arial" pitchFamily="34" charset="0"/>
        <a:buChar char="•"/>
        <a:defRPr sz="6100" kern="1200">
          <a:solidFill>
            <a:schemeClr val="tx1">
              <a:lumMod val="50000"/>
              <a:lumOff val="50000"/>
            </a:schemeClr>
          </a:solidFill>
          <a:latin typeface="+mj-lt"/>
          <a:ea typeface="+mn-ea"/>
          <a:cs typeface="+mn-cs"/>
        </a:defRPr>
      </a:lvl5pPr>
      <a:lvl6pPr marL="9618345" indent="-874395" algn="l" defTabSz="3497580" rtl="0" eaLnBrk="1" latinLnBrk="0" hangingPunct="1">
        <a:spcBef>
          <a:spcPct val="20000"/>
        </a:spcBef>
        <a:buFont typeface="Courier New" pitchFamily="49" charset="0"/>
        <a:buChar char="o"/>
        <a:defRPr sz="6100" kern="1200">
          <a:solidFill>
            <a:schemeClr val="tx1">
              <a:lumMod val="50000"/>
              <a:lumOff val="50000"/>
            </a:schemeClr>
          </a:solidFill>
          <a:latin typeface="+mj-lt"/>
          <a:ea typeface="+mn-ea"/>
          <a:cs typeface="+mn-cs"/>
        </a:defRPr>
      </a:lvl6pPr>
      <a:lvl7pPr marL="11367135" indent="-874395" algn="l" defTabSz="3497580" rtl="0" eaLnBrk="1" latinLnBrk="0" hangingPunct="1">
        <a:spcBef>
          <a:spcPct val="20000"/>
        </a:spcBef>
        <a:buFont typeface="Arial" pitchFamily="34" charset="0"/>
        <a:buChar char="•"/>
        <a:defRPr sz="6100" kern="1200">
          <a:solidFill>
            <a:schemeClr val="tx1">
              <a:lumMod val="50000"/>
              <a:lumOff val="50000"/>
            </a:schemeClr>
          </a:solidFill>
          <a:latin typeface="+mj-lt"/>
          <a:ea typeface="+mn-ea"/>
          <a:cs typeface="+mn-cs"/>
        </a:defRPr>
      </a:lvl7pPr>
      <a:lvl8pPr marL="13115925" indent="-874395" algn="l" defTabSz="3497580" rtl="0" eaLnBrk="1" latinLnBrk="0" hangingPunct="1">
        <a:spcBef>
          <a:spcPct val="20000"/>
        </a:spcBef>
        <a:buFont typeface="Courier New" pitchFamily="49" charset="0"/>
        <a:buChar char="o"/>
        <a:defRPr sz="6100" kern="1200">
          <a:solidFill>
            <a:schemeClr val="tx1">
              <a:lumMod val="50000"/>
              <a:lumOff val="50000"/>
            </a:schemeClr>
          </a:solidFill>
          <a:latin typeface="+mj-lt"/>
          <a:ea typeface="+mn-ea"/>
          <a:cs typeface="+mn-cs"/>
        </a:defRPr>
      </a:lvl8pPr>
      <a:lvl9pPr marL="14864715" indent="-874395" algn="l" defTabSz="3497580" rtl="0" eaLnBrk="1" latinLnBrk="0" hangingPunct="1">
        <a:spcBef>
          <a:spcPct val="20000"/>
        </a:spcBef>
        <a:buFont typeface="Arial" pitchFamily="34" charset="0"/>
        <a:buChar char="•"/>
        <a:defRPr sz="6100" kern="1200">
          <a:solidFill>
            <a:schemeClr val="tx1">
              <a:lumMod val="50000"/>
              <a:lumOff val="50000"/>
            </a:schemeClr>
          </a:solidFill>
          <a:latin typeface="+mj-lt"/>
          <a:ea typeface="+mn-ea"/>
          <a:cs typeface="+mn-cs"/>
        </a:defRPr>
      </a:lvl9pPr>
    </p:bodyStyle>
    <p:otherStyle>
      <a:defPPr>
        <a:defRPr lang="en-US"/>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2.png"/><Relationship Id="rId7" Type="http://schemas.openxmlformats.org/officeDocument/2006/relationships/chart" Target="../charts/chart1.xml"/><Relationship Id="rId12" Type="http://schemas.openxmlformats.org/officeDocument/2006/relationships/chart" Target="../charts/chart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chart" Target="../charts/chart5.xml"/><Relationship Id="rId5" Type="http://schemas.openxmlformats.org/officeDocument/2006/relationships/image" Target="../media/image4.jpeg"/><Relationship Id="rId10" Type="http://schemas.openxmlformats.org/officeDocument/2006/relationships/chart" Target="../charts/chart4.xml"/><Relationship Id="rId4" Type="http://schemas.openxmlformats.org/officeDocument/2006/relationships/image" Target="../media/image3.jpeg"/><Relationship Id="rId9"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5015307" y="3744666"/>
            <a:ext cx="17235340" cy="1800200"/>
          </a:xfrm>
          <a:prstGeom prst="rect">
            <a:avLst/>
          </a:prstGeom>
        </p:spPr>
        <p:txBody>
          <a:bodyPr vert="horz" lIns="349293" tIns="174633" rIns="349293" bIns="174633" rtlCol="0">
            <a:noAutofit/>
          </a:bodyPr>
          <a:lstStyle/>
          <a:p>
            <a:r>
              <a:rPr lang="en-GB" sz="2300" i="1" baseline="30000" dirty="0"/>
              <a:t>1</a:t>
            </a:r>
            <a:r>
              <a:rPr lang="en-GB" sz="2300" i="1" dirty="0"/>
              <a:t>Department for Neuroscience, Croatian Institute for Brain Research, University of Zagreb Medical School, Zagreb, Croatia</a:t>
            </a:r>
            <a:endParaRPr lang="hr-HR" sz="2300" dirty="0"/>
          </a:p>
          <a:p>
            <a:r>
              <a:rPr lang="en-GB" sz="2300" i="1" baseline="30000" dirty="0"/>
              <a:t>2</a:t>
            </a:r>
            <a:r>
              <a:rPr lang="en-GB" sz="2300" i="1" dirty="0"/>
              <a:t>Laboratory for Molecular Neuropharmacology, Division of Molecular Medicine, </a:t>
            </a:r>
            <a:r>
              <a:rPr lang="en-GB" sz="2300" i="1" dirty="0" err="1"/>
              <a:t>Ruđer</a:t>
            </a:r>
            <a:r>
              <a:rPr lang="en-GB" sz="2300" i="1" dirty="0"/>
              <a:t> </a:t>
            </a:r>
            <a:r>
              <a:rPr lang="en-GB" sz="2300" i="1" dirty="0" err="1"/>
              <a:t>Bošković</a:t>
            </a:r>
            <a:r>
              <a:rPr lang="en-GB" sz="2300" i="1" dirty="0"/>
              <a:t> Institute, Zagreb, Croatia</a:t>
            </a:r>
            <a:endParaRPr lang="hr-HR" sz="2300" dirty="0"/>
          </a:p>
          <a:p>
            <a:r>
              <a:rPr lang="en-GB" sz="2300" i="1" baseline="30000" dirty="0"/>
              <a:t>3</a:t>
            </a:r>
            <a:r>
              <a:rPr lang="en-GB" sz="2300" i="1" dirty="0"/>
              <a:t>Croatian Catholic University, Department of Psychology, Zagreb, Croatia</a:t>
            </a:r>
            <a:endParaRPr lang="hr-HR" sz="2300" dirty="0"/>
          </a:p>
          <a:p>
            <a:r>
              <a:rPr lang="en-US" sz="2300" i="1" baseline="30000" dirty="0"/>
              <a:t>4</a:t>
            </a:r>
            <a:r>
              <a:rPr lang="en-US" sz="2300" i="1" dirty="0"/>
              <a:t>Laboratorio de </a:t>
            </a:r>
            <a:r>
              <a:rPr lang="en-US" sz="2300" i="1" dirty="0" err="1"/>
              <a:t>Química</a:t>
            </a:r>
            <a:r>
              <a:rPr lang="en-US" sz="2300" i="1" dirty="0"/>
              <a:t> </a:t>
            </a:r>
            <a:r>
              <a:rPr lang="en-US" sz="2300" i="1" dirty="0" err="1"/>
              <a:t>Médica</a:t>
            </a:r>
            <a:r>
              <a:rPr lang="en-US" sz="2300" i="1" dirty="0"/>
              <a:t> y </a:t>
            </a:r>
            <a:r>
              <a:rPr lang="en-US" sz="2300" i="1" dirty="0" err="1"/>
              <a:t>Computacional</a:t>
            </a:r>
            <a:r>
              <a:rPr lang="en-US" sz="2300" i="1" dirty="0"/>
              <a:t> (IQOG, CSIC), Madrid, Spain</a:t>
            </a:r>
            <a:endParaRPr lang="hr-HR" sz="2300" dirty="0"/>
          </a:p>
          <a:p>
            <a:r>
              <a:rPr lang="en-GB" sz="2300" i="1" baseline="30000" dirty="0"/>
              <a:t>5</a:t>
            </a:r>
            <a:r>
              <a:rPr lang="en-GB" sz="2300" i="1" dirty="0"/>
              <a:t>Department of Pharmacology, University of Zagreb Medical School, Zagreb, Croatia</a:t>
            </a:r>
            <a:endParaRPr lang="hr-HR" sz="2300" dirty="0"/>
          </a:p>
          <a:p>
            <a:r>
              <a:rPr lang="en-GB" sz="2300" i="1" baseline="30000" dirty="0"/>
              <a:t>6</a:t>
            </a:r>
            <a:r>
              <a:rPr lang="en-US" sz="2300" i="1" dirty="0" err="1"/>
              <a:t>Fishberg</a:t>
            </a:r>
            <a:r>
              <a:rPr lang="en-US" sz="2300" i="1" dirty="0"/>
              <a:t> Department of Neuroscience and Friedman Brain Institute, Icahn School of Medicine at Mount Sinai, New York, NY 10029, USA</a:t>
            </a:r>
            <a:endParaRPr lang="hr-HR" sz="2300" dirty="0"/>
          </a:p>
        </p:txBody>
      </p:sp>
      <p:pic>
        <p:nvPicPr>
          <p:cNvPr id="7" name="Picture 19"/>
          <p:cNvPicPr>
            <a:picLocks noChangeAspect="1"/>
          </p:cNvPicPr>
          <p:nvPr/>
        </p:nvPicPr>
        <p:blipFill>
          <a:blip r:embed="rId3"/>
          <a:srcRect/>
          <a:stretch>
            <a:fillRect/>
          </a:stretch>
        </p:blipFill>
        <p:spPr bwMode="auto">
          <a:xfrm>
            <a:off x="1933500" y="4098264"/>
            <a:ext cx="1444635" cy="1369228"/>
          </a:xfrm>
          <a:prstGeom prst="rect">
            <a:avLst/>
          </a:prstGeom>
          <a:noFill/>
          <a:ln w="9525">
            <a:noFill/>
            <a:miter lim="800000"/>
            <a:headEnd/>
            <a:tailEnd/>
          </a:ln>
        </p:spPr>
      </p:pic>
      <p:pic>
        <p:nvPicPr>
          <p:cNvPr id="9" name="Picture 4" descr="C:\Users\Goran Simic\Desktop\Mef-logo.jpg"/>
          <p:cNvPicPr>
            <a:picLocks noChangeAspect="1" noChangeArrowheads="1"/>
          </p:cNvPicPr>
          <p:nvPr/>
        </p:nvPicPr>
        <p:blipFill>
          <a:blip r:embed="rId4"/>
          <a:srcRect/>
          <a:stretch>
            <a:fillRect/>
          </a:stretch>
        </p:blipFill>
        <p:spPr bwMode="auto">
          <a:xfrm>
            <a:off x="505074" y="3972691"/>
            <a:ext cx="1333509" cy="1494801"/>
          </a:xfrm>
          <a:prstGeom prst="rect">
            <a:avLst/>
          </a:prstGeom>
          <a:noFill/>
          <a:ln w="9525">
            <a:noFill/>
            <a:miter lim="800000"/>
            <a:headEnd/>
            <a:tailEnd/>
          </a:ln>
        </p:spPr>
      </p:pic>
      <p:pic>
        <p:nvPicPr>
          <p:cNvPr id="13316" name="Picture 4" descr="C:\Users\tspeljko\Desktop\1883-n.jpg"/>
          <p:cNvPicPr>
            <a:picLocks noChangeAspect="1" noChangeArrowheads="1"/>
          </p:cNvPicPr>
          <p:nvPr/>
        </p:nvPicPr>
        <p:blipFill>
          <a:blip r:embed="rId5"/>
          <a:srcRect/>
          <a:stretch>
            <a:fillRect/>
          </a:stretch>
        </p:blipFill>
        <p:spPr bwMode="auto">
          <a:xfrm>
            <a:off x="3394011" y="4130402"/>
            <a:ext cx="1460510" cy="1369228"/>
          </a:xfrm>
          <a:prstGeom prst="rect">
            <a:avLst/>
          </a:prstGeom>
          <a:noFill/>
        </p:spPr>
      </p:pic>
      <p:pic>
        <p:nvPicPr>
          <p:cNvPr id="17" name="Picture 3"/>
          <p:cNvPicPr>
            <a:picLocks noChangeAspect="1"/>
          </p:cNvPicPr>
          <p:nvPr/>
        </p:nvPicPr>
        <p:blipFill>
          <a:blip r:embed="rId6"/>
          <a:srcRect/>
          <a:stretch>
            <a:fillRect/>
          </a:stretch>
        </p:blipFill>
        <p:spPr bwMode="auto">
          <a:xfrm>
            <a:off x="21825014" y="3924506"/>
            <a:ext cx="1814405" cy="1692368"/>
          </a:xfrm>
          <a:prstGeom prst="rect">
            <a:avLst/>
          </a:prstGeom>
          <a:noFill/>
          <a:ln w="9525">
            <a:noFill/>
            <a:miter lim="800000"/>
            <a:headEnd/>
            <a:tailEnd/>
          </a:ln>
        </p:spPr>
      </p:pic>
      <p:sp>
        <p:nvSpPr>
          <p:cNvPr id="14" name="Rectangle 167"/>
          <p:cNvSpPr>
            <a:spLocks noChangeArrowheads="1"/>
          </p:cNvSpPr>
          <p:nvPr/>
        </p:nvSpPr>
        <p:spPr bwMode="auto">
          <a:xfrm>
            <a:off x="7323101" y="6330178"/>
            <a:ext cx="8834499" cy="654848"/>
          </a:xfrm>
          <a:prstGeom prst="rect">
            <a:avLst/>
          </a:prstGeom>
          <a:noFill/>
          <a:ln w="9525">
            <a:noFill/>
            <a:miter lim="800000"/>
            <a:headEnd/>
            <a:tailEnd/>
          </a:ln>
        </p:spPr>
        <p:txBody>
          <a:bodyPr wrap="none" lIns="111031" tIns="55516" rIns="111031" bIns="55516" anchor="ctr"/>
          <a:lstStyle/>
          <a:p>
            <a:pPr algn="ctr" defTabSz="3045643"/>
            <a:r>
              <a:rPr lang="en-US" sz="3900" b="1" dirty="0"/>
              <a:t>Introduction</a:t>
            </a:r>
          </a:p>
        </p:txBody>
      </p:sp>
      <p:sp>
        <p:nvSpPr>
          <p:cNvPr id="15" name="Rectangle 167"/>
          <p:cNvSpPr>
            <a:spLocks noChangeArrowheads="1"/>
          </p:cNvSpPr>
          <p:nvPr/>
        </p:nvSpPr>
        <p:spPr bwMode="auto">
          <a:xfrm>
            <a:off x="7267538" y="10506642"/>
            <a:ext cx="8834499" cy="654848"/>
          </a:xfrm>
          <a:prstGeom prst="rect">
            <a:avLst/>
          </a:prstGeom>
          <a:noFill/>
          <a:ln w="9525">
            <a:noFill/>
            <a:miter lim="800000"/>
            <a:headEnd/>
            <a:tailEnd/>
          </a:ln>
        </p:spPr>
        <p:txBody>
          <a:bodyPr wrap="none" lIns="111031" tIns="55516" rIns="111031" bIns="55516" anchor="ctr"/>
          <a:lstStyle/>
          <a:p>
            <a:pPr algn="ctr" defTabSz="3045643"/>
            <a:r>
              <a:rPr lang="hr-HR" sz="3900" b="1" dirty="0"/>
              <a:t>Materials </a:t>
            </a:r>
            <a:r>
              <a:rPr lang="en-US" sz="3900" b="1" dirty="0"/>
              <a:t>and</a:t>
            </a:r>
            <a:r>
              <a:rPr lang="hr-HR" sz="3900" b="1" dirty="0"/>
              <a:t> </a:t>
            </a:r>
            <a:r>
              <a:rPr lang="en-US" sz="3900" b="1" dirty="0"/>
              <a:t>methods</a:t>
            </a:r>
          </a:p>
        </p:txBody>
      </p:sp>
      <p:sp>
        <p:nvSpPr>
          <p:cNvPr id="16" name="Subtitle 2"/>
          <p:cNvSpPr txBox="1">
            <a:spLocks/>
          </p:cNvSpPr>
          <p:nvPr/>
        </p:nvSpPr>
        <p:spPr>
          <a:xfrm>
            <a:off x="433302" y="6976097"/>
            <a:ext cx="24225420" cy="3393305"/>
          </a:xfrm>
          <a:prstGeom prst="rect">
            <a:avLst/>
          </a:prstGeom>
        </p:spPr>
        <p:txBody>
          <a:bodyPr vert="horz" lIns="349293" tIns="174633" rIns="349293" bIns="174633" rtlCol="0">
            <a:noAutofit/>
          </a:bodyPr>
          <a:lstStyle/>
          <a:p>
            <a:pPr algn="just"/>
            <a:r>
              <a:rPr lang="en-US" sz="2600" dirty="0"/>
              <a:t>Alzheimer’s disease (AD) is the most common cause of dementia in the elderly (affecting over </a:t>
            </a:r>
            <a:r>
              <a:rPr lang="en-US" sz="2600" i="1" dirty="0"/>
              <a:t>30 million people </a:t>
            </a:r>
            <a:r>
              <a:rPr lang="en-US" sz="2600" dirty="0"/>
              <a:t>worldwide). It is characterized by the presence in the brain of plaques composed of amyloid beta peptide and of neurofibrillary tangles made of </a:t>
            </a:r>
            <a:r>
              <a:rPr lang="en-US" sz="2600" dirty="0" err="1"/>
              <a:t>hyperphosphorylated</a:t>
            </a:r>
            <a:r>
              <a:rPr lang="en-US" sz="2600" dirty="0"/>
              <a:t> protein tau. In AD, the balance of tau kinase and phosphatase activity is shifted, creating a highly phosphorylated species of tau. A number of </a:t>
            </a:r>
            <a:r>
              <a:rPr lang="en-US" sz="2600" dirty="0" err="1"/>
              <a:t>neuroprotective</a:t>
            </a:r>
            <a:r>
              <a:rPr lang="en-US" sz="2600" dirty="0"/>
              <a:t> strategies have been considered to counter tau </a:t>
            </a:r>
            <a:r>
              <a:rPr lang="en-US" sz="2600" dirty="0" err="1"/>
              <a:t>hyperhosphorylation</a:t>
            </a:r>
            <a:r>
              <a:rPr lang="en-US" sz="2600" dirty="0"/>
              <a:t> and to reduce tau aggregates including, 1) MT-stabilizing agents, 2) modulation of tau phosphorylation, 3) tau aggregation inhibitors, 4) targeting extracellular tau oligomers, 5) targeting tau clearance, and 6) targeting tau proteolysis. ASS234 is a </a:t>
            </a:r>
            <a:r>
              <a:rPr lang="en-US" sz="2600" dirty="0" err="1"/>
              <a:t>multipotent</a:t>
            </a:r>
            <a:r>
              <a:rPr lang="en-US" sz="2600" dirty="0"/>
              <a:t> drug that inhibits monoamine oxidase enzymes (MAO A and B), </a:t>
            </a:r>
            <a:r>
              <a:rPr lang="en-US" sz="2600" dirty="0" err="1"/>
              <a:t>acetylcholinesterase</a:t>
            </a:r>
            <a:r>
              <a:rPr lang="en-US" sz="2600" dirty="0"/>
              <a:t> and  </a:t>
            </a:r>
            <a:r>
              <a:rPr lang="en-US" sz="2600" dirty="0" err="1"/>
              <a:t>butyrylcholinesterase</a:t>
            </a:r>
            <a:r>
              <a:rPr lang="en-US" sz="2600" dirty="0"/>
              <a:t>. It is a blood-brain barrier-permeable compound that inhibits Aβ aggregation, protects cells from Aβ-induced apoptosis and has antioxidant properties (</a:t>
            </a:r>
            <a:r>
              <a:rPr lang="en-US" sz="2600" dirty="0" err="1"/>
              <a:t>Bolea</a:t>
            </a:r>
            <a:r>
              <a:rPr lang="en-US" sz="2600" dirty="0"/>
              <a:t> et al., </a:t>
            </a:r>
            <a:r>
              <a:rPr lang="en-US" sz="2600" dirty="0" err="1"/>
              <a:t>Curr</a:t>
            </a:r>
            <a:r>
              <a:rPr lang="en-US" sz="2600" dirty="0"/>
              <a:t>. Alzheimer Res., 2013), but its properties in regard to tau phosphorylation and aggregation have not been yet studied. The goal of this study was to assess the influence of ASS234 on tau phosphorylation in SH-SY5Y cells. </a:t>
            </a:r>
            <a:endParaRPr lang="hr-HR" sz="2600" dirty="0"/>
          </a:p>
        </p:txBody>
      </p:sp>
      <p:sp>
        <p:nvSpPr>
          <p:cNvPr id="18" name="Subtitle 2"/>
          <p:cNvSpPr txBox="1">
            <a:spLocks/>
          </p:cNvSpPr>
          <p:nvPr/>
        </p:nvSpPr>
        <p:spPr>
          <a:xfrm>
            <a:off x="433302" y="11132106"/>
            <a:ext cx="24225420" cy="5646008"/>
          </a:xfrm>
          <a:prstGeom prst="rect">
            <a:avLst/>
          </a:prstGeom>
        </p:spPr>
        <p:txBody>
          <a:bodyPr vert="horz" lIns="349293" tIns="174633" rIns="349293" bIns="174633" rtlCol="0">
            <a:noAutofit/>
          </a:bodyPr>
          <a:lstStyle/>
          <a:p>
            <a:pPr algn="just"/>
            <a:r>
              <a:rPr lang="en-GB" sz="2600" b="1" dirty="0"/>
              <a:t>Cell culture and MTT </a:t>
            </a:r>
            <a:r>
              <a:rPr lang="en-GB" sz="2600" b="1" dirty="0" smtClean="0"/>
              <a:t>assay</a:t>
            </a:r>
            <a:r>
              <a:rPr lang="en-GB" sz="2600" dirty="0"/>
              <a:t> </a:t>
            </a:r>
            <a:endParaRPr lang="hr-HR" sz="2600" dirty="0"/>
          </a:p>
          <a:p>
            <a:pPr algn="just"/>
            <a:r>
              <a:rPr lang="en-GB" sz="2600" dirty="0"/>
              <a:t>Human </a:t>
            </a:r>
            <a:r>
              <a:rPr lang="en-GB" sz="2600" dirty="0" err="1"/>
              <a:t>neuroblastoma</a:t>
            </a:r>
            <a:r>
              <a:rPr lang="en-GB" sz="2600" dirty="0"/>
              <a:t> SH-SY5Y cells were cultured in DMEM (</a:t>
            </a:r>
            <a:r>
              <a:rPr lang="en-GB" sz="2600" dirty="0" err="1"/>
              <a:t>Gibco</a:t>
            </a:r>
            <a:r>
              <a:rPr lang="en-GB" sz="2600" dirty="0"/>
              <a:t>) containing 10 % </a:t>
            </a:r>
            <a:r>
              <a:rPr lang="en-GB" sz="2600" dirty="0" err="1"/>
              <a:t>fetal</a:t>
            </a:r>
            <a:r>
              <a:rPr lang="en-GB" sz="2600" dirty="0"/>
              <a:t> bovine serum at 37°C in atmosphere containing 5 % CO</a:t>
            </a:r>
            <a:r>
              <a:rPr lang="en-GB" sz="2600" baseline="-25000" dirty="0"/>
              <a:t>2</a:t>
            </a:r>
            <a:r>
              <a:rPr lang="en-GB" sz="2600" dirty="0"/>
              <a:t>. Cell viability was assessed by the MTT assay. SH-SY5Y cells were plated in 96-well at density of 17,500 cells/well. On the second day, cells were treated with 5 µM and 10 µM ASS234 for 24 h in serum-free medium. Cells were also </a:t>
            </a:r>
            <a:r>
              <a:rPr lang="en-GB" sz="2600" dirty="0" err="1"/>
              <a:t>pretreated</a:t>
            </a:r>
            <a:r>
              <a:rPr lang="en-GB" sz="2600" dirty="0"/>
              <a:t> with 5, 10, 20 and 50 µM ASS234 for 1 h, after which they were kept for 24 h in serum-free medium. Additionally, SH-SY5Y cells were treated with 30 </a:t>
            </a:r>
            <a:r>
              <a:rPr lang="en-GB" sz="2600" dirty="0" err="1"/>
              <a:t>nM</a:t>
            </a:r>
            <a:r>
              <a:rPr lang="en-GB" sz="2600" dirty="0"/>
              <a:t> </a:t>
            </a:r>
            <a:r>
              <a:rPr lang="en-GB" sz="2600" dirty="0" err="1"/>
              <a:t>okadaic</a:t>
            </a:r>
            <a:r>
              <a:rPr lang="en-GB" sz="2600" dirty="0"/>
              <a:t> acid (OA, </a:t>
            </a:r>
            <a:r>
              <a:rPr lang="en-GB" sz="2600" dirty="0" err="1"/>
              <a:t>Abcam</a:t>
            </a:r>
            <a:r>
              <a:rPr lang="en-GB" sz="2600" dirty="0"/>
              <a:t>) for different time intervals (12, 18, and 24 h). Before OA treatment, cells were either </a:t>
            </a:r>
            <a:r>
              <a:rPr lang="en-GB" sz="2600" dirty="0" err="1"/>
              <a:t>pretreated</a:t>
            </a:r>
            <a:r>
              <a:rPr lang="en-GB" sz="2600" dirty="0"/>
              <a:t> for 1 h with 5 µM and 10 µM ASS234 or were </a:t>
            </a:r>
            <a:r>
              <a:rPr lang="en-GB" sz="2600" dirty="0" err="1"/>
              <a:t>cotreated</a:t>
            </a:r>
            <a:r>
              <a:rPr lang="en-GB" sz="2600" dirty="0"/>
              <a:t> with OA and ASS234 (5 µM and 10 µM ASS234 + 30 </a:t>
            </a:r>
            <a:r>
              <a:rPr lang="en-GB" sz="2600" dirty="0" err="1"/>
              <a:t>nM</a:t>
            </a:r>
            <a:r>
              <a:rPr lang="en-GB" sz="2600" dirty="0"/>
              <a:t> OA for 12, 18, and 24 h). At the end of the treatment, MTT was added to each well and after 3 h incubation at 37°C, cells were dissolved in DMSO. Absorbance was measured at 570 </a:t>
            </a:r>
            <a:r>
              <a:rPr lang="en-GB" sz="2600" dirty="0" err="1"/>
              <a:t>nM</a:t>
            </a:r>
            <a:r>
              <a:rPr lang="en-GB" sz="2600" dirty="0"/>
              <a:t> using a </a:t>
            </a:r>
            <a:r>
              <a:rPr lang="en-GB" sz="2600" dirty="0" err="1"/>
              <a:t>microplate</a:t>
            </a:r>
            <a:r>
              <a:rPr lang="en-GB" sz="2600" dirty="0"/>
              <a:t> reader (</a:t>
            </a:r>
            <a:r>
              <a:rPr lang="en-GB" sz="2600" dirty="0" err="1"/>
              <a:t>Biorad</a:t>
            </a:r>
            <a:r>
              <a:rPr lang="en-GB" sz="2600" dirty="0"/>
              <a:t>).</a:t>
            </a:r>
            <a:endParaRPr lang="hr-HR" sz="2600" dirty="0"/>
          </a:p>
          <a:p>
            <a:pPr algn="just"/>
            <a:r>
              <a:rPr lang="en-GB" sz="2600" dirty="0"/>
              <a:t> </a:t>
            </a:r>
            <a:r>
              <a:rPr lang="en-GB" sz="2600" b="1" dirty="0" smtClean="0"/>
              <a:t>ELISA</a:t>
            </a:r>
            <a:r>
              <a:rPr lang="en-GB" sz="2600" dirty="0"/>
              <a:t> </a:t>
            </a:r>
            <a:endParaRPr lang="hr-HR" sz="2600" dirty="0"/>
          </a:p>
          <a:p>
            <a:pPr algn="just"/>
            <a:r>
              <a:rPr lang="en-GB" sz="2600" dirty="0"/>
              <a:t>For analysis of ASS234 effect on tau phosphorylation, cells were washed, lysed in RIPA buffer containing phosphatase and protease inhibitors, </a:t>
            </a:r>
            <a:r>
              <a:rPr lang="en-GB" sz="2600" dirty="0" err="1"/>
              <a:t>vortexed</a:t>
            </a:r>
            <a:r>
              <a:rPr lang="en-GB" sz="2600" dirty="0"/>
              <a:t>, and centrifuged for 20 min at 16,000 g. Supernatants were collected. Total protein concentration was determined using BCA Protein Assay (Thermo Scientific). P-tau199 levels were measured using Invitrogen ELISA kit (Life technologies). Statistical analyses were performed with </a:t>
            </a:r>
            <a:r>
              <a:rPr lang="en-GB" sz="2600" dirty="0" err="1"/>
              <a:t>GraphPad</a:t>
            </a:r>
            <a:r>
              <a:rPr lang="en-GB" sz="2600" dirty="0"/>
              <a:t> Prism 5.0 software (San Diego, CA, USA). The results are showed as mean ± standard deviation.</a:t>
            </a:r>
            <a:endParaRPr lang="hr-HR" sz="2600" dirty="0"/>
          </a:p>
        </p:txBody>
      </p:sp>
      <p:sp>
        <p:nvSpPr>
          <p:cNvPr id="23" name="Rectangle 167"/>
          <p:cNvSpPr>
            <a:spLocks noChangeArrowheads="1"/>
          </p:cNvSpPr>
          <p:nvPr/>
        </p:nvSpPr>
        <p:spPr bwMode="auto">
          <a:xfrm>
            <a:off x="7434227" y="16699330"/>
            <a:ext cx="8834499" cy="654848"/>
          </a:xfrm>
          <a:prstGeom prst="rect">
            <a:avLst/>
          </a:prstGeom>
          <a:noFill/>
          <a:ln w="9525">
            <a:noFill/>
            <a:miter lim="800000"/>
            <a:headEnd/>
            <a:tailEnd/>
          </a:ln>
        </p:spPr>
        <p:txBody>
          <a:bodyPr wrap="none" lIns="111031" tIns="55516" rIns="111031" bIns="55516" anchor="ctr"/>
          <a:lstStyle/>
          <a:p>
            <a:pPr algn="ctr" defTabSz="3045643"/>
            <a:r>
              <a:rPr lang="en-US" sz="3900" b="1" dirty="0"/>
              <a:t>Results and conclusions</a:t>
            </a:r>
          </a:p>
        </p:txBody>
      </p:sp>
      <p:sp>
        <p:nvSpPr>
          <p:cNvPr id="24" name="Subtitle 2"/>
          <p:cNvSpPr txBox="1">
            <a:spLocks/>
          </p:cNvSpPr>
          <p:nvPr/>
        </p:nvSpPr>
        <p:spPr>
          <a:xfrm>
            <a:off x="17210088" y="27075258"/>
            <a:ext cx="7448633" cy="6808143"/>
          </a:xfrm>
          <a:prstGeom prst="rect">
            <a:avLst/>
          </a:prstGeom>
          <a:ln w="76200">
            <a:solidFill>
              <a:schemeClr val="accent2">
                <a:lumMod val="40000"/>
                <a:lumOff val="60000"/>
              </a:schemeClr>
            </a:solidFill>
          </a:ln>
        </p:spPr>
        <p:txBody>
          <a:bodyPr vert="horz" lIns="349293" tIns="174633" rIns="349293" bIns="174633" rtlCol="0">
            <a:noAutofit/>
          </a:bodyPr>
          <a:lstStyle/>
          <a:p>
            <a:pPr algn="ctr"/>
            <a:r>
              <a:rPr lang="en-US" sz="3200" b="1" dirty="0"/>
              <a:t>Compound ASS234 showed no effect on tau protein phosphorylation at epitope S199. However, further studies should be performed to determine the effect of ASS234 on tau phosphorylation induced in SH-SY5Y cells with different compounds (such as </a:t>
            </a:r>
            <a:r>
              <a:rPr lang="en-US" sz="3200" b="1" dirty="0" err="1"/>
              <a:t>nocodazole</a:t>
            </a:r>
            <a:r>
              <a:rPr lang="en-US" sz="3200" b="1" dirty="0"/>
              <a:t> or formaldehyde). As </a:t>
            </a:r>
            <a:r>
              <a:rPr lang="en-US" sz="3200" b="1" dirty="0" err="1"/>
              <a:t>okadaic</a:t>
            </a:r>
            <a:r>
              <a:rPr lang="en-US" sz="3200" b="1" dirty="0"/>
              <a:t> acid in combination with ASS234 decreases the viability of SH-SY5Y cells, it is not advisable to use it in this kind of experiments.</a:t>
            </a:r>
            <a:endParaRPr lang="hr-HR" sz="3200" b="1" dirty="0"/>
          </a:p>
          <a:p>
            <a:pPr algn="ctr"/>
            <a:r>
              <a:rPr lang="en-US" sz="3200" b="1" dirty="0" smtClean="0"/>
              <a:t> </a:t>
            </a:r>
            <a:endParaRPr lang="hr-HR" sz="3200" b="1" dirty="0"/>
          </a:p>
        </p:txBody>
      </p:sp>
      <p:sp>
        <p:nvSpPr>
          <p:cNvPr id="25" name="Subtitle 2"/>
          <p:cNvSpPr txBox="1">
            <a:spLocks/>
          </p:cNvSpPr>
          <p:nvPr/>
        </p:nvSpPr>
        <p:spPr>
          <a:xfrm>
            <a:off x="377739" y="17282170"/>
            <a:ext cx="24343953" cy="3660407"/>
          </a:xfrm>
          <a:prstGeom prst="rect">
            <a:avLst/>
          </a:prstGeom>
        </p:spPr>
        <p:txBody>
          <a:bodyPr vert="horz" lIns="349293" tIns="174633" rIns="349293" bIns="174633" rtlCol="0">
            <a:noAutofit/>
          </a:bodyPr>
          <a:lstStyle/>
          <a:p>
            <a:pPr algn="just"/>
            <a:r>
              <a:rPr lang="en-US" sz="2600" dirty="0"/>
              <a:t>SH-SY5Y cells were treated with </a:t>
            </a:r>
            <a:r>
              <a:rPr lang="en-US" sz="2600" dirty="0" err="1"/>
              <a:t>okadaic</a:t>
            </a:r>
            <a:r>
              <a:rPr lang="en-US" sz="2600" dirty="0"/>
              <a:t> acid to induce tau protein phosphorylation, as OA is protein phosphatase 1 and 2A inhibitor. Using the MTT assay we found out that in combination with ASS234, OA significantly decreased cell viability (Figures 1-3). Thus, OA was excluded from further experiments.</a:t>
            </a:r>
            <a:endParaRPr lang="hr-HR" sz="2600" dirty="0"/>
          </a:p>
          <a:p>
            <a:pPr algn="just"/>
            <a:r>
              <a:rPr lang="en-US" sz="2600" dirty="0"/>
              <a:t>24 h treatment with </a:t>
            </a:r>
            <a:r>
              <a:rPr lang="en-GB" sz="2600" dirty="0"/>
              <a:t>5 µM (t=0.187;df=14; p=0.854) or 10 µM ASS234 (t=0.478; </a:t>
            </a:r>
            <a:r>
              <a:rPr lang="en-GB" sz="2600" dirty="0" err="1"/>
              <a:t>df</a:t>
            </a:r>
            <a:r>
              <a:rPr lang="en-GB" sz="2600" dirty="0"/>
              <a:t>=14; p=0.639) in serum-free medium did not influence cell viability (Figure 4). Also, 1 h </a:t>
            </a:r>
            <a:r>
              <a:rPr lang="en-GB" sz="2600" dirty="0" err="1"/>
              <a:t>pretreatment</a:t>
            </a:r>
            <a:r>
              <a:rPr lang="en-GB" sz="2600" dirty="0"/>
              <a:t> with 10 µM ASS234 (t=0.121; </a:t>
            </a:r>
            <a:r>
              <a:rPr lang="en-GB" sz="2600" dirty="0" err="1"/>
              <a:t>df</a:t>
            </a:r>
            <a:r>
              <a:rPr lang="en-GB" sz="2600" dirty="0"/>
              <a:t>=18; p=0.906), followed by 24 h in serum-free medium, did not influence cell viability. However, 1 h </a:t>
            </a:r>
            <a:r>
              <a:rPr lang="en-GB" sz="2600" dirty="0" err="1"/>
              <a:t>pretreatment</a:t>
            </a:r>
            <a:r>
              <a:rPr lang="en-GB" sz="2600" dirty="0"/>
              <a:t> with 5 µM ASS234 mildly reduced cell viability (t=2.553; </a:t>
            </a:r>
            <a:r>
              <a:rPr lang="en-GB" sz="2600" dirty="0" err="1"/>
              <a:t>df</a:t>
            </a:r>
            <a:r>
              <a:rPr lang="en-GB" sz="2600" dirty="0"/>
              <a:t>=18; p=0.020), while 1 h </a:t>
            </a:r>
            <a:r>
              <a:rPr lang="en-GB" sz="2600" dirty="0" err="1"/>
              <a:t>pretreatment</a:t>
            </a:r>
            <a:r>
              <a:rPr lang="en-GB" sz="2600" dirty="0"/>
              <a:t> with either 20 µM (t=5.143; </a:t>
            </a:r>
            <a:r>
              <a:rPr lang="en-GB" sz="2600" dirty="0" err="1"/>
              <a:t>df</a:t>
            </a:r>
            <a:r>
              <a:rPr lang="en-GB" sz="2600" dirty="0"/>
              <a:t>=1; p&lt;0.001) or 50 µM ASS234 (t=6.709; </a:t>
            </a:r>
            <a:r>
              <a:rPr lang="en-GB" sz="2600" dirty="0" err="1"/>
              <a:t>df</a:t>
            </a:r>
            <a:r>
              <a:rPr lang="en-GB" sz="2600" dirty="0"/>
              <a:t>=14; p&lt;0.001), significantly reduced cell viability (Figure 5).</a:t>
            </a:r>
            <a:endParaRPr lang="hr-HR" sz="2600" dirty="0"/>
          </a:p>
          <a:p>
            <a:pPr algn="just"/>
            <a:r>
              <a:rPr lang="en-GB" sz="2600" dirty="0"/>
              <a:t>For analysis of tau phosphorylation, cells were treated for 24 h in serum free medium with 5 µM and 10 µM ASS234. Also, 1 h </a:t>
            </a:r>
            <a:r>
              <a:rPr lang="en-GB" sz="2600" dirty="0" err="1"/>
              <a:t>pretreatment</a:t>
            </a:r>
            <a:r>
              <a:rPr lang="en-GB" sz="2600" dirty="0"/>
              <a:t> with 10 µM ASS234, followed by 24 h in serum-free medium was conducted. No effect of ASS234 on tau phosphorylation at epitope S199 could be revealed in any conditions: 24 h treatment with 5 µM ASS234 (t=0.885; </a:t>
            </a:r>
            <a:r>
              <a:rPr lang="en-GB" sz="2600" dirty="0" err="1"/>
              <a:t>df</a:t>
            </a:r>
            <a:r>
              <a:rPr lang="en-GB" sz="2600" dirty="0"/>
              <a:t>=4; p=0.426), 24 h treatment with 10 µM ASS234 (t=1.074; </a:t>
            </a:r>
            <a:r>
              <a:rPr lang="en-GB" sz="2600" dirty="0" err="1"/>
              <a:t>df</a:t>
            </a:r>
            <a:r>
              <a:rPr lang="en-GB" sz="2600" dirty="0"/>
              <a:t>=4; p=0.343), or 1 h </a:t>
            </a:r>
            <a:r>
              <a:rPr lang="en-GB" sz="2600" dirty="0" err="1"/>
              <a:t>pretreatment</a:t>
            </a:r>
            <a:r>
              <a:rPr lang="en-GB" sz="2600" dirty="0"/>
              <a:t> with 10 µM ASS234 (t=0.646; </a:t>
            </a:r>
            <a:r>
              <a:rPr lang="en-GB" sz="2600" dirty="0" err="1"/>
              <a:t>df</a:t>
            </a:r>
            <a:r>
              <a:rPr lang="en-GB" sz="2600" dirty="0"/>
              <a:t>=4; p=0.553) (Figure 6).</a:t>
            </a:r>
            <a:endParaRPr lang="hr-HR" sz="2600" dirty="0"/>
          </a:p>
          <a:p>
            <a:pPr algn="just"/>
            <a:r>
              <a:rPr lang="en-GB" sz="2600" dirty="0"/>
              <a:t> </a:t>
            </a:r>
            <a:endParaRPr lang="hr-HR" sz="2600" dirty="0"/>
          </a:p>
        </p:txBody>
      </p:sp>
      <p:sp>
        <p:nvSpPr>
          <p:cNvPr id="27" name="Rectangle 167"/>
          <p:cNvSpPr>
            <a:spLocks noChangeArrowheads="1"/>
          </p:cNvSpPr>
          <p:nvPr/>
        </p:nvSpPr>
        <p:spPr bwMode="auto">
          <a:xfrm>
            <a:off x="8785151" y="33693218"/>
            <a:ext cx="6696744" cy="654848"/>
          </a:xfrm>
          <a:prstGeom prst="rect">
            <a:avLst/>
          </a:prstGeom>
          <a:noFill/>
          <a:ln w="9525">
            <a:noFill/>
            <a:miter lim="800000"/>
            <a:headEnd/>
            <a:tailEnd/>
          </a:ln>
        </p:spPr>
        <p:txBody>
          <a:bodyPr wrap="none" lIns="111031" tIns="55516" rIns="111031" bIns="55516" anchor="ctr"/>
          <a:lstStyle/>
          <a:p>
            <a:r>
              <a:rPr lang="en-US" sz="3900" b="1" dirty="0"/>
              <a:t>Acknowledgements </a:t>
            </a:r>
            <a:endParaRPr lang="en-US" sz="3900" dirty="0"/>
          </a:p>
        </p:txBody>
      </p:sp>
      <p:sp>
        <p:nvSpPr>
          <p:cNvPr id="28" name="Subtitle 2"/>
          <p:cNvSpPr txBox="1">
            <a:spLocks/>
          </p:cNvSpPr>
          <p:nvPr/>
        </p:nvSpPr>
        <p:spPr>
          <a:xfrm>
            <a:off x="8137080" y="34423364"/>
            <a:ext cx="17569951" cy="1148838"/>
          </a:xfrm>
          <a:prstGeom prst="rect">
            <a:avLst/>
          </a:prstGeom>
        </p:spPr>
        <p:txBody>
          <a:bodyPr vert="horz" lIns="349293" tIns="174633" rIns="349293" bIns="174633" rtlCol="0">
            <a:noAutofit/>
          </a:bodyPr>
          <a:lstStyle/>
          <a:p>
            <a:r>
              <a:rPr lang="en-GB" sz="2000" dirty="0"/>
              <a:t>We thank to prof. José Marco-</a:t>
            </a:r>
            <a:r>
              <a:rPr lang="en-GB" sz="2000" dirty="0" err="1"/>
              <a:t>Contelles</a:t>
            </a:r>
            <a:r>
              <a:rPr lang="en-GB" sz="2000" dirty="0"/>
              <a:t> for providing us with ASS234. We also thank to the groups of prof. Danka </a:t>
            </a:r>
            <a:r>
              <a:rPr lang="en-GB" sz="2000" dirty="0" err="1"/>
              <a:t>Grčević</a:t>
            </a:r>
            <a:r>
              <a:rPr lang="en-GB" sz="2000" dirty="0"/>
              <a:t> and prof. Dora </a:t>
            </a:r>
            <a:r>
              <a:rPr lang="en-GB" sz="2000" dirty="0" err="1"/>
              <a:t>Višnjić</a:t>
            </a:r>
            <a:r>
              <a:rPr lang="en-GB" sz="2000" dirty="0"/>
              <a:t> for generously letting us use their equipment. This work was funded by the Croatian Science Foundation grant no. 09/16 “Detection and tracking of biological markers for early therapeutic intervention in sporadic Alzheimer’s disease” to G.Š., CMST COST Action CM1103, and a FEBS short-term fellowship and a HEP donation to M.B. The authors declare no conflict of interest.</a:t>
            </a:r>
            <a:endParaRPr lang="hr-HR" sz="2000" dirty="0"/>
          </a:p>
        </p:txBody>
      </p:sp>
      <p:cxnSp>
        <p:nvCxnSpPr>
          <p:cNvPr id="30" name="Straight Connector 29"/>
          <p:cNvCxnSpPr/>
          <p:nvPr/>
        </p:nvCxnSpPr>
        <p:spPr>
          <a:xfrm>
            <a:off x="8545484" y="6925495"/>
            <a:ext cx="6389732" cy="1323"/>
          </a:xfrm>
          <a:prstGeom prst="line">
            <a:avLst/>
          </a:prstGeom>
          <a:ln w="57150">
            <a:solidFill>
              <a:schemeClr val="accent2">
                <a:lumMod val="40000"/>
                <a:lumOff val="60000"/>
              </a:schemeClr>
            </a:solidFill>
          </a:ln>
        </p:spPr>
        <p:style>
          <a:lnRef idx="1">
            <a:schemeClr val="accent6"/>
          </a:lnRef>
          <a:fillRef idx="0">
            <a:schemeClr val="accent6"/>
          </a:fillRef>
          <a:effectRef idx="0">
            <a:schemeClr val="accent6"/>
          </a:effectRef>
          <a:fontRef idx="minor">
            <a:schemeClr val="tx1"/>
          </a:fontRef>
        </p:style>
      </p:cxnSp>
      <p:cxnSp>
        <p:nvCxnSpPr>
          <p:cNvPr id="38" name="Straight Connector 37"/>
          <p:cNvCxnSpPr/>
          <p:nvPr/>
        </p:nvCxnSpPr>
        <p:spPr>
          <a:xfrm>
            <a:off x="8545484" y="11101959"/>
            <a:ext cx="6389732" cy="1323"/>
          </a:xfrm>
          <a:prstGeom prst="line">
            <a:avLst/>
          </a:prstGeom>
          <a:ln w="57150">
            <a:solidFill>
              <a:schemeClr val="accent2">
                <a:lumMod val="40000"/>
                <a:lumOff val="60000"/>
              </a:schemeClr>
            </a:solidFill>
          </a:ln>
        </p:spPr>
        <p:style>
          <a:lnRef idx="1">
            <a:schemeClr val="accent6"/>
          </a:lnRef>
          <a:fillRef idx="0">
            <a:schemeClr val="accent6"/>
          </a:fillRef>
          <a:effectRef idx="0">
            <a:schemeClr val="accent6"/>
          </a:effectRef>
          <a:fontRef idx="minor">
            <a:schemeClr val="tx1"/>
          </a:fontRef>
        </p:style>
      </p:cxnSp>
      <p:cxnSp>
        <p:nvCxnSpPr>
          <p:cNvPr id="39" name="Straight Connector 38"/>
          <p:cNvCxnSpPr/>
          <p:nvPr/>
        </p:nvCxnSpPr>
        <p:spPr>
          <a:xfrm>
            <a:off x="8545484" y="17294646"/>
            <a:ext cx="6445295" cy="1323"/>
          </a:xfrm>
          <a:prstGeom prst="line">
            <a:avLst/>
          </a:prstGeom>
          <a:ln w="38100">
            <a:solidFill>
              <a:schemeClr val="accent2">
                <a:lumMod val="40000"/>
                <a:lumOff val="60000"/>
              </a:schemeClr>
            </a:solidFill>
          </a:ln>
        </p:spPr>
        <p:style>
          <a:lnRef idx="1">
            <a:schemeClr val="accent6"/>
          </a:lnRef>
          <a:fillRef idx="0">
            <a:schemeClr val="accent6"/>
          </a:fillRef>
          <a:effectRef idx="0">
            <a:schemeClr val="accent6"/>
          </a:effectRef>
          <a:fontRef idx="minor">
            <a:schemeClr val="tx1"/>
          </a:fontRef>
        </p:style>
      </p:cxnSp>
      <p:sp>
        <p:nvSpPr>
          <p:cNvPr id="43" name="TextBox 6"/>
          <p:cNvSpPr txBox="1">
            <a:spLocks noChangeArrowheads="1"/>
          </p:cNvSpPr>
          <p:nvPr/>
        </p:nvSpPr>
        <p:spPr bwMode="auto">
          <a:xfrm>
            <a:off x="433303" y="35179810"/>
            <a:ext cx="7703778" cy="767240"/>
          </a:xfrm>
          <a:prstGeom prst="rect">
            <a:avLst/>
          </a:prstGeom>
          <a:noFill/>
          <a:ln w="9525">
            <a:noFill/>
            <a:miter lim="800000"/>
            <a:headEnd/>
            <a:tailEnd/>
          </a:ln>
        </p:spPr>
        <p:txBody>
          <a:bodyPr wrap="square" lIns="74021" tIns="37010" rIns="74021" bIns="37010">
            <a:spAutoFit/>
          </a:bodyPr>
          <a:lstStyle/>
          <a:p>
            <a:pPr algn="just"/>
            <a:r>
              <a:rPr lang="hr-HR" sz="1500" b="1" dirty="0"/>
              <a:t>Figure </a:t>
            </a:r>
            <a:r>
              <a:rPr lang="hr-HR" sz="1500" b="1" dirty="0" smtClean="0"/>
              <a:t>1.-3</a:t>
            </a:r>
            <a:r>
              <a:rPr lang="en-US" sz="1500" b="1" dirty="0" smtClean="0"/>
              <a:t>. </a:t>
            </a:r>
            <a:r>
              <a:rPr lang="en-US" sz="1500" dirty="0"/>
              <a:t>The effect of </a:t>
            </a:r>
            <a:r>
              <a:rPr lang="hr-HR" sz="1500" dirty="0" smtClean="0"/>
              <a:t>a) </a:t>
            </a:r>
            <a:r>
              <a:rPr lang="en-US" sz="1500" dirty="0" smtClean="0"/>
              <a:t>12</a:t>
            </a:r>
            <a:r>
              <a:rPr lang="hr-HR" sz="1500" dirty="0" smtClean="0"/>
              <a:t> </a:t>
            </a:r>
            <a:r>
              <a:rPr lang="en-US" sz="1500" dirty="0" smtClean="0"/>
              <a:t>h</a:t>
            </a:r>
            <a:r>
              <a:rPr lang="hr-HR" sz="1500" dirty="0" smtClean="0"/>
              <a:t>, b) </a:t>
            </a:r>
            <a:r>
              <a:rPr lang="hr-HR" sz="1500" dirty="0" smtClean="0"/>
              <a:t>18 h </a:t>
            </a:r>
            <a:r>
              <a:rPr lang="hr-HR" sz="1500" dirty="0" err="1" smtClean="0"/>
              <a:t>and</a:t>
            </a:r>
            <a:r>
              <a:rPr lang="hr-HR" sz="1500" dirty="0" smtClean="0"/>
              <a:t> c) </a:t>
            </a:r>
            <a:r>
              <a:rPr lang="hr-HR" sz="1500" dirty="0" smtClean="0"/>
              <a:t>24 h</a:t>
            </a:r>
            <a:r>
              <a:rPr lang="en-US" sz="1500" dirty="0" smtClean="0"/>
              <a:t> </a:t>
            </a:r>
            <a:r>
              <a:rPr lang="en-US" sz="1500" dirty="0"/>
              <a:t>treatment with 30 </a:t>
            </a:r>
            <a:r>
              <a:rPr lang="en-US" sz="1500" dirty="0" err="1"/>
              <a:t>nM</a:t>
            </a:r>
            <a:r>
              <a:rPr lang="en-US" sz="1500" dirty="0"/>
              <a:t> OA on cell viability in combination with 1h pretreatment and </a:t>
            </a:r>
            <a:r>
              <a:rPr lang="en-US" sz="1500" dirty="0" err="1"/>
              <a:t>cotreatment</a:t>
            </a:r>
            <a:r>
              <a:rPr lang="en-US" sz="1500" dirty="0"/>
              <a:t> with 5 µM and 10 µM ASS234.</a:t>
            </a:r>
            <a:endParaRPr lang="en-US" sz="1300" dirty="0"/>
          </a:p>
        </p:txBody>
      </p:sp>
      <p:sp>
        <p:nvSpPr>
          <p:cNvPr id="44" name="TextBox 6"/>
          <p:cNvSpPr txBox="1">
            <a:spLocks noChangeArrowheads="1"/>
          </p:cNvSpPr>
          <p:nvPr/>
        </p:nvSpPr>
        <p:spPr bwMode="auto">
          <a:xfrm>
            <a:off x="9214537" y="25833579"/>
            <a:ext cx="6915430" cy="536408"/>
          </a:xfrm>
          <a:prstGeom prst="rect">
            <a:avLst/>
          </a:prstGeom>
          <a:noFill/>
          <a:ln w="9525">
            <a:noFill/>
            <a:miter lim="800000"/>
            <a:headEnd/>
            <a:tailEnd/>
          </a:ln>
        </p:spPr>
        <p:txBody>
          <a:bodyPr wrap="square" lIns="74021" tIns="37010" rIns="74021" bIns="37010">
            <a:spAutoFit/>
          </a:bodyPr>
          <a:lstStyle/>
          <a:p>
            <a:pPr algn="just"/>
            <a:r>
              <a:rPr lang="hr-HR" sz="1500" b="1" dirty="0"/>
              <a:t>Figure </a:t>
            </a:r>
            <a:r>
              <a:rPr lang="hr-HR" sz="1500" b="1" dirty="0" smtClean="0"/>
              <a:t>4</a:t>
            </a:r>
            <a:r>
              <a:rPr lang="en-US" sz="1500" b="1" dirty="0" smtClean="0"/>
              <a:t>. </a:t>
            </a:r>
            <a:r>
              <a:rPr lang="en-US" sz="1500" dirty="0"/>
              <a:t>SH-SY5Y cell viability after </a:t>
            </a:r>
            <a:r>
              <a:rPr lang="en-US" sz="1500" dirty="0" smtClean="0"/>
              <a:t>24</a:t>
            </a:r>
            <a:r>
              <a:rPr lang="hr-HR" sz="1500" dirty="0" smtClean="0"/>
              <a:t> </a:t>
            </a:r>
            <a:r>
              <a:rPr lang="en-US" sz="1500" dirty="0" smtClean="0"/>
              <a:t>h </a:t>
            </a:r>
            <a:r>
              <a:rPr lang="en-US" sz="1500" dirty="0"/>
              <a:t>treatment with 5 µM and 10 µM ASS234.</a:t>
            </a:r>
          </a:p>
        </p:txBody>
      </p:sp>
      <p:sp>
        <p:nvSpPr>
          <p:cNvPr id="45" name="TextBox 6"/>
          <p:cNvSpPr txBox="1">
            <a:spLocks noChangeArrowheads="1"/>
          </p:cNvSpPr>
          <p:nvPr/>
        </p:nvSpPr>
        <p:spPr bwMode="auto">
          <a:xfrm>
            <a:off x="9577239" y="32835898"/>
            <a:ext cx="7970042" cy="305575"/>
          </a:xfrm>
          <a:prstGeom prst="rect">
            <a:avLst/>
          </a:prstGeom>
          <a:noFill/>
          <a:ln w="9525">
            <a:noFill/>
            <a:miter lim="800000"/>
            <a:headEnd/>
            <a:tailEnd/>
          </a:ln>
        </p:spPr>
        <p:txBody>
          <a:bodyPr wrap="square" lIns="74021" tIns="37010" rIns="74021" bIns="37010">
            <a:spAutoFit/>
          </a:bodyPr>
          <a:lstStyle/>
          <a:p>
            <a:pPr algn="just"/>
            <a:r>
              <a:rPr lang="hr-HR" sz="1500" b="1" dirty="0"/>
              <a:t>Figure </a:t>
            </a:r>
            <a:r>
              <a:rPr lang="hr-HR" sz="1500" b="1" dirty="0" smtClean="0"/>
              <a:t>6</a:t>
            </a:r>
            <a:r>
              <a:rPr lang="en-US" sz="1500" b="1" dirty="0" smtClean="0"/>
              <a:t>.</a:t>
            </a:r>
            <a:r>
              <a:rPr lang="hr-HR" sz="1500" b="1" dirty="0" smtClean="0"/>
              <a:t> </a:t>
            </a:r>
            <a:r>
              <a:rPr lang="en-US" sz="1500" dirty="0"/>
              <a:t>The effect of ASS234 no tau protein </a:t>
            </a:r>
            <a:r>
              <a:rPr lang="en-US" sz="1500" dirty="0" err="1" smtClean="0"/>
              <a:t>phospho</a:t>
            </a:r>
            <a:r>
              <a:rPr lang="hr-HR" sz="1500" dirty="0" smtClean="0"/>
              <a:t>r</a:t>
            </a:r>
            <a:r>
              <a:rPr lang="en-US" sz="1500" dirty="0" err="1" smtClean="0"/>
              <a:t>ylation</a:t>
            </a:r>
            <a:r>
              <a:rPr lang="en-US" sz="1500" dirty="0" smtClean="0"/>
              <a:t> </a:t>
            </a:r>
            <a:r>
              <a:rPr lang="en-US" sz="1500" dirty="0"/>
              <a:t>at epitope S199.</a:t>
            </a:r>
          </a:p>
        </p:txBody>
      </p:sp>
      <p:sp>
        <p:nvSpPr>
          <p:cNvPr id="41" name="TextBox 6"/>
          <p:cNvSpPr txBox="1">
            <a:spLocks noChangeArrowheads="1"/>
          </p:cNvSpPr>
          <p:nvPr/>
        </p:nvSpPr>
        <p:spPr bwMode="auto">
          <a:xfrm>
            <a:off x="16994063" y="26283170"/>
            <a:ext cx="7465080" cy="538609"/>
          </a:xfrm>
          <a:prstGeom prst="rect">
            <a:avLst/>
          </a:prstGeom>
          <a:noFill/>
          <a:ln w="9525">
            <a:noFill/>
            <a:miter lim="800000"/>
            <a:headEnd/>
            <a:tailEnd/>
          </a:ln>
        </p:spPr>
        <p:txBody>
          <a:bodyPr wrap="square" lIns="74021" tIns="37010" rIns="74021" bIns="37010">
            <a:spAutoFit/>
          </a:bodyPr>
          <a:lstStyle/>
          <a:p>
            <a:pPr algn="just"/>
            <a:r>
              <a:rPr lang="hr-HR" sz="1500" b="1" dirty="0"/>
              <a:t>Figure </a:t>
            </a:r>
            <a:r>
              <a:rPr lang="hr-HR" sz="1500" b="1" dirty="0" smtClean="0"/>
              <a:t>5</a:t>
            </a:r>
            <a:r>
              <a:rPr lang="en-US" sz="1500" b="1" dirty="0" smtClean="0"/>
              <a:t>. </a:t>
            </a:r>
            <a:r>
              <a:rPr lang="en-US" sz="1500" dirty="0"/>
              <a:t>SH-SY5Y cell viability after </a:t>
            </a:r>
            <a:r>
              <a:rPr lang="en-US" sz="1500" dirty="0" smtClean="0"/>
              <a:t>1</a:t>
            </a:r>
            <a:r>
              <a:rPr lang="hr-HR" sz="1500" dirty="0" smtClean="0"/>
              <a:t> </a:t>
            </a:r>
            <a:r>
              <a:rPr lang="en-US" sz="1500" dirty="0" smtClean="0"/>
              <a:t>h </a:t>
            </a:r>
            <a:r>
              <a:rPr lang="en-US" sz="1500" dirty="0"/>
              <a:t>pretreatment with 5, 10, 20 and 50 µM ASS234, </a:t>
            </a:r>
            <a:r>
              <a:rPr lang="en-US" sz="1500" dirty="0" smtClean="0"/>
              <a:t>followed</a:t>
            </a:r>
            <a:r>
              <a:rPr lang="hr-HR" sz="1500" dirty="0" smtClean="0"/>
              <a:t> </a:t>
            </a:r>
            <a:r>
              <a:rPr lang="hr-HR" sz="1500" dirty="0" err="1" smtClean="0"/>
              <a:t>by</a:t>
            </a:r>
            <a:r>
              <a:rPr lang="hr-HR" sz="1500" dirty="0" smtClean="0"/>
              <a:t> </a:t>
            </a:r>
            <a:r>
              <a:rPr lang="en-US" sz="1500" dirty="0" smtClean="0"/>
              <a:t>24</a:t>
            </a:r>
            <a:r>
              <a:rPr lang="hr-HR" sz="1500" dirty="0" smtClean="0"/>
              <a:t> </a:t>
            </a:r>
            <a:r>
              <a:rPr lang="en-US" sz="1500" dirty="0" smtClean="0"/>
              <a:t>h </a:t>
            </a:r>
            <a:r>
              <a:rPr lang="en-US" sz="1500" dirty="0"/>
              <a:t>in serum-free medium.</a:t>
            </a:r>
          </a:p>
        </p:txBody>
      </p:sp>
      <p:sp>
        <p:nvSpPr>
          <p:cNvPr id="47" name="Subtitle 2"/>
          <p:cNvSpPr txBox="1">
            <a:spLocks/>
          </p:cNvSpPr>
          <p:nvPr/>
        </p:nvSpPr>
        <p:spPr>
          <a:xfrm>
            <a:off x="4854521" y="2304506"/>
            <a:ext cx="16917499" cy="975951"/>
          </a:xfrm>
          <a:prstGeom prst="rect">
            <a:avLst/>
          </a:prstGeom>
        </p:spPr>
        <p:txBody>
          <a:bodyPr vert="horz" lIns="349293" tIns="174633" rIns="349293" bIns="174633" rtlCol="0">
            <a:noAutofit/>
          </a:bodyPr>
          <a:lstStyle/>
          <a:p>
            <a:pPr algn="ctr"/>
            <a:r>
              <a:rPr lang="en-US" sz="3800" b="1" u="sng" dirty="0" err="1"/>
              <a:t>Mirjana</a:t>
            </a:r>
            <a:r>
              <a:rPr lang="en-US" sz="3800" b="1" u="sng" dirty="0"/>
              <a:t> Babić</a:t>
            </a:r>
            <a:r>
              <a:rPr lang="en-US" sz="3800" b="1" baseline="30000" dirty="0"/>
              <a:t>1</a:t>
            </a:r>
            <a:r>
              <a:rPr lang="en-US" sz="3800" b="1" dirty="0"/>
              <a:t>, </a:t>
            </a:r>
            <a:r>
              <a:rPr lang="en-US" sz="3800" b="1" dirty="0" err="1"/>
              <a:t>Maja</a:t>
            </a:r>
            <a:r>
              <a:rPr lang="en-US" sz="3800" b="1" dirty="0"/>
              <a:t> </a:t>
            </a:r>
            <a:r>
              <a:rPr lang="en-US" sz="3800" b="1" dirty="0" err="1"/>
              <a:t>Jazvinšćak</a:t>
            </a:r>
            <a:r>
              <a:rPr lang="en-US" sz="3800" b="1" dirty="0"/>
              <a:t> Jembrek</a:t>
            </a:r>
            <a:r>
              <a:rPr lang="en-US" sz="3800" b="1" baseline="30000" dirty="0"/>
              <a:t>2,3</a:t>
            </a:r>
            <a:r>
              <a:rPr lang="en-US" sz="3800" b="1" dirty="0"/>
              <a:t>, </a:t>
            </a:r>
            <a:r>
              <a:rPr lang="en-GB" sz="3800" b="1" dirty="0"/>
              <a:t>José Marco-Contelles</a:t>
            </a:r>
            <a:r>
              <a:rPr lang="en-GB" sz="3800" b="1" baseline="30000" dirty="0"/>
              <a:t>4</a:t>
            </a:r>
            <a:r>
              <a:rPr lang="en-GB" sz="3800" b="1" dirty="0"/>
              <a:t>,</a:t>
            </a:r>
            <a:r>
              <a:rPr lang="en-US" sz="3800" b="1" dirty="0"/>
              <a:t>Ana Knezović</a:t>
            </a:r>
            <a:r>
              <a:rPr lang="en-US" sz="3800" b="1" baseline="30000" dirty="0"/>
              <a:t>5</a:t>
            </a:r>
            <a:r>
              <a:rPr lang="en-US" sz="3800" b="1" dirty="0"/>
              <a:t>, Patrick R. Hof</a:t>
            </a:r>
            <a:r>
              <a:rPr lang="en-US" sz="3800" b="1" baseline="30000" dirty="0"/>
              <a:t>6</a:t>
            </a:r>
            <a:r>
              <a:rPr lang="en-US" sz="3800" b="1" dirty="0"/>
              <a:t>, </a:t>
            </a:r>
            <a:r>
              <a:rPr lang="en-US" sz="3800" b="1" dirty="0" err="1"/>
              <a:t>Goran</a:t>
            </a:r>
            <a:r>
              <a:rPr lang="en-US" sz="3800" b="1" dirty="0"/>
              <a:t> Šimić</a:t>
            </a:r>
            <a:r>
              <a:rPr lang="en-US" sz="3800" b="1" baseline="30000" dirty="0"/>
              <a:t>1</a:t>
            </a:r>
            <a:endParaRPr lang="hr-HR" sz="3800" b="1" dirty="0"/>
          </a:p>
        </p:txBody>
      </p:sp>
      <p:sp>
        <p:nvSpPr>
          <p:cNvPr id="6" name="Title 5"/>
          <p:cNvSpPr>
            <a:spLocks noGrp="1"/>
          </p:cNvSpPr>
          <p:nvPr>
            <p:ph type="ctrTitle"/>
          </p:nvPr>
        </p:nvSpPr>
        <p:spPr>
          <a:xfrm>
            <a:off x="568977" y="504306"/>
            <a:ext cx="23954069" cy="1654083"/>
          </a:xfrm>
        </p:spPr>
        <p:txBody>
          <a:bodyPr/>
          <a:lstStyle/>
          <a:p>
            <a:r>
              <a:rPr lang="en-US" sz="7500" b="1" dirty="0"/>
              <a:t>The effect of ASS234 on tau phosphorylation </a:t>
            </a:r>
            <a:r>
              <a:rPr lang="en-US" sz="7500" b="1" i="1" dirty="0"/>
              <a:t>in </a:t>
            </a:r>
            <a:r>
              <a:rPr lang="en-US" sz="7500" b="1" i="1" dirty="0" smtClean="0"/>
              <a:t>vitro</a:t>
            </a:r>
            <a:endParaRPr lang="hr-HR" sz="7500" dirty="0"/>
          </a:p>
        </p:txBody>
      </p:sp>
      <p:graphicFrame>
        <p:nvGraphicFramePr>
          <p:cNvPr id="31" name="Chart 30"/>
          <p:cNvGraphicFramePr>
            <a:graphicFrameLocks/>
          </p:cNvGraphicFramePr>
          <p:nvPr>
            <p:extLst>
              <p:ext uri="{D42A27DB-BD31-4B8C-83A1-F6EECF244321}">
                <p14:modId xmlns:p14="http://schemas.microsoft.com/office/powerpoint/2010/main" val="3402401619"/>
              </p:ext>
            </p:extLst>
          </p:nvPr>
        </p:nvGraphicFramePr>
        <p:xfrm>
          <a:off x="247591" y="21161721"/>
          <a:ext cx="7753350" cy="5419725"/>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2" name="Chart 31"/>
          <p:cNvGraphicFramePr>
            <a:graphicFrameLocks/>
          </p:cNvGraphicFramePr>
          <p:nvPr>
            <p:extLst>
              <p:ext uri="{D42A27DB-BD31-4B8C-83A1-F6EECF244321}">
                <p14:modId xmlns:p14="http://schemas.microsoft.com/office/powerpoint/2010/main" val="1692183361"/>
              </p:ext>
            </p:extLst>
          </p:nvPr>
        </p:nvGraphicFramePr>
        <p:xfrm>
          <a:off x="-25845" y="26101783"/>
          <a:ext cx="8162925" cy="4614863"/>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42" name="Chart 41"/>
          <p:cNvGraphicFramePr>
            <a:graphicFrameLocks/>
          </p:cNvGraphicFramePr>
          <p:nvPr>
            <p:extLst>
              <p:ext uri="{D42A27DB-BD31-4B8C-83A1-F6EECF244321}">
                <p14:modId xmlns:p14="http://schemas.microsoft.com/office/powerpoint/2010/main" val="93597818"/>
              </p:ext>
            </p:extLst>
          </p:nvPr>
        </p:nvGraphicFramePr>
        <p:xfrm>
          <a:off x="220634" y="29792824"/>
          <a:ext cx="8324850" cy="5414964"/>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8" name="Chart 47"/>
          <p:cNvGraphicFramePr>
            <a:graphicFrameLocks/>
          </p:cNvGraphicFramePr>
          <p:nvPr>
            <p:extLst>
              <p:ext uri="{D42A27DB-BD31-4B8C-83A1-F6EECF244321}">
                <p14:modId xmlns:p14="http://schemas.microsoft.com/office/powerpoint/2010/main" val="1970706921"/>
              </p:ext>
            </p:extLst>
          </p:nvPr>
        </p:nvGraphicFramePr>
        <p:xfrm>
          <a:off x="8785151" y="20958551"/>
          <a:ext cx="7483575" cy="4875028"/>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49" name="Chart 48"/>
          <p:cNvGraphicFramePr>
            <a:graphicFrameLocks/>
          </p:cNvGraphicFramePr>
          <p:nvPr>
            <p:extLst>
              <p:ext uri="{D42A27DB-BD31-4B8C-83A1-F6EECF244321}">
                <p14:modId xmlns:p14="http://schemas.microsoft.com/office/powerpoint/2010/main" val="1622666919"/>
              </p:ext>
            </p:extLst>
          </p:nvPr>
        </p:nvGraphicFramePr>
        <p:xfrm>
          <a:off x="16268726" y="21170603"/>
          <a:ext cx="8070153" cy="513129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50" name="Chart 49"/>
          <p:cNvGraphicFramePr>
            <a:graphicFrameLocks/>
          </p:cNvGraphicFramePr>
          <p:nvPr>
            <p:extLst>
              <p:ext uri="{D42A27DB-BD31-4B8C-83A1-F6EECF244321}">
                <p14:modId xmlns:p14="http://schemas.microsoft.com/office/powerpoint/2010/main" val="648088135"/>
              </p:ext>
            </p:extLst>
          </p:nvPr>
        </p:nvGraphicFramePr>
        <p:xfrm>
          <a:off x="8677378" y="26821779"/>
          <a:ext cx="8213469" cy="5963864"/>
        </p:xfrm>
        <a:graphic>
          <a:graphicData uri="http://schemas.openxmlformats.org/drawingml/2006/chart">
            <c:chart xmlns:c="http://schemas.openxmlformats.org/drawingml/2006/chart" xmlns:r="http://schemas.openxmlformats.org/officeDocument/2006/relationships" r:id="rId1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645</TotalTime>
  <Words>935</Words>
  <Application>Microsoft Office PowerPoint</Application>
  <PresentationFormat>Custom</PresentationFormat>
  <Paragraphs>35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Executive</vt:lpstr>
      <vt:lpstr>The effect of ASS234 on tau phosphorylation in vitro</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Combination of event-related potentials and cerebrospinal fluid biomarkers in early diagnosis of Alzheimer’s disease</dc:title>
  <dc:creator>tspeljko</dc:creator>
  <cp:lastModifiedBy>Mirjana Babic</cp:lastModifiedBy>
  <cp:revision>48</cp:revision>
  <dcterms:created xsi:type="dcterms:W3CDTF">2014-09-22T13:09:39Z</dcterms:created>
  <dcterms:modified xsi:type="dcterms:W3CDTF">2015-05-25T22:06:25Z</dcterms:modified>
</cp:coreProperties>
</file>